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handoutMasterIdLst>
    <p:handoutMasterId r:id="rId13"/>
  </p:handout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59" autoAdjust="0"/>
    <p:restoredTop sz="94660"/>
  </p:normalViewPr>
  <p:slideViewPr>
    <p:cSldViewPr snapToGrid="0">
      <p:cViewPr varScale="1">
        <p:scale>
          <a:sx n="52" d="100"/>
          <a:sy n="52" d="100"/>
        </p:scale>
        <p:origin x="778" y="3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8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8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1E495-9BFF-47E0-BCD2-C0C498374CB8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599"/>
            <a:ext cx="3038475" cy="465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30599"/>
            <a:ext cx="3038475" cy="465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6AA1C-A339-4529-992A-03FC3640A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16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0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46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331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94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044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6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4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29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43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4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2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25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84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54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FB1EF-04A2-45C3-AEF8-6562E1B417D9}" type="datetimeFigureOut">
              <a:rPr lang="en-US" smtClean="0"/>
              <a:t>10/13/2017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79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600" b="1" dirty="0" smtClean="0">
                <a:solidFill>
                  <a:schemeClr val="accent2"/>
                </a:solidFill>
              </a:rPr>
              <a:t>Using the Temp Teaching Funds Report as a Planning Tool</a:t>
            </a:r>
            <a:endParaRPr lang="en-US" sz="2600" b="1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33" y="257308"/>
            <a:ext cx="4088956" cy="65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20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Submit the report.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4188452"/>
          </a:xfrm>
        </p:spPr>
        <p:txBody>
          <a:bodyPr>
            <a:normAutofit/>
          </a:bodyPr>
          <a:lstStyle/>
          <a:p>
            <a:r>
              <a:rPr lang="en-US" dirty="0" smtClean="0"/>
              <a:t>Update the enrollment at the end of the first week of the 7W2 Spring session.</a:t>
            </a:r>
          </a:p>
          <a:p>
            <a:r>
              <a:rPr lang="en-US" dirty="0" smtClean="0"/>
              <a:t>Submit the report once the enrollment has been updated.  You do not need to wait until the end of the Fiscal Year.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88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600" b="1" dirty="0" smtClean="0">
                <a:solidFill>
                  <a:schemeClr val="accent2"/>
                </a:solidFill>
              </a:rPr>
              <a:t>QUESTIONS &amp; FEEDBACK?</a:t>
            </a:r>
            <a:endParaRPr lang="en-US" sz="2600" b="1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33" y="257308"/>
            <a:ext cx="4088956" cy="65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26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Why is it important to update the temp teaching funds report throughout the year and not just at the end of the year?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Your unit may ask our office for more teaching resources.</a:t>
            </a:r>
          </a:p>
          <a:p>
            <a:r>
              <a:rPr lang="en-US" dirty="0" smtClean="0"/>
              <a:t>Your unit may ask our office for more graduate student funding.</a:t>
            </a:r>
          </a:p>
          <a:p>
            <a:r>
              <a:rPr lang="en-US" dirty="0" smtClean="0"/>
              <a:t>Your unit may ask our office for help managing enrollments.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In all of these instances, it is helpful to have the temp teaching funds report as a tool to evaluate the </a:t>
            </a:r>
            <a:r>
              <a:rPr lang="en-US" dirty="0" smtClean="0"/>
              <a:t>request, keep track of resources already allocated to the unit, </a:t>
            </a:r>
            <a:r>
              <a:rPr lang="en-US" dirty="0"/>
              <a:t>and identify areas of need.</a:t>
            </a:r>
          </a:p>
          <a:p>
            <a:pPr marL="0" indent="0">
              <a:buNone/>
            </a:pPr>
            <a:r>
              <a:rPr lang="en-US" dirty="0" smtClean="0"/>
              <a:t>This report becomes a communication tool to the business manager with information on the people who need to be hired (GTAs and Adjuncts; RAs not included).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This report is a tool to evaluate GTA workload and compliance with the SBS Temp </a:t>
            </a:r>
            <a:r>
              <a:rPr lang="en-US" dirty="0"/>
              <a:t>T</a:t>
            </a:r>
            <a:r>
              <a:rPr lang="en-US" dirty="0" smtClean="0"/>
              <a:t>eaching </a:t>
            </a:r>
            <a:r>
              <a:rPr lang="en-US" dirty="0"/>
              <a:t>P</a:t>
            </a:r>
            <a:r>
              <a:rPr lang="en-US" dirty="0" smtClean="0"/>
              <a:t>olicy and SBS Graduate Teaching Policy.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50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dates that will impact the completion of the temp teaching funds report: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418845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Open Scheduling</a:t>
            </a:r>
          </a:p>
          <a:p>
            <a:pPr lvl="1"/>
            <a:r>
              <a:rPr lang="en-US" dirty="0" smtClean="0"/>
              <a:t>Fall – Typically early-October through early-January</a:t>
            </a:r>
          </a:p>
          <a:p>
            <a:pPr lvl="1"/>
            <a:r>
              <a:rPr lang="en-US" dirty="0" smtClean="0"/>
              <a:t>Spring – Typically mid-April through mid-June</a:t>
            </a:r>
            <a:endParaRPr lang="en-US" dirty="0"/>
          </a:p>
          <a:p>
            <a:r>
              <a:rPr lang="en-US" b="1" dirty="0" smtClean="0"/>
              <a:t>Temporary Teaching Allocation </a:t>
            </a:r>
            <a:endParaRPr lang="en-US" b="1" dirty="0"/>
          </a:p>
          <a:p>
            <a:pPr lvl="1"/>
            <a:r>
              <a:rPr lang="en-US" dirty="0" smtClean="0"/>
              <a:t>Units receive an estimate in January/February</a:t>
            </a:r>
            <a:endParaRPr lang="en-US" dirty="0"/>
          </a:p>
          <a:p>
            <a:pPr lvl="1"/>
            <a:r>
              <a:rPr lang="en-US" dirty="0" smtClean="0"/>
              <a:t>Units receive the finalized memo in June</a:t>
            </a:r>
          </a:p>
          <a:p>
            <a:r>
              <a:rPr lang="en-US" b="1" dirty="0" smtClean="0"/>
              <a:t>Sabbaticals</a:t>
            </a:r>
            <a:endParaRPr lang="en-US" b="1" dirty="0"/>
          </a:p>
          <a:p>
            <a:pPr lvl="1"/>
            <a:r>
              <a:rPr lang="en-US" dirty="0" smtClean="0"/>
              <a:t>Units should have a good idea of anticipated sabbaticals by February</a:t>
            </a:r>
          </a:p>
          <a:p>
            <a:r>
              <a:rPr lang="en-US" b="1" dirty="0" smtClean="0"/>
              <a:t>Leaves &amp; Course Buyouts</a:t>
            </a:r>
            <a:endParaRPr lang="en-US" b="1" dirty="0"/>
          </a:p>
          <a:p>
            <a:pPr lvl="1"/>
            <a:r>
              <a:rPr lang="en-US" dirty="0"/>
              <a:t>Units should have a good idea of anticipated </a:t>
            </a:r>
            <a:r>
              <a:rPr lang="en-US" dirty="0" smtClean="0"/>
              <a:t>leaves &amp; course buyouts </a:t>
            </a:r>
            <a:r>
              <a:rPr lang="en-US" dirty="0"/>
              <a:t>by </a:t>
            </a:r>
            <a:r>
              <a:rPr lang="en-US" dirty="0" smtClean="0"/>
              <a:t>July</a:t>
            </a:r>
          </a:p>
          <a:p>
            <a:r>
              <a:rPr lang="en-US" b="1" dirty="0" smtClean="0"/>
              <a:t>Adjunct and Graduate Student Hiring Deadlines</a:t>
            </a:r>
            <a:endParaRPr lang="en-US" b="1" dirty="0"/>
          </a:p>
          <a:p>
            <a:pPr lvl="1"/>
            <a:r>
              <a:rPr lang="en-US" dirty="0"/>
              <a:t>Ideally, GTAs and Adjuncts should be hired 2 weeks before the semester begins</a:t>
            </a:r>
          </a:p>
          <a:p>
            <a:pPr lvl="1"/>
            <a:r>
              <a:rPr lang="en-US" dirty="0" smtClean="0"/>
              <a:t>Graduate student admissions decisions vary unit to unit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2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By July, you should be able to complete a first draft of the temp teaching funds report.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4188452"/>
          </a:xfrm>
        </p:spPr>
        <p:txBody>
          <a:bodyPr>
            <a:normAutofit/>
          </a:bodyPr>
          <a:lstStyle/>
          <a:p>
            <a:r>
              <a:rPr lang="en-US" dirty="0" smtClean="0"/>
              <a:t>You will have your finalized Temp Teaching Allocation.</a:t>
            </a:r>
          </a:p>
          <a:p>
            <a:r>
              <a:rPr lang="en-US" dirty="0" smtClean="0"/>
              <a:t>Your schedule for Fall and Spring will be submitted.</a:t>
            </a:r>
          </a:p>
          <a:p>
            <a:r>
              <a:rPr lang="en-US" dirty="0" smtClean="0"/>
              <a:t>You will have information on sabbaticals, leaves, course buyouts, etc.</a:t>
            </a:r>
          </a:p>
          <a:p>
            <a:r>
              <a:rPr lang="en-US" dirty="0" smtClean="0"/>
              <a:t>You will be informed by faculty teaching preferences and know which courses/sections are typically taught by adjuncts or GTAs.</a:t>
            </a:r>
          </a:p>
          <a:p>
            <a:r>
              <a:rPr lang="en-US" dirty="0" smtClean="0"/>
              <a:t>Your DUS and DGS will have a good idea on which sections need adjuncts or GTAs.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66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By July, you should be able to complete a first draft of the temp teaching funds report.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4188452"/>
          </a:xfrm>
        </p:spPr>
        <p:txBody>
          <a:bodyPr>
            <a:normAutofit/>
          </a:bodyPr>
          <a:lstStyle/>
          <a:p>
            <a:r>
              <a:rPr lang="en-US" dirty="0" smtClean="0"/>
              <a:t>There may be some holes for instructor and GTA assignments that could be filled in later.</a:t>
            </a:r>
          </a:p>
          <a:p>
            <a:r>
              <a:rPr lang="en-US" dirty="0" smtClean="0"/>
              <a:t>You will not yet have enrollment numbers, but could include enrollment capacities instead.</a:t>
            </a:r>
          </a:p>
          <a:p>
            <a:r>
              <a:rPr lang="en-US" dirty="0" smtClean="0"/>
              <a:t>You may not yet know how each adjunct or GTA is funded (CORE temp teaching, course buyout, etc.).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39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Business Manager loads the budgets in the “Funding Sources” columns.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798" y="2122459"/>
            <a:ext cx="11315567" cy="366920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29082" y="2796988"/>
            <a:ext cx="5477436" cy="1021977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7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28666" cy="1320800"/>
          </a:xfrm>
        </p:spPr>
        <p:txBody>
          <a:bodyPr>
            <a:normAutofit/>
          </a:bodyPr>
          <a:lstStyle/>
          <a:p>
            <a:r>
              <a:rPr lang="en-US" sz="3100" dirty="0" smtClean="0"/>
              <a:t>Program Coordinator can begin filling out the course &amp; student data in the “Expenses” columns.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553" y="2160589"/>
            <a:ext cx="11376212" cy="37558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67552" y="2734235"/>
            <a:ext cx="7252447" cy="3182253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2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28666" cy="13208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As the semester gets started, Program Coordinators update enrollment &amp; Business Managers update the funding sources.</a:t>
            </a:r>
            <a:endParaRPr lang="en-US" sz="31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552" y="2097742"/>
            <a:ext cx="11303058" cy="37536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22612" y="2841812"/>
            <a:ext cx="1281953" cy="307467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440706" y="2776760"/>
            <a:ext cx="1380565" cy="307467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640" y="2091523"/>
            <a:ext cx="11254689" cy="37197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28666" cy="13208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Business Managers reconcile the “Balance Available” </a:t>
            </a:r>
            <a:br>
              <a:rPr lang="en-US" sz="3100" dirty="0" smtClean="0"/>
            </a:br>
            <a:r>
              <a:rPr lang="en-US" sz="3100" dirty="0" smtClean="0"/>
              <a:t>to the account balance(s) &amp; make sure budget is not overspent.</a:t>
            </a:r>
            <a:endParaRPr lang="en-US" sz="3100" dirty="0"/>
          </a:p>
        </p:txBody>
      </p:sp>
      <p:sp>
        <p:nvSpPr>
          <p:cNvPr id="5" name="Rectangle 4"/>
          <p:cNvSpPr/>
          <p:nvPr/>
        </p:nvSpPr>
        <p:spPr>
          <a:xfrm>
            <a:off x="2698376" y="5253318"/>
            <a:ext cx="2680448" cy="66317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75294" y="4930588"/>
            <a:ext cx="5325035" cy="654424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8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10">
      <a:dk1>
        <a:srgbClr val="002060"/>
      </a:dk1>
      <a:lt1>
        <a:sysClr val="window" lastClr="FFFFFF"/>
      </a:lt1>
      <a:dk2>
        <a:srgbClr val="2C3C43"/>
      </a:dk2>
      <a:lt2>
        <a:srgbClr val="EBEBEB"/>
      </a:lt2>
      <a:accent1>
        <a:srgbClr val="002060"/>
      </a:accent1>
      <a:accent2>
        <a:srgbClr val="C00000"/>
      </a:accent2>
      <a:accent3>
        <a:srgbClr val="002060"/>
      </a:accent3>
      <a:accent4>
        <a:srgbClr val="002060"/>
      </a:accent4>
      <a:accent5>
        <a:srgbClr val="002060"/>
      </a:accent5>
      <a:accent6>
        <a:srgbClr val="002060"/>
      </a:accent6>
      <a:hlink>
        <a:srgbClr val="002060"/>
      </a:hlink>
      <a:folHlink>
        <a:srgbClr val="00206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5130</TotalTime>
  <Words>529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Using the Temp Teaching Funds Report as a Planning Tool</vt:lpstr>
      <vt:lpstr>Why is it important to update the temp teaching funds report throughout the year and not just at the end of the year?</vt:lpstr>
      <vt:lpstr>Critical dates that will impact the completion of the temp teaching funds report:</vt:lpstr>
      <vt:lpstr>By July, you should be able to complete a first draft of the temp teaching funds report.</vt:lpstr>
      <vt:lpstr>By July, you should be able to complete a first draft of the temp teaching funds report.</vt:lpstr>
      <vt:lpstr>Business Manager loads the budgets in the “Funding Sources” columns.</vt:lpstr>
      <vt:lpstr>Program Coordinator can begin filling out the course &amp; student data in the “Expenses” columns.</vt:lpstr>
      <vt:lpstr>As the semester gets started, Program Coordinators update enrollment &amp; Business Managers update the funding sources.</vt:lpstr>
      <vt:lpstr>Business Managers reconcile the “Balance Available”  to the account balance(s) &amp; make sure budget is not overspent.</vt:lpstr>
      <vt:lpstr>Submit the report.</vt:lpstr>
      <vt:lpstr>QUESTIONS &amp; FEEDBACK?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Breakey, Casey A - (chamm)</dc:creator>
  <cp:lastModifiedBy>Breakey, Casey A - (chamm)</cp:lastModifiedBy>
  <cp:revision>108</cp:revision>
  <cp:lastPrinted>2017-09-28T20:11:39Z</cp:lastPrinted>
  <dcterms:created xsi:type="dcterms:W3CDTF">2015-10-26T15:42:22Z</dcterms:created>
  <dcterms:modified xsi:type="dcterms:W3CDTF">2017-10-13T22:43:15Z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