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Lst>
  <p:notesMasterIdLst>
    <p:notesMasterId r:id="rId32"/>
  </p:notesMasterIdLst>
  <p:handoutMasterIdLst>
    <p:handoutMasterId r:id="rId33"/>
  </p:handoutMasterIdLst>
  <p:sldIdLst>
    <p:sldId id="257" r:id="rId4"/>
    <p:sldId id="286" r:id="rId5"/>
    <p:sldId id="274" r:id="rId6"/>
    <p:sldId id="310" r:id="rId7"/>
    <p:sldId id="313" r:id="rId8"/>
    <p:sldId id="316" r:id="rId9"/>
    <p:sldId id="285" r:id="rId10"/>
    <p:sldId id="305"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19" r:id="rId25"/>
    <p:sldId id="318" r:id="rId26"/>
    <p:sldId id="317" r:id="rId27"/>
    <p:sldId id="307" r:id="rId28"/>
    <p:sldId id="308" r:id="rId29"/>
    <p:sldId id="309" r:id="rId30"/>
    <p:sldId id="32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iago-Aguayo, Lorraine M - (santiago2)" initials="SLM-(" lastIdx="1" clrIdx="0">
    <p:extLst>
      <p:ext uri="{19B8F6BF-5375-455C-9EA6-DF929625EA0E}">
        <p15:presenceInfo xmlns:p15="http://schemas.microsoft.com/office/powerpoint/2012/main" userId="S-1-5-21-3885614643-332083874-814631590-999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53E"/>
    <a:srgbClr val="ACA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09" autoAdjust="0"/>
    <p:restoredTop sz="94660"/>
  </p:normalViewPr>
  <p:slideViewPr>
    <p:cSldViewPr snapToGrid="0" showGuides="1">
      <p:cViewPr varScale="1">
        <p:scale>
          <a:sx n="92" d="100"/>
          <a:sy n="92" d="100"/>
        </p:scale>
        <p:origin x="84" y="8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0" d="100"/>
          <a:sy n="50" d="100"/>
        </p:scale>
        <p:origin x="1760"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9T15:26:02.765" idx="1">
    <p:pos x="10" y="10"/>
    <p:text>Factors like the ones below create physical stress on workers body, which can lead to musculoskeletal disorders/injury:
Frequent lifting, carrying, and pushing or pulling loads without help from other workers or devices
Increasing specialization that requires the worker to perform only one function or movement for a long period of time or day after day
Working more than 8 hours a day
Working at a quicker pace of work, such as faster assembly line speeds
Having tighter grips when using tools.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2EB2C-FCD3-458B-B550-B9D6E0360016}" type="doc">
      <dgm:prSet loTypeId="urn:microsoft.com/office/officeart/2011/layout/HexagonRadial" loCatId="officeonline" qsTypeId="urn:microsoft.com/office/officeart/2005/8/quickstyle/simple1" qsCatId="simple" csTypeId="urn:microsoft.com/office/officeart/2005/8/colors/accent1_1" csCatId="accent1" phldr="1"/>
      <dgm:spPr/>
      <dgm:t>
        <a:bodyPr/>
        <a:lstStyle/>
        <a:p>
          <a:endParaRPr lang="en-US"/>
        </a:p>
      </dgm:t>
    </dgm:pt>
    <dgm:pt modelId="{D2577FD6-403B-4899-9319-BF544D1F1B8B}">
      <dgm:prSet phldrT="[Text]"/>
      <dgm:spPr>
        <a:solidFill>
          <a:srgbClr val="00153E"/>
        </a:solidFill>
      </dgm:spPr>
      <dgm:t>
        <a:bodyPr/>
        <a:lstStyle/>
        <a:p>
          <a:r>
            <a:rPr lang="en-US" b="1" dirty="0" smtClean="0">
              <a:solidFill>
                <a:schemeClr val="bg1"/>
              </a:solidFill>
            </a:rPr>
            <a:t>Human</a:t>
          </a:r>
          <a:endParaRPr lang="en-US" b="1" dirty="0">
            <a:solidFill>
              <a:schemeClr val="bg1"/>
            </a:solidFill>
          </a:endParaRPr>
        </a:p>
      </dgm:t>
    </dgm:pt>
    <dgm:pt modelId="{97BCCCE8-9FA1-40F4-B6AF-22C8D3992291}" type="parTrans" cxnId="{14F270C3-9614-45BB-9258-F1DA92D8B13A}">
      <dgm:prSet/>
      <dgm:spPr/>
      <dgm:t>
        <a:bodyPr/>
        <a:lstStyle/>
        <a:p>
          <a:endParaRPr lang="en-US"/>
        </a:p>
      </dgm:t>
    </dgm:pt>
    <dgm:pt modelId="{3A81C8B9-5292-47D8-82E1-6179CD70F881}" type="sibTrans" cxnId="{14F270C3-9614-45BB-9258-F1DA92D8B13A}">
      <dgm:prSet/>
      <dgm:spPr/>
      <dgm:t>
        <a:bodyPr/>
        <a:lstStyle/>
        <a:p>
          <a:endParaRPr lang="en-US"/>
        </a:p>
      </dgm:t>
    </dgm:pt>
    <dgm:pt modelId="{D5702606-612A-4633-BC11-A9AF67A91150}">
      <dgm:prSet phldrT="[Text]"/>
      <dgm:spPr>
        <a:solidFill>
          <a:srgbClr val="00153E"/>
        </a:solidFill>
      </dgm:spPr>
      <dgm:t>
        <a:bodyPr/>
        <a:lstStyle/>
        <a:p>
          <a:r>
            <a:rPr lang="en-US" b="1" dirty="0" smtClean="0">
              <a:solidFill>
                <a:schemeClr val="bg1"/>
              </a:solidFill>
            </a:rPr>
            <a:t>Reputational </a:t>
          </a:r>
          <a:endParaRPr lang="en-US" b="1" dirty="0">
            <a:solidFill>
              <a:schemeClr val="bg1"/>
            </a:solidFill>
          </a:endParaRPr>
        </a:p>
      </dgm:t>
    </dgm:pt>
    <dgm:pt modelId="{F907408B-1C64-4AC7-BAF9-466C016F73AA}" type="parTrans" cxnId="{07ABC626-1918-47E5-97D4-6D57D64ECEE4}">
      <dgm:prSet/>
      <dgm:spPr/>
      <dgm:t>
        <a:bodyPr/>
        <a:lstStyle/>
        <a:p>
          <a:endParaRPr lang="en-US"/>
        </a:p>
      </dgm:t>
    </dgm:pt>
    <dgm:pt modelId="{552BE842-EDC3-41E6-9ECF-322FA93E829E}" type="sibTrans" cxnId="{07ABC626-1918-47E5-97D4-6D57D64ECEE4}">
      <dgm:prSet/>
      <dgm:spPr/>
      <dgm:t>
        <a:bodyPr/>
        <a:lstStyle/>
        <a:p>
          <a:endParaRPr lang="en-US"/>
        </a:p>
      </dgm:t>
    </dgm:pt>
    <dgm:pt modelId="{C585B4F1-0231-4486-90E9-C79563CC9648}">
      <dgm:prSet phldrT="[Text]"/>
      <dgm:spPr>
        <a:solidFill>
          <a:srgbClr val="00153E"/>
        </a:solidFill>
      </dgm:spPr>
      <dgm:t>
        <a:bodyPr/>
        <a:lstStyle/>
        <a:p>
          <a:r>
            <a:rPr lang="en-US" b="1" dirty="0" smtClean="0">
              <a:solidFill>
                <a:schemeClr val="bg1"/>
              </a:solidFill>
            </a:rPr>
            <a:t>Financial</a:t>
          </a:r>
          <a:endParaRPr lang="en-US" b="1" dirty="0">
            <a:solidFill>
              <a:schemeClr val="bg1"/>
            </a:solidFill>
          </a:endParaRPr>
        </a:p>
      </dgm:t>
    </dgm:pt>
    <dgm:pt modelId="{F0AAC503-727A-4458-88B9-F289C928B93D}" type="parTrans" cxnId="{93603750-B83B-42F0-838F-6B4ACC670DA9}">
      <dgm:prSet/>
      <dgm:spPr/>
      <dgm:t>
        <a:bodyPr/>
        <a:lstStyle/>
        <a:p>
          <a:endParaRPr lang="en-US"/>
        </a:p>
      </dgm:t>
    </dgm:pt>
    <dgm:pt modelId="{9FE4724C-6E9D-4D58-A437-39A5F4849BCB}" type="sibTrans" cxnId="{93603750-B83B-42F0-838F-6B4ACC670DA9}">
      <dgm:prSet/>
      <dgm:spPr/>
      <dgm:t>
        <a:bodyPr/>
        <a:lstStyle/>
        <a:p>
          <a:endParaRPr lang="en-US"/>
        </a:p>
      </dgm:t>
    </dgm:pt>
    <dgm:pt modelId="{2087D84B-4CF1-4865-8A7E-5258FA59C090}">
      <dgm:prSet phldrT="[Text]"/>
      <dgm:spPr>
        <a:solidFill>
          <a:srgbClr val="00153E"/>
        </a:solidFill>
      </dgm:spPr>
      <dgm:t>
        <a:bodyPr/>
        <a:lstStyle/>
        <a:p>
          <a:r>
            <a:rPr lang="en-US" b="1" dirty="0" smtClean="0">
              <a:solidFill>
                <a:schemeClr val="bg1"/>
              </a:solidFill>
            </a:rPr>
            <a:t>Operational</a:t>
          </a:r>
          <a:endParaRPr lang="en-US" b="1" dirty="0">
            <a:solidFill>
              <a:schemeClr val="bg1"/>
            </a:solidFill>
          </a:endParaRPr>
        </a:p>
      </dgm:t>
    </dgm:pt>
    <dgm:pt modelId="{859ED541-55E7-4226-911D-6211CADA9DF1}" type="parTrans" cxnId="{7D6D6EAA-DD29-4289-8AAB-2D4B73617272}">
      <dgm:prSet/>
      <dgm:spPr/>
      <dgm:t>
        <a:bodyPr/>
        <a:lstStyle/>
        <a:p>
          <a:endParaRPr lang="en-US"/>
        </a:p>
      </dgm:t>
    </dgm:pt>
    <dgm:pt modelId="{0DB754DC-2D92-4B87-85BC-5D0F65340711}" type="sibTrans" cxnId="{7D6D6EAA-DD29-4289-8AAB-2D4B73617272}">
      <dgm:prSet/>
      <dgm:spPr/>
      <dgm:t>
        <a:bodyPr/>
        <a:lstStyle/>
        <a:p>
          <a:endParaRPr lang="en-US"/>
        </a:p>
      </dgm:t>
    </dgm:pt>
    <dgm:pt modelId="{2337B3B5-2BCC-40FA-AFF2-A326C23EC4A0}">
      <dgm:prSet phldrT="[Text]"/>
      <dgm:spPr>
        <a:solidFill>
          <a:srgbClr val="00153E"/>
        </a:solidFill>
      </dgm:spPr>
      <dgm:t>
        <a:bodyPr/>
        <a:lstStyle/>
        <a:p>
          <a:r>
            <a:rPr lang="en-US" b="1" dirty="0" smtClean="0">
              <a:solidFill>
                <a:schemeClr val="bg1"/>
              </a:solidFill>
            </a:rPr>
            <a:t>Compliance</a:t>
          </a:r>
          <a:r>
            <a:rPr lang="en-US" dirty="0" smtClean="0">
              <a:solidFill>
                <a:schemeClr val="bg1"/>
              </a:solidFill>
            </a:rPr>
            <a:t> </a:t>
          </a:r>
          <a:endParaRPr lang="en-US" dirty="0">
            <a:solidFill>
              <a:schemeClr val="bg1"/>
            </a:solidFill>
          </a:endParaRPr>
        </a:p>
      </dgm:t>
    </dgm:pt>
    <dgm:pt modelId="{20D7B895-61D2-447E-B7CE-6B60815FD145}" type="parTrans" cxnId="{C8C23758-6E98-40B0-BCE7-F54658DEF52A}">
      <dgm:prSet/>
      <dgm:spPr/>
      <dgm:t>
        <a:bodyPr/>
        <a:lstStyle/>
        <a:p>
          <a:endParaRPr lang="en-US"/>
        </a:p>
      </dgm:t>
    </dgm:pt>
    <dgm:pt modelId="{80117A33-39E5-436B-B80C-35E8199CBD8E}" type="sibTrans" cxnId="{C8C23758-6E98-40B0-BCE7-F54658DEF52A}">
      <dgm:prSet/>
      <dgm:spPr/>
      <dgm:t>
        <a:bodyPr/>
        <a:lstStyle/>
        <a:p>
          <a:endParaRPr lang="en-US"/>
        </a:p>
      </dgm:t>
    </dgm:pt>
    <dgm:pt modelId="{21368957-F6A3-4A8C-8056-923F53AE38DF}">
      <dgm:prSet phldrT="[Text]"/>
      <dgm:spPr>
        <a:solidFill>
          <a:srgbClr val="00153E"/>
        </a:solidFill>
      </dgm:spPr>
      <dgm:t>
        <a:bodyPr/>
        <a:lstStyle/>
        <a:p>
          <a:r>
            <a:rPr lang="en-US" b="1" dirty="0" smtClean="0">
              <a:solidFill>
                <a:schemeClr val="bg1"/>
              </a:solidFill>
            </a:rPr>
            <a:t>Strategic</a:t>
          </a:r>
          <a:endParaRPr lang="en-US" b="1" dirty="0">
            <a:solidFill>
              <a:schemeClr val="bg1"/>
            </a:solidFill>
          </a:endParaRPr>
        </a:p>
      </dgm:t>
    </dgm:pt>
    <dgm:pt modelId="{FF0D7525-FC94-4FB7-B914-63CE401BDD9F}" type="parTrans" cxnId="{D35932E8-212E-4E29-8023-19A9C2638744}">
      <dgm:prSet/>
      <dgm:spPr/>
      <dgm:t>
        <a:bodyPr/>
        <a:lstStyle/>
        <a:p>
          <a:endParaRPr lang="en-US"/>
        </a:p>
      </dgm:t>
    </dgm:pt>
    <dgm:pt modelId="{6607D380-3152-40C5-A882-0F07E8ECEA2B}" type="sibTrans" cxnId="{D35932E8-212E-4E29-8023-19A9C2638744}">
      <dgm:prSet/>
      <dgm:spPr/>
      <dgm:t>
        <a:bodyPr/>
        <a:lstStyle/>
        <a:p>
          <a:endParaRPr lang="en-US"/>
        </a:p>
      </dgm:t>
    </dgm:pt>
    <dgm:pt modelId="{35D452F8-7AAC-4413-AFDB-F45B8750AE6A}">
      <dgm:prSet phldrT="[Text]" phldr="1"/>
      <dgm:spPr/>
      <dgm:t>
        <a:bodyPr/>
        <a:lstStyle/>
        <a:p>
          <a:endParaRPr lang="en-US" dirty="0"/>
        </a:p>
      </dgm:t>
    </dgm:pt>
    <dgm:pt modelId="{207D0B86-0C40-46F5-B128-453A905D1B39}" type="sibTrans" cxnId="{54BDDA4A-0947-4083-A7C6-2A0086087704}">
      <dgm:prSet/>
      <dgm:spPr/>
      <dgm:t>
        <a:bodyPr/>
        <a:lstStyle/>
        <a:p>
          <a:endParaRPr lang="en-US"/>
        </a:p>
      </dgm:t>
    </dgm:pt>
    <dgm:pt modelId="{18486446-1DA0-42B9-8DB1-D6F2F7B0137A}" type="parTrans" cxnId="{54BDDA4A-0947-4083-A7C6-2A0086087704}">
      <dgm:prSet/>
      <dgm:spPr/>
      <dgm:t>
        <a:bodyPr/>
        <a:lstStyle/>
        <a:p>
          <a:endParaRPr lang="en-US"/>
        </a:p>
      </dgm:t>
    </dgm:pt>
    <dgm:pt modelId="{CA6DB33C-8195-4586-A42E-63704F31723D}" type="pres">
      <dgm:prSet presAssocID="{1E32EB2C-FCD3-458B-B550-B9D6E0360016}" presName="Name0" presStyleCnt="0">
        <dgm:presLayoutVars>
          <dgm:chMax val="1"/>
          <dgm:chPref val="1"/>
          <dgm:dir/>
          <dgm:animOne val="branch"/>
          <dgm:animLvl val="lvl"/>
        </dgm:presLayoutVars>
      </dgm:prSet>
      <dgm:spPr/>
      <dgm:t>
        <a:bodyPr/>
        <a:lstStyle/>
        <a:p>
          <a:endParaRPr lang="en-US"/>
        </a:p>
      </dgm:t>
    </dgm:pt>
    <dgm:pt modelId="{9C432C85-BC4E-4542-B483-F73D8CC0BBA4}" type="pres">
      <dgm:prSet presAssocID="{35D452F8-7AAC-4413-AFDB-F45B8750AE6A}" presName="Parent" presStyleLbl="node0" presStyleIdx="0" presStyleCnt="1">
        <dgm:presLayoutVars>
          <dgm:chMax val="6"/>
          <dgm:chPref val="6"/>
        </dgm:presLayoutVars>
      </dgm:prSet>
      <dgm:spPr/>
      <dgm:t>
        <a:bodyPr/>
        <a:lstStyle/>
        <a:p>
          <a:endParaRPr lang="en-US"/>
        </a:p>
      </dgm:t>
    </dgm:pt>
    <dgm:pt modelId="{3F8C8EE7-2802-41C2-817E-B3B263855E4B}" type="pres">
      <dgm:prSet presAssocID="{D2577FD6-403B-4899-9319-BF544D1F1B8B}" presName="Accent1" presStyleCnt="0"/>
      <dgm:spPr/>
    </dgm:pt>
    <dgm:pt modelId="{EF88098A-AE5E-45FF-9D1D-889A305AC3AD}" type="pres">
      <dgm:prSet presAssocID="{D2577FD6-403B-4899-9319-BF544D1F1B8B}" presName="Accent" presStyleLbl="bgShp" presStyleIdx="0" presStyleCnt="6"/>
      <dgm:spPr/>
    </dgm:pt>
    <dgm:pt modelId="{98688647-001B-4D94-962B-3024CFB05D09}" type="pres">
      <dgm:prSet presAssocID="{D2577FD6-403B-4899-9319-BF544D1F1B8B}" presName="Child1" presStyleLbl="node1" presStyleIdx="0" presStyleCnt="6">
        <dgm:presLayoutVars>
          <dgm:chMax val="0"/>
          <dgm:chPref val="0"/>
          <dgm:bulletEnabled val="1"/>
        </dgm:presLayoutVars>
      </dgm:prSet>
      <dgm:spPr/>
      <dgm:t>
        <a:bodyPr/>
        <a:lstStyle/>
        <a:p>
          <a:endParaRPr lang="en-US"/>
        </a:p>
      </dgm:t>
    </dgm:pt>
    <dgm:pt modelId="{1581BB74-7E28-49C8-9D54-37D169985DD2}" type="pres">
      <dgm:prSet presAssocID="{D5702606-612A-4633-BC11-A9AF67A91150}" presName="Accent2" presStyleCnt="0"/>
      <dgm:spPr/>
    </dgm:pt>
    <dgm:pt modelId="{85AE43A9-AAF1-4800-8D31-72485FDFE4BF}" type="pres">
      <dgm:prSet presAssocID="{D5702606-612A-4633-BC11-A9AF67A91150}" presName="Accent" presStyleLbl="bgShp" presStyleIdx="1" presStyleCnt="6" custScaleX="95133" custScaleY="95831" custLinFactX="155753" custLinFactNeighborX="200000" custLinFactNeighborY="-43165"/>
      <dgm:spPr>
        <a:solidFill>
          <a:schemeClr val="bg1"/>
        </a:solidFill>
      </dgm:spPr>
    </dgm:pt>
    <dgm:pt modelId="{AA9743F0-8A6A-4575-A6D4-65212C0ABFEF}" type="pres">
      <dgm:prSet presAssocID="{D5702606-612A-4633-BC11-A9AF67A91150}" presName="Child2" presStyleLbl="node1" presStyleIdx="1" presStyleCnt="6">
        <dgm:presLayoutVars>
          <dgm:chMax val="0"/>
          <dgm:chPref val="0"/>
          <dgm:bulletEnabled val="1"/>
        </dgm:presLayoutVars>
      </dgm:prSet>
      <dgm:spPr/>
      <dgm:t>
        <a:bodyPr/>
        <a:lstStyle/>
        <a:p>
          <a:endParaRPr lang="en-US"/>
        </a:p>
      </dgm:t>
    </dgm:pt>
    <dgm:pt modelId="{3506F834-1D42-456B-B687-E3D68A9843E6}" type="pres">
      <dgm:prSet presAssocID="{C585B4F1-0231-4486-90E9-C79563CC9648}" presName="Accent3" presStyleCnt="0"/>
      <dgm:spPr/>
    </dgm:pt>
    <dgm:pt modelId="{5A79B6DF-6C2A-4AC2-8EAD-484D4114025F}" type="pres">
      <dgm:prSet presAssocID="{C585B4F1-0231-4486-90E9-C79563CC9648}" presName="Accent" presStyleLbl="bgShp" presStyleIdx="2" presStyleCnt="6"/>
      <dgm:spPr>
        <a:solidFill>
          <a:schemeClr val="bg1"/>
        </a:solidFill>
      </dgm:spPr>
    </dgm:pt>
    <dgm:pt modelId="{90430AE9-3CD1-4895-9D4B-6EE603BC8959}" type="pres">
      <dgm:prSet presAssocID="{C585B4F1-0231-4486-90E9-C79563CC9648}" presName="Child3" presStyleLbl="node1" presStyleIdx="2" presStyleCnt="6">
        <dgm:presLayoutVars>
          <dgm:chMax val="0"/>
          <dgm:chPref val="0"/>
          <dgm:bulletEnabled val="1"/>
        </dgm:presLayoutVars>
      </dgm:prSet>
      <dgm:spPr/>
      <dgm:t>
        <a:bodyPr/>
        <a:lstStyle/>
        <a:p>
          <a:endParaRPr lang="en-US"/>
        </a:p>
      </dgm:t>
    </dgm:pt>
    <dgm:pt modelId="{1108EA4D-2D2F-4936-AB8A-914D35CD24C3}" type="pres">
      <dgm:prSet presAssocID="{2087D84B-4CF1-4865-8A7E-5258FA59C090}" presName="Accent4" presStyleCnt="0"/>
      <dgm:spPr/>
    </dgm:pt>
    <dgm:pt modelId="{7B26335C-FDC8-4C3A-BA72-2322D5BB2ABD}" type="pres">
      <dgm:prSet presAssocID="{2087D84B-4CF1-4865-8A7E-5258FA59C090}" presName="Accent" presStyleLbl="bgShp" presStyleIdx="3" presStyleCnt="6"/>
      <dgm:spPr>
        <a:solidFill>
          <a:schemeClr val="bg1"/>
        </a:solidFill>
      </dgm:spPr>
    </dgm:pt>
    <dgm:pt modelId="{E900EE91-BE04-407A-A79E-4DF25FEF4052}" type="pres">
      <dgm:prSet presAssocID="{2087D84B-4CF1-4865-8A7E-5258FA59C090}" presName="Child4" presStyleLbl="node1" presStyleIdx="3" presStyleCnt="6">
        <dgm:presLayoutVars>
          <dgm:chMax val="0"/>
          <dgm:chPref val="0"/>
          <dgm:bulletEnabled val="1"/>
        </dgm:presLayoutVars>
      </dgm:prSet>
      <dgm:spPr/>
      <dgm:t>
        <a:bodyPr/>
        <a:lstStyle/>
        <a:p>
          <a:endParaRPr lang="en-US"/>
        </a:p>
      </dgm:t>
    </dgm:pt>
    <dgm:pt modelId="{1C5976D0-A60A-44BD-95B9-AB7E5F07D2A9}" type="pres">
      <dgm:prSet presAssocID="{2337B3B5-2BCC-40FA-AFF2-A326C23EC4A0}" presName="Accent5" presStyleCnt="0"/>
      <dgm:spPr/>
    </dgm:pt>
    <dgm:pt modelId="{9FB4DA9C-F854-4700-AD34-43FF537524E7}" type="pres">
      <dgm:prSet presAssocID="{2337B3B5-2BCC-40FA-AFF2-A326C23EC4A0}" presName="Accent" presStyleLbl="bgShp" presStyleIdx="4" presStyleCnt="6"/>
      <dgm:spPr>
        <a:solidFill>
          <a:schemeClr val="bg1"/>
        </a:solidFill>
      </dgm:spPr>
    </dgm:pt>
    <dgm:pt modelId="{7C83ED48-89DB-41D8-803A-CF56412D7A6E}" type="pres">
      <dgm:prSet presAssocID="{2337B3B5-2BCC-40FA-AFF2-A326C23EC4A0}" presName="Child5" presStyleLbl="node1" presStyleIdx="4" presStyleCnt="6">
        <dgm:presLayoutVars>
          <dgm:chMax val="0"/>
          <dgm:chPref val="0"/>
          <dgm:bulletEnabled val="1"/>
        </dgm:presLayoutVars>
      </dgm:prSet>
      <dgm:spPr/>
      <dgm:t>
        <a:bodyPr/>
        <a:lstStyle/>
        <a:p>
          <a:endParaRPr lang="en-US"/>
        </a:p>
      </dgm:t>
    </dgm:pt>
    <dgm:pt modelId="{05307D3C-8956-4BF2-BE22-B2FF19F7491A}" type="pres">
      <dgm:prSet presAssocID="{21368957-F6A3-4A8C-8056-923F53AE38DF}" presName="Accent6" presStyleCnt="0"/>
      <dgm:spPr/>
    </dgm:pt>
    <dgm:pt modelId="{435302BE-E4A4-4D39-92AC-48E3C91BA19F}" type="pres">
      <dgm:prSet presAssocID="{21368957-F6A3-4A8C-8056-923F53AE38DF}" presName="Accent" presStyleLbl="bgShp" presStyleIdx="5" presStyleCnt="6"/>
      <dgm:spPr>
        <a:solidFill>
          <a:schemeClr val="bg1"/>
        </a:solidFill>
      </dgm:spPr>
    </dgm:pt>
    <dgm:pt modelId="{3CE7C3C3-C320-4B38-A3AD-DC69E9AAA1EA}" type="pres">
      <dgm:prSet presAssocID="{21368957-F6A3-4A8C-8056-923F53AE38DF}" presName="Child6" presStyleLbl="node1" presStyleIdx="5" presStyleCnt="6">
        <dgm:presLayoutVars>
          <dgm:chMax val="0"/>
          <dgm:chPref val="0"/>
          <dgm:bulletEnabled val="1"/>
        </dgm:presLayoutVars>
      </dgm:prSet>
      <dgm:spPr/>
      <dgm:t>
        <a:bodyPr/>
        <a:lstStyle/>
        <a:p>
          <a:endParaRPr lang="en-US"/>
        </a:p>
      </dgm:t>
    </dgm:pt>
  </dgm:ptLst>
  <dgm:cxnLst>
    <dgm:cxn modelId="{AFECDB8B-C665-4CF7-BCB2-BABAD13369B7}" type="presOf" srcId="{2337B3B5-2BCC-40FA-AFF2-A326C23EC4A0}" destId="{7C83ED48-89DB-41D8-803A-CF56412D7A6E}" srcOrd="0" destOrd="0" presId="urn:microsoft.com/office/officeart/2011/layout/HexagonRadial"/>
    <dgm:cxn modelId="{07ABC626-1918-47E5-97D4-6D57D64ECEE4}" srcId="{35D452F8-7AAC-4413-AFDB-F45B8750AE6A}" destId="{D5702606-612A-4633-BC11-A9AF67A91150}" srcOrd="1" destOrd="0" parTransId="{F907408B-1C64-4AC7-BAF9-466C016F73AA}" sibTransId="{552BE842-EDC3-41E6-9ECF-322FA93E829E}"/>
    <dgm:cxn modelId="{ABE09C14-92A5-4CC3-9A6C-4F5B2983CAFE}" type="presOf" srcId="{1E32EB2C-FCD3-458B-B550-B9D6E0360016}" destId="{CA6DB33C-8195-4586-A42E-63704F31723D}" srcOrd="0" destOrd="0" presId="urn:microsoft.com/office/officeart/2011/layout/HexagonRadial"/>
    <dgm:cxn modelId="{E1AB64F7-3114-4290-99AA-6B6EAEA4B205}" type="presOf" srcId="{2087D84B-4CF1-4865-8A7E-5258FA59C090}" destId="{E900EE91-BE04-407A-A79E-4DF25FEF4052}" srcOrd="0" destOrd="0" presId="urn:microsoft.com/office/officeart/2011/layout/HexagonRadial"/>
    <dgm:cxn modelId="{17004ECE-4037-4B4C-BE28-27AA28CCAEC8}" type="presOf" srcId="{D2577FD6-403B-4899-9319-BF544D1F1B8B}" destId="{98688647-001B-4D94-962B-3024CFB05D09}" srcOrd="0" destOrd="0" presId="urn:microsoft.com/office/officeart/2011/layout/HexagonRadial"/>
    <dgm:cxn modelId="{95917498-EE18-49FD-B237-1627E5A32E67}" type="presOf" srcId="{C585B4F1-0231-4486-90E9-C79563CC9648}" destId="{90430AE9-3CD1-4895-9D4B-6EE603BC8959}" srcOrd="0" destOrd="0" presId="urn:microsoft.com/office/officeart/2011/layout/HexagonRadial"/>
    <dgm:cxn modelId="{14F270C3-9614-45BB-9258-F1DA92D8B13A}" srcId="{35D452F8-7AAC-4413-AFDB-F45B8750AE6A}" destId="{D2577FD6-403B-4899-9319-BF544D1F1B8B}" srcOrd="0" destOrd="0" parTransId="{97BCCCE8-9FA1-40F4-B6AF-22C8D3992291}" sibTransId="{3A81C8B9-5292-47D8-82E1-6179CD70F881}"/>
    <dgm:cxn modelId="{44D33544-DB49-4205-80D7-543B919B471C}" type="presOf" srcId="{35D452F8-7AAC-4413-AFDB-F45B8750AE6A}" destId="{9C432C85-BC4E-4542-B483-F73D8CC0BBA4}" srcOrd="0" destOrd="0" presId="urn:microsoft.com/office/officeart/2011/layout/HexagonRadial"/>
    <dgm:cxn modelId="{D35932E8-212E-4E29-8023-19A9C2638744}" srcId="{35D452F8-7AAC-4413-AFDB-F45B8750AE6A}" destId="{21368957-F6A3-4A8C-8056-923F53AE38DF}" srcOrd="5" destOrd="0" parTransId="{FF0D7525-FC94-4FB7-B914-63CE401BDD9F}" sibTransId="{6607D380-3152-40C5-A882-0F07E8ECEA2B}"/>
    <dgm:cxn modelId="{A79323D4-625B-4494-9823-B0C00FC25E84}" type="presOf" srcId="{D5702606-612A-4633-BC11-A9AF67A91150}" destId="{AA9743F0-8A6A-4575-A6D4-65212C0ABFEF}" srcOrd="0" destOrd="0" presId="urn:microsoft.com/office/officeart/2011/layout/HexagonRadial"/>
    <dgm:cxn modelId="{7D6D6EAA-DD29-4289-8AAB-2D4B73617272}" srcId="{35D452F8-7AAC-4413-AFDB-F45B8750AE6A}" destId="{2087D84B-4CF1-4865-8A7E-5258FA59C090}" srcOrd="3" destOrd="0" parTransId="{859ED541-55E7-4226-911D-6211CADA9DF1}" sibTransId="{0DB754DC-2D92-4B87-85BC-5D0F65340711}"/>
    <dgm:cxn modelId="{0EF22A22-7352-4998-A802-525EFA8BFC22}" type="presOf" srcId="{21368957-F6A3-4A8C-8056-923F53AE38DF}" destId="{3CE7C3C3-C320-4B38-A3AD-DC69E9AAA1EA}" srcOrd="0" destOrd="0" presId="urn:microsoft.com/office/officeart/2011/layout/HexagonRadial"/>
    <dgm:cxn modelId="{54BDDA4A-0947-4083-A7C6-2A0086087704}" srcId="{1E32EB2C-FCD3-458B-B550-B9D6E0360016}" destId="{35D452F8-7AAC-4413-AFDB-F45B8750AE6A}" srcOrd="0" destOrd="0" parTransId="{18486446-1DA0-42B9-8DB1-D6F2F7B0137A}" sibTransId="{207D0B86-0C40-46F5-B128-453A905D1B39}"/>
    <dgm:cxn modelId="{C8C23758-6E98-40B0-BCE7-F54658DEF52A}" srcId="{35D452F8-7AAC-4413-AFDB-F45B8750AE6A}" destId="{2337B3B5-2BCC-40FA-AFF2-A326C23EC4A0}" srcOrd="4" destOrd="0" parTransId="{20D7B895-61D2-447E-B7CE-6B60815FD145}" sibTransId="{80117A33-39E5-436B-B80C-35E8199CBD8E}"/>
    <dgm:cxn modelId="{93603750-B83B-42F0-838F-6B4ACC670DA9}" srcId="{35D452F8-7AAC-4413-AFDB-F45B8750AE6A}" destId="{C585B4F1-0231-4486-90E9-C79563CC9648}" srcOrd="2" destOrd="0" parTransId="{F0AAC503-727A-4458-88B9-F289C928B93D}" sibTransId="{9FE4724C-6E9D-4D58-A437-39A5F4849BCB}"/>
    <dgm:cxn modelId="{E05E538F-A21E-4999-B53A-F3F118044985}" type="presParOf" srcId="{CA6DB33C-8195-4586-A42E-63704F31723D}" destId="{9C432C85-BC4E-4542-B483-F73D8CC0BBA4}" srcOrd="0" destOrd="0" presId="urn:microsoft.com/office/officeart/2011/layout/HexagonRadial"/>
    <dgm:cxn modelId="{16276851-D9A5-4FE8-838A-8459A0FBE463}" type="presParOf" srcId="{CA6DB33C-8195-4586-A42E-63704F31723D}" destId="{3F8C8EE7-2802-41C2-817E-B3B263855E4B}" srcOrd="1" destOrd="0" presId="urn:microsoft.com/office/officeart/2011/layout/HexagonRadial"/>
    <dgm:cxn modelId="{2DC2AD78-EA2E-4AAB-8D28-2D0D7C811CCC}" type="presParOf" srcId="{3F8C8EE7-2802-41C2-817E-B3B263855E4B}" destId="{EF88098A-AE5E-45FF-9D1D-889A305AC3AD}" srcOrd="0" destOrd="0" presId="urn:microsoft.com/office/officeart/2011/layout/HexagonRadial"/>
    <dgm:cxn modelId="{B6D60928-33A0-41E6-8CCE-278942F208E1}" type="presParOf" srcId="{CA6DB33C-8195-4586-A42E-63704F31723D}" destId="{98688647-001B-4D94-962B-3024CFB05D09}" srcOrd="2" destOrd="0" presId="urn:microsoft.com/office/officeart/2011/layout/HexagonRadial"/>
    <dgm:cxn modelId="{AB11CC63-964F-4FE2-A415-E7B8BBDE4B04}" type="presParOf" srcId="{CA6DB33C-8195-4586-A42E-63704F31723D}" destId="{1581BB74-7E28-49C8-9D54-37D169985DD2}" srcOrd="3" destOrd="0" presId="urn:microsoft.com/office/officeart/2011/layout/HexagonRadial"/>
    <dgm:cxn modelId="{584D3D81-5E8E-4780-8FDA-80D1A0075F9E}" type="presParOf" srcId="{1581BB74-7E28-49C8-9D54-37D169985DD2}" destId="{85AE43A9-AAF1-4800-8D31-72485FDFE4BF}" srcOrd="0" destOrd="0" presId="urn:microsoft.com/office/officeart/2011/layout/HexagonRadial"/>
    <dgm:cxn modelId="{F1555B47-3E25-4939-B580-09D3C2D84E59}" type="presParOf" srcId="{CA6DB33C-8195-4586-A42E-63704F31723D}" destId="{AA9743F0-8A6A-4575-A6D4-65212C0ABFEF}" srcOrd="4" destOrd="0" presId="urn:microsoft.com/office/officeart/2011/layout/HexagonRadial"/>
    <dgm:cxn modelId="{66877A54-3FBB-42F8-B8E3-B04DA6617E93}" type="presParOf" srcId="{CA6DB33C-8195-4586-A42E-63704F31723D}" destId="{3506F834-1D42-456B-B687-E3D68A9843E6}" srcOrd="5" destOrd="0" presId="urn:microsoft.com/office/officeart/2011/layout/HexagonRadial"/>
    <dgm:cxn modelId="{0C09522D-1C2A-46CE-8D93-19845896C9CC}" type="presParOf" srcId="{3506F834-1D42-456B-B687-E3D68A9843E6}" destId="{5A79B6DF-6C2A-4AC2-8EAD-484D4114025F}" srcOrd="0" destOrd="0" presId="urn:microsoft.com/office/officeart/2011/layout/HexagonRadial"/>
    <dgm:cxn modelId="{F0D7B96E-9AEE-4CEA-B900-EF84D5BB9563}" type="presParOf" srcId="{CA6DB33C-8195-4586-A42E-63704F31723D}" destId="{90430AE9-3CD1-4895-9D4B-6EE603BC8959}" srcOrd="6" destOrd="0" presId="urn:microsoft.com/office/officeart/2011/layout/HexagonRadial"/>
    <dgm:cxn modelId="{F6D5BF67-F733-4CF9-96C8-F5EBDE82037E}" type="presParOf" srcId="{CA6DB33C-8195-4586-A42E-63704F31723D}" destId="{1108EA4D-2D2F-4936-AB8A-914D35CD24C3}" srcOrd="7" destOrd="0" presId="urn:microsoft.com/office/officeart/2011/layout/HexagonRadial"/>
    <dgm:cxn modelId="{6A1D3CF6-0A59-43EF-8B6F-23E4892FBBD3}" type="presParOf" srcId="{1108EA4D-2D2F-4936-AB8A-914D35CD24C3}" destId="{7B26335C-FDC8-4C3A-BA72-2322D5BB2ABD}" srcOrd="0" destOrd="0" presId="urn:microsoft.com/office/officeart/2011/layout/HexagonRadial"/>
    <dgm:cxn modelId="{6D8651E4-6638-4866-BE24-7AB9003A6505}" type="presParOf" srcId="{CA6DB33C-8195-4586-A42E-63704F31723D}" destId="{E900EE91-BE04-407A-A79E-4DF25FEF4052}" srcOrd="8" destOrd="0" presId="urn:microsoft.com/office/officeart/2011/layout/HexagonRadial"/>
    <dgm:cxn modelId="{F10D7091-B678-4EEE-AD55-D8DA16F8CA86}" type="presParOf" srcId="{CA6DB33C-8195-4586-A42E-63704F31723D}" destId="{1C5976D0-A60A-44BD-95B9-AB7E5F07D2A9}" srcOrd="9" destOrd="0" presId="urn:microsoft.com/office/officeart/2011/layout/HexagonRadial"/>
    <dgm:cxn modelId="{69CCF731-C9D5-437D-8250-58342DD5CB1B}" type="presParOf" srcId="{1C5976D0-A60A-44BD-95B9-AB7E5F07D2A9}" destId="{9FB4DA9C-F854-4700-AD34-43FF537524E7}" srcOrd="0" destOrd="0" presId="urn:microsoft.com/office/officeart/2011/layout/HexagonRadial"/>
    <dgm:cxn modelId="{AA01273A-189B-446E-9194-A800547722A3}" type="presParOf" srcId="{CA6DB33C-8195-4586-A42E-63704F31723D}" destId="{7C83ED48-89DB-41D8-803A-CF56412D7A6E}" srcOrd="10" destOrd="0" presId="urn:microsoft.com/office/officeart/2011/layout/HexagonRadial"/>
    <dgm:cxn modelId="{72E5CEED-576E-4385-AB6E-2F37218E10FC}" type="presParOf" srcId="{CA6DB33C-8195-4586-A42E-63704F31723D}" destId="{05307D3C-8956-4BF2-BE22-B2FF19F7491A}" srcOrd="11" destOrd="0" presId="urn:microsoft.com/office/officeart/2011/layout/HexagonRadial"/>
    <dgm:cxn modelId="{4AB35BED-980A-47BE-8CB2-37C553FA3727}" type="presParOf" srcId="{05307D3C-8956-4BF2-BE22-B2FF19F7491A}" destId="{435302BE-E4A4-4D39-92AC-48E3C91BA19F}" srcOrd="0" destOrd="0" presId="urn:microsoft.com/office/officeart/2011/layout/HexagonRadial"/>
    <dgm:cxn modelId="{27328ACA-01C1-458C-90F7-41FC79E6BDAC}" type="presParOf" srcId="{CA6DB33C-8195-4586-A42E-63704F31723D}" destId="{3CE7C3C3-C320-4B38-A3AD-DC69E9AAA1E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2C85-BC4E-4542-B483-F73D8CC0BBA4}">
      <dsp:nvSpPr>
        <dsp:cNvPr id="0" name=""/>
        <dsp:cNvSpPr/>
      </dsp:nvSpPr>
      <dsp:spPr>
        <a:xfrm>
          <a:off x="8809440" y="2033292"/>
          <a:ext cx="2584403" cy="2235613"/>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9237712" y="2403764"/>
        <a:ext cx="1727859" cy="1494669"/>
      </dsp:txXfrm>
    </dsp:sp>
    <dsp:sp modelId="{85AE43A9-AAF1-4800-8D31-72485FDFE4BF}">
      <dsp:nvSpPr>
        <dsp:cNvPr id="0" name=""/>
        <dsp:cNvSpPr/>
      </dsp:nvSpPr>
      <dsp:spPr>
        <a:xfrm>
          <a:off x="13920406" y="618557"/>
          <a:ext cx="927630" cy="805140"/>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98688647-001B-4D94-962B-3024CFB05D09}">
      <dsp:nvSpPr>
        <dsp:cNvPr id="0" name=""/>
        <dsp:cNvSpPr/>
      </dsp:nvSpPr>
      <dsp:spPr>
        <a:xfrm>
          <a:off x="9047500" y="0"/>
          <a:ext cx="2117900" cy="1832232"/>
        </a:xfrm>
        <a:prstGeom prst="hexagon">
          <a:avLst>
            <a:gd name="adj" fmla="val 28570"/>
            <a:gd name="vf" fmla="val 115470"/>
          </a:avLst>
        </a:prstGeom>
        <a:solidFill>
          <a:srgbClr val="00153E"/>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Human</a:t>
          </a:r>
          <a:endParaRPr lang="en-US" sz="2000" b="1" kern="1200" dirty="0">
            <a:solidFill>
              <a:schemeClr val="bg1"/>
            </a:solidFill>
          </a:endParaRPr>
        </a:p>
      </dsp:txBody>
      <dsp:txXfrm>
        <a:off x="9398481" y="303640"/>
        <a:ext cx="1415938" cy="1224952"/>
      </dsp:txXfrm>
    </dsp:sp>
    <dsp:sp modelId="{5A79B6DF-6C2A-4AC2-8EAD-484D4114025F}">
      <dsp:nvSpPr>
        <dsp:cNvPr id="0" name=""/>
        <dsp:cNvSpPr/>
      </dsp:nvSpPr>
      <dsp:spPr>
        <a:xfrm>
          <a:off x="11565776" y="2534367"/>
          <a:ext cx="975087" cy="840167"/>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AA9743F0-8A6A-4575-A6D4-65212C0ABFEF}">
      <dsp:nvSpPr>
        <dsp:cNvPr id="0" name=""/>
        <dsp:cNvSpPr/>
      </dsp:nvSpPr>
      <dsp:spPr>
        <a:xfrm>
          <a:off x="10989861" y="1126946"/>
          <a:ext cx="2117900" cy="1832232"/>
        </a:xfrm>
        <a:prstGeom prst="hexagon">
          <a:avLst>
            <a:gd name="adj" fmla="val 28570"/>
            <a:gd name="vf" fmla="val 115470"/>
          </a:avLst>
        </a:prstGeom>
        <a:solidFill>
          <a:srgbClr val="00153E"/>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Reputational </a:t>
          </a:r>
          <a:endParaRPr lang="en-US" sz="2000" b="1" kern="1200" dirty="0">
            <a:solidFill>
              <a:schemeClr val="bg1"/>
            </a:solidFill>
          </a:endParaRPr>
        </a:p>
      </dsp:txBody>
      <dsp:txXfrm>
        <a:off x="11340842" y="1430586"/>
        <a:ext cx="1415938" cy="1224952"/>
      </dsp:txXfrm>
    </dsp:sp>
    <dsp:sp modelId="{7B26335C-FDC8-4C3A-BA72-2322D5BB2ABD}">
      <dsp:nvSpPr>
        <dsp:cNvPr id="0" name=""/>
        <dsp:cNvSpPr/>
      </dsp:nvSpPr>
      <dsp:spPr>
        <a:xfrm>
          <a:off x="10775246" y="4307354"/>
          <a:ext cx="975087" cy="840167"/>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90430AE9-3CD1-4895-9D4B-6EE603BC8959}">
      <dsp:nvSpPr>
        <dsp:cNvPr id="0" name=""/>
        <dsp:cNvSpPr/>
      </dsp:nvSpPr>
      <dsp:spPr>
        <a:xfrm>
          <a:off x="10989861" y="3342390"/>
          <a:ext cx="2117900" cy="1832232"/>
        </a:xfrm>
        <a:prstGeom prst="hexagon">
          <a:avLst>
            <a:gd name="adj" fmla="val 28570"/>
            <a:gd name="vf" fmla="val 115470"/>
          </a:avLst>
        </a:prstGeom>
        <a:solidFill>
          <a:srgbClr val="00153E"/>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Financial</a:t>
          </a:r>
          <a:endParaRPr lang="en-US" sz="2000" b="1" kern="1200" dirty="0">
            <a:solidFill>
              <a:schemeClr val="bg1"/>
            </a:solidFill>
          </a:endParaRPr>
        </a:p>
      </dsp:txBody>
      <dsp:txXfrm>
        <a:off x="11340842" y="3646030"/>
        <a:ext cx="1415938" cy="1224952"/>
      </dsp:txXfrm>
    </dsp:sp>
    <dsp:sp modelId="{9FB4DA9C-F854-4700-AD34-43FF537524E7}">
      <dsp:nvSpPr>
        <dsp:cNvPr id="0" name=""/>
        <dsp:cNvSpPr/>
      </dsp:nvSpPr>
      <dsp:spPr>
        <a:xfrm>
          <a:off x="8814249" y="4491396"/>
          <a:ext cx="975087" cy="840167"/>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E900EE91-BE04-407A-A79E-4DF25FEF4052}">
      <dsp:nvSpPr>
        <dsp:cNvPr id="0" name=""/>
        <dsp:cNvSpPr/>
      </dsp:nvSpPr>
      <dsp:spPr>
        <a:xfrm>
          <a:off x="9047500" y="4470597"/>
          <a:ext cx="2117900" cy="1832232"/>
        </a:xfrm>
        <a:prstGeom prst="hexagon">
          <a:avLst>
            <a:gd name="adj" fmla="val 28570"/>
            <a:gd name="vf" fmla="val 115470"/>
          </a:avLst>
        </a:prstGeom>
        <a:solidFill>
          <a:srgbClr val="00153E"/>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Operational</a:t>
          </a:r>
          <a:endParaRPr lang="en-US" sz="2000" b="1" kern="1200" dirty="0">
            <a:solidFill>
              <a:schemeClr val="bg1"/>
            </a:solidFill>
          </a:endParaRPr>
        </a:p>
      </dsp:txBody>
      <dsp:txXfrm>
        <a:off x="9398481" y="4774237"/>
        <a:ext cx="1415938" cy="1224952"/>
      </dsp:txXfrm>
    </dsp:sp>
    <dsp:sp modelId="{435302BE-E4A4-4D39-92AC-48E3C91BA19F}">
      <dsp:nvSpPr>
        <dsp:cNvPr id="0" name=""/>
        <dsp:cNvSpPr/>
      </dsp:nvSpPr>
      <dsp:spPr>
        <a:xfrm>
          <a:off x="7657609" y="2921361"/>
          <a:ext cx="975087" cy="840167"/>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7C83ED48-89DB-41D8-803A-CF56412D7A6E}">
      <dsp:nvSpPr>
        <dsp:cNvPr id="0" name=""/>
        <dsp:cNvSpPr/>
      </dsp:nvSpPr>
      <dsp:spPr>
        <a:xfrm>
          <a:off x="7096122" y="3343651"/>
          <a:ext cx="2117900" cy="1832232"/>
        </a:xfrm>
        <a:prstGeom prst="hexagon">
          <a:avLst>
            <a:gd name="adj" fmla="val 28570"/>
            <a:gd name="vf" fmla="val 115470"/>
          </a:avLst>
        </a:prstGeom>
        <a:solidFill>
          <a:srgbClr val="00153E"/>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Compliance</a:t>
          </a:r>
          <a:r>
            <a:rPr lang="en-US" sz="2000" kern="1200" dirty="0" smtClean="0">
              <a:solidFill>
                <a:schemeClr val="bg1"/>
              </a:solidFill>
            </a:rPr>
            <a:t> </a:t>
          </a:r>
          <a:endParaRPr lang="en-US" sz="2000" kern="1200" dirty="0">
            <a:solidFill>
              <a:schemeClr val="bg1"/>
            </a:solidFill>
          </a:endParaRPr>
        </a:p>
      </dsp:txBody>
      <dsp:txXfrm>
        <a:off x="7447103" y="3647291"/>
        <a:ext cx="1415938" cy="1224952"/>
      </dsp:txXfrm>
    </dsp:sp>
    <dsp:sp modelId="{3CE7C3C3-C320-4B38-A3AD-DC69E9AAA1EA}">
      <dsp:nvSpPr>
        <dsp:cNvPr id="0" name=""/>
        <dsp:cNvSpPr/>
      </dsp:nvSpPr>
      <dsp:spPr>
        <a:xfrm>
          <a:off x="7096122" y="1124424"/>
          <a:ext cx="2117900" cy="1832232"/>
        </a:xfrm>
        <a:prstGeom prst="hexagon">
          <a:avLst>
            <a:gd name="adj" fmla="val 28570"/>
            <a:gd name="vf" fmla="val 115470"/>
          </a:avLst>
        </a:prstGeom>
        <a:solidFill>
          <a:srgbClr val="00153E"/>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Strategic</a:t>
          </a:r>
          <a:endParaRPr lang="en-US" sz="2000" b="1" kern="1200" dirty="0">
            <a:solidFill>
              <a:schemeClr val="bg1"/>
            </a:solidFill>
          </a:endParaRPr>
        </a:p>
      </dsp:txBody>
      <dsp:txXfrm>
        <a:off x="7447103" y="1428064"/>
        <a:ext cx="1415938" cy="122495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6CAA8F6-5CF0-43D5-A8AC-D4EC84343720}" type="datetimeFigureOut">
              <a:rPr lang="en-US" smtClean="0"/>
              <a:t>6/27/2019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45E6837-1649-4137-9A85-E7EAE6B92025}" type="slidenum">
              <a:rPr lang="en-US" smtClean="0"/>
              <a:t>‹#›</a:t>
            </a:fld>
            <a:endParaRPr lang="en-US"/>
          </a:p>
        </p:txBody>
      </p:sp>
    </p:spTree>
    <p:extLst>
      <p:ext uri="{BB962C8B-B14F-4D97-AF65-F5344CB8AC3E}">
        <p14:creationId xmlns:p14="http://schemas.microsoft.com/office/powerpoint/2010/main" val="1409965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DC8996-4565-4E10-B3FA-52F2494AE021}" type="datetimeFigureOut">
              <a:rPr lang="en-US" smtClean="0"/>
              <a:t>6/27/2019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3CA744-B730-4F12-A03B-3393018FA6C1}" type="slidenum">
              <a:rPr lang="en-US" smtClean="0"/>
              <a:t>‹#›</a:t>
            </a:fld>
            <a:endParaRPr lang="en-US"/>
          </a:p>
        </p:txBody>
      </p:sp>
    </p:spTree>
    <p:extLst>
      <p:ext uri="{BB962C8B-B14F-4D97-AF65-F5344CB8AC3E}">
        <p14:creationId xmlns:p14="http://schemas.microsoft.com/office/powerpoint/2010/main" val="333004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a:t>
            </a:fld>
            <a:endParaRPr lang="en-US"/>
          </a:p>
        </p:txBody>
      </p:sp>
    </p:spTree>
    <p:extLst>
      <p:ext uri="{BB962C8B-B14F-4D97-AF65-F5344CB8AC3E}">
        <p14:creationId xmlns:p14="http://schemas.microsoft.com/office/powerpoint/2010/main" val="339631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Keyboard at correct height: will keep your wrist straight</a:t>
            </a:r>
            <a:r>
              <a:rPr lang="en-US" baseline="0" dirty="0" smtClean="0"/>
              <a:t> and elbows relaxed</a:t>
            </a:r>
          </a:p>
          <a:p>
            <a:r>
              <a:rPr lang="en-US" baseline="0" dirty="0" smtClean="0"/>
              <a:t>Make sure to have your chair adjusted before adjusting anything else. </a:t>
            </a:r>
          </a:p>
          <a:p>
            <a:r>
              <a:rPr lang="en-US" baseline="0" dirty="0" smtClean="0"/>
              <a:t>	Keyboard too high: Raise your chair and use a footrest for support</a:t>
            </a:r>
          </a:p>
          <a:p>
            <a:r>
              <a:rPr lang="en-US" baseline="0" dirty="0" smtClean="0"/>
              <a:t>	Keyboard too low: Raise your desk an place it on risers. </a:t>
            </a:r>
          </a:p>
          <a:p>
            <a:r>
              <a:rPr lang="en-US" baseline="0" dirty="0" smtClean="0"/>
              <a:t>Sit with your elbows back and your arms to your side.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62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mouse should be at the same. height as the keyboard</a:t>
            </a:r>
          </a:p>
          <a:p>
            <a:r>
              <a:rPr lang="en-US" dirty="0" smtClean="0"/>
              <a:t>	*Try</a:t>
            </a:r>
            <a:r>
              <a:rPr lang="en-US" baseline="0" dirty="0" smtClean="0"/>
              <a:t> using a keyboard without a number pad. </a:t>
            </a:r>
          </a:p>
          <a:p>
            <a:r>
              <a:rPr lang="en-US" baseline="0" dirty="0" smtClean="0"/>
              <a:t>	*Place your palms on the rest, not your wrists.</a:t>
            </a:r>
          </a:p>
          <a:p>
            <a:r>
              <a:rPr lang="en-US" baseline="0" dirty="0" smtClean="0"/>
              <a:t>	*A wrist wrest is not recommended. This can lead to people resting their palms on the rest and moving their wrists from side to side for using the mouse. This could lead to wrist injury. </a:t>
            </a:r>
          </a:p>
          <a:p>
            <a:r>
              <a:rPr lang="en-US" baseline="0" dirty="0" smtClean="0"/>
              <a:t>	*It is much better to support your forearm on your arm rest or on your desk.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9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7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Property</a:t>
            </a:r>
          </a:p>
          <a:p>
            <a:r>
              <a:rPr lang="en-US" dirty="0" smtClean="0"/>
              <a:t>Contract</a:t>
            </a:r>
          </a:p>
          <a:p>
            <a:r>
              <a:rPr lang="en-US" dirty="0" smtClean="0"/>
              <a:t>Torts</a:t>
            </a:r>
            <a:endParaRPr lang="en-US" dirty="0"/>
          </a:p>
        </p:txBody>
      </p:sp>
      <p:sp>
        <p:nvSpPr>
          <p:cNvPr id="4" name="Slide Number Placeholder 3"/>
          <p:cNvSpPr>
            <a:spLocks noGrp="1"/>
          </p:cNvSpPr>
          <p:nvPr>
            <p:ph type="sldNum" sz="quarter" idx="10"/>
          </p:nvPr>
        </p:nvSpPr>
        <p:spPr/>
        <p:txBody>
          <a:bodyPr/>
          <a:lstStyle/>
          <a:p>
            <a:fld id="{CC3CA744-B730-4F12-A03B-3393018FA6C1}" type="slidenum">
              <a:rPr lang="en-US" smtClean="0"/>
              <a:t>3</a:t>
            </a:fld>
            <a:endParaRPr lang="en-US"/>
          </a:p>
        </p:txBody>
      </p:sp>
    </p:spTree>
    <p:extLst>
      <p:ext uri="{BB962C8B-B14F-4D97-AF65-F5344CB8AC3E}">
        <p14:creationId xmlns:p14="http://schemas.microsoft.com/office/powerpoint/2010/main" val="386225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66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92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 in red: Most common</a:t>
            </a:r>
            <a:r>
              <a:rPr lang="en-US" baseline="0" dirty="0" smtClean="0"/>
              <a:t> in office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8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61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0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12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mainly use</a:t>
            </a:r>
            <a:r>
              <a:rPr lang="en-US" baseline="0" dirty="0" smtClean="0"/>
              <a:t> the computer, just about any workstation work for you. </a:t>
            </a:r>
          </a:p>
          <a:p>
            <a:r>
              <a:rPr lang="en-US" baseline="0" dirty="0" smtClean="0"/>
              <a:t>It does not matter if the keyboard is in a keyboard tray or on top of your desk, the important thing is that it is at the correct height for you. </a:t>
            </a:r>
          </a:p>
          <a:p>
            <a:r>
              <a:rPr lang="en-US" baseline="0" dirty="0" smtClean="0"/>
              <a:t>If you do other things rather than being ion the computer, like using your phone. It may cause that you excessively reach out and do an awkward posture. It may be better off that you put your keyboard in top of your </a:t>
            </a:r>
            <a:r>
              <a:rPr lang="en-US" baseline="0" dirty="0" err="1" smtClean="0"/>
              <a:t>deksk</a:t>
            </a:r>
            <a:r>
              <a:rPr lang="en-US" baseline="0" dirty="0" smtClean="0"/>
              <a:t> so that a keyboard tray is not on the way.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C0A711-B20D-4A36-B052-C330F3B3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03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F09708-3B02-4001-BB69-46676D1D34B6}"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236573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09708-3B02-4001-BB69-46676D1D34B6}"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356291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09708-3B02-4001-BB69-46676D1D34B6}"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199218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21" y="1"/>
            <a:ext cx="10363200" cy="1471084"/>
          </a:xfrm>
        </p:spPr>
        <p:txBody>
          <a:bodyPr/>
          <a:lstStyle>
            <a:lvl1pPr>
              <a:defRPr sz="2667" baseline="0">
                <a:solidFill>
                  <a:srgbClr val="0C234B"/>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2" name="Text Placeholder 2"/>
          <p:cNvSpPr>
            <a:spLocks noGrp="1"/>
          </p:cNvSpPr>
          <p:nvPr>
            <p:ph idx="1" hasCustomPrompt="1"/>
          </p:nvPr>
        </p:nvSpPr>
        <p:spPr>
          <a:xfrm>
            <a:off x="1267183" y="2877196"/>
            <a:ext cx="5127812" cy="1890728"/>
          </a:xfrm>
          <a:prstGeom prst="rect">
            <a:avLst/>
          </a:prstGeom>
        </p:spPr>
        <p:txBody>
          <a:bodyPr vert="horz" lIns="91440" tIns="45720" rIns="91440" bIns="45720" rtlCol="0">
            <a:normAutofit/>
          </a:bodyPr>
          <a:lstStyle>
            <a:lvl1pPr marL="0" marR="0" indent="0" algn="l" defTabSz="1219170" rtl="0" eaLnBrk="0" fontAlgn="base" latinLnBrk="0" hangingPunct="0">
              <a:lnSpc>
                <a:spcPct val="100000"/>
              </a:lnSpc>
              <a:spcBef>
                <a:spcPts val="1067"/>
              </a:spcBef>
              <a:spcAft>
                <a:spcPct val="0"/>
              </a:spcAft>
              <a:buClrTx/>
              <a:buSzTx/>
              <a:buFontTx/>
              <a:buNone/>
              <a:tabLst/>
              <a:defRPr sz="1867" b="0" i="0"/>
            </a:lvl1pPr>
          </a:lstStyle>
          <a:p>
            <a:pPr marL="0" marR="0" lvl="0" indent="0" algn="l" defTabSz="1219170" rtl="0" eaLnBrk="0" fontAlgn="base" latinLnBrk="0" hangingPunct="0">
              <a:lnSpc>
                <a:spcPct val="100000"/>
              </a:lnSpc>
              <a:spcBef>
                <a:spcPts val="1067"/>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4" name="Text Placeholder 2"/>
          <p:cNvSpPr>
            <a:spLocks noGrp="1"/>
          </p:cNvSpPr>
          <p:nvPr>
            <p:ph idx="11" hasCustomPrompt="1"/>
          </p:nvPr>
        </p:nvSpPr>
        <p:spPr>
          <a:xfrm>
            <a:off x="1240230" y="2422753"/>
            <a:ext cx="5127812" cy="470884"/>
          </a:xfrm>
          <a:prstGeom prst="rect">
            <a:avLst/>
          </a:prstGeom>
        </p:spPr>
        <p:txBody>
          <a:bodyPr vert="horz" lIns="91440" tIns="45720" rIns="91440" bIns="45720" rtlCol="0">
            <a:normAutofit/>
          </a:bodyPr>
          <a:lstStyle>
            <a:lvl1pPr marL="0" marR="0" indent="0" algn="l" defTabSz="1219170" rtl="0" eaLnBrk="0" fontAlgn="base" latinLnBrk="0" hangingPunct="0">
              <a:lnSpc>
                <a:spcPct val="100000"/>
              </a:lnSpc>
              <a:spcBef>
                <a:spcPts val="1067"/>
              </a:spcBef>
              <a:spcAft>
                <a:spcPct val="0"/>
              </a:spcAft>
              <a:buClrTx/>
              <a:buSzTx/>
              <a:buFontTx/>
              <a:buNone/>
              <a:tabLst/>
              <a:defRPr sz="2400" b="0" i="0">
                <a:solidFill>
                  <a:srgbClr val="AB0520"/>
                </a:solidFill>
              </a:defRPr>
            </a:lvl1pPr>
          </a:lstStyle>
          <a:p>
            <a:pPr marL="0" marR="0" lvl="0" indent="0" algn="l" defTabSz="1219170" rtl="0" eaLnBrk="0" fontAlgn="base" latinLnBrk="0" hangingPunct="0">
              <a:lnSpc>
                <a:spcPct val="100000"/>
              </a:lnSpc>
              <a:spcBef>
                <a:spcPts val="1067"/>
              </a:spcBef>
              <a:spcAft>
                <a:spcPct val="0"/>
              </a:spcAft>
              <a:buClrTx/>
              <a:buSzTx/>
              <a:buFontTx/>
              <a:buNone/>
              <a:tabLst/>
              <a:defRPr/>
            </a:pPr>
            <a:r>
              <a:rPr lang="en-US" dirty="0" smtClean="0"/>
              <a:t>PARAGRAPH TITLE</a:t>
            </a:r>
            <a:endParaRPr lang="en-US" dirty="0"/>
          </a:p>
        </p:txBody>
      </p:sp>
    </p:spTree>
    <p:extLst>
      <p:ext uri="{BB962C8B-B14F-4D97-AF65-F5344CB8AC3E}">
        <p14:creationId xmlns:p14="http://schemas.microsoft.com/office/powerpoint/2010/main" val="345012497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832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8719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348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748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8660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3924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313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09708-3B02-4001-BB69-46676D1D34B6}"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1116861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4213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301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1856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45990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4836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379973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924357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3138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5474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37609"/>
            <a:ext cx="10363200" cy="1468967"/>
          </a:xfrm>
        </p:spPr>
        <p:txBody>
          <a:bodyPr/>
          <a:lstStyle>
            <a:lvl1pPr>
              <a:defRPr baseline="0"/>
            </a:lvl1pPr>
          </a:lstStyle>
          <a:p>
            <a:r>
              <a:rPr lang="en-US" dirty="0" smtClean="0"/>
              <a:t>SAMPLE TITLE</a:t>
            </a:r>
            <a:endParaRPr lang="en-US" dirty="0"/>
          </a:p>
        </p:txBody>
      </p:sp>
      <p:sp>
        <p:nvSpPr>
          <p:cNvPr id="3" name="Subtitle 2"/>
          <p:cNvSpPr>
            <a:spLocks noGrp="1"/>
          </p:cNvSpPr>
          <p:nvPr>
            <p:ph type="subTitle" idx="1" hasCustomPrompt="1"/>
          </p:nvPr>
        </p:nvSpPr>
        <p:spPr>
          <a:xfrm>
            <a:off x="1828800" y="3241781"/>
            <a:ext cx="8534400" cy="1104883"/>
          </a:xfrm>
        </p:spPr>
        <p:txBody>
          <a:bodyPr/>
          <a:lstStyle>
            <a:lvl1pPr marL="0" indent="0" algn="ctr">
              <a:buNone/>
              <a:defRPr sz="2667" baseline="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smtClean="0"/>
              <a:t>Sample text or subtitle</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DA48CD09-1EE7-8745-AB3C-21E7A359E5F3}" type="slidenum">
              <a:rPr lang="en-US"/>
              <a:pPr>
                <a:defRPr/>
              </a:pPr>
              <a:t>‹#›</a:t>
            </a:fld>
            <a:endParaRPr lang="en-US"/>
          </a:p>
        </p:txBody>
      </p:sp>
      <p:pic>
        <p:nvPicPr>
          <p:cNvPr id="5" name="Picture 4"/>
          <p:cNvPicPr>
            <a:picLocks noChangeAspect="1"/>
          </p:cNvPicPr>
          <p:nvPr userDrawn="1"/>
        </p:nvPicPr>
        <p:blipFill>
          <a:blip r:embed="rId2"/>
          <a:stretch>
            <a:fillRect/>
          </a:stretch>
        </p:blipFill>
        <p:spPr>
          <a:xfrm>
            <a:off x="4595751" y="5353352"/>
            <a:ext cx="3009296" cy="1504648"/>
          </a:xfrm>
          <a:prstGeom prst="rect">
            <a:avLst/>
          </a:prstGeom>
        </p:spPr>
      </p:pic>
      <p:pic>
        <p:nvPicPr>
          <p:cNvPr id="7" name="Picture 6" descr="triangles_r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9599" y="1331036"/>
            <a:ext cx="808736" cy="109728"/>
          </a:xfrm>
          <a:prstGeom prst="rect">
            <a:avLst/>
          </a:prstGeom>
        </p:spPr>
      </p:pic>
    </p:spTree>
    <p:extLst>
      <p:ext uri="{BB962C8B-B14F-4D97-AF65-F5344CB8AC3E}">
        <p14:creationId xmlns:p14="http://schemas.microsoft.com/office/powerpoint/2010/main" val="35131949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F09708-3B02-4001-BB69-46676D1D34B6}"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4163232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a:p>
        </p:txBody>
      </p:sp>
      <p:sp>
        <p:nvSpPr>
          <p:cNvPr id="10" name="Title 1"/>
          <p:cNvSpPr>
            <a:spLocks noGrp="1"/>
          </p:cNvSpPr>
          <p:nvPr>
            <p:ph type="title" hasCustomPrompt="1"/>
          </p:nvPr>
        </p:nvSpPr>
        <p:spPr>
          <a:xfrm>
            <a:off x="913721" y="1"/>
            <a:ext cx="10363200" cy="1471084"/>
          </a:xfrm>
        </p:spPr>
        <p:txBody>
          <a:bodyPr/>
          <a:lstStyle>
            <a:lvl1pPr>
              <a:defRPr sz="2667" baseline="0">
                <a:solidFill>
                  <a:srgbClr val="0C234B"/>
                </a:solidFill>
              </a:defRPr>
            </a:lvl1pPr>
          </a:lstStyle>
          <a:p>
            <a:r>
              <a:rPr lang="en-US" dirty="0" smtClean="0"/>
              <a:t>SAMPLE HEADER</a:t>
            </a:r>
            <a:endParaRPr lang="en-US" dirty="0"/>
          </a:p>
        </p:txBody>
      </p:sp>
      <p:sp>
        <p:nvSpPr>
          <p:cNvPr id="13" name="Text Placeholder 2"/>
          <p:cNvSpPr>
            <a:spLocks noGrp="1"/>
          </p:cNvSpPr>
          <p:nvPr>
            <p:ph idx="1"/>
          </p:nvPr>
        </p:nvSpPr>
        <p:spPr>
          <a:xfrm>
            <a:off x="1020590" y="2285315"/>
            <a:ext cx="4799019" cy="3962309"/>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idx="13"/>
          </p:nvPr>
        </p:nvSpPr>
        <p:spPr>
          <a:xfrm>
            <a:off x="6297695" y="2285315"/>
            <a:ext cx="4799019" cy="3962309"/>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7427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21" y="1"/>
            <a:ext cx="10363200" cy="1471084"/>
          </a:xfrm>
        </p:spPr>
        <p:txBody>
          <a:bodyPr/>
          <a:lstStyle>
            <a:lvl1pPr>
              <a:defRPr sz="2667" baseline="0">
                <a:solidFill>
                  <a:srgbClr val="0C234B"/>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2" name="Text Placeholder 2"/>
          <p:cNvSpPr>
            <a:spLocks noGrp="1"/>
          </p:cNvSpPr>
          <p:nvPr>
            <p:ph idx="1" hasCustomPrompt="1"/>
          </p:nvPr>
        </p:nvSpPr>
        <p:spPr>
          <a:xfrm>
            <a:off x="1267183" y="2877196"/>
            <a:ext cx="5127812" cy="1890728"/>
          </a:xfrm>
          <a:prstGeom prst="rect">
            <a:avLst/>
          </a:prstGeom>
        </p:spPr>
        <p:txBody>
          <a:bodyPr vert="horz" lIns="91440" tIns="45720" rIns="91440" bIns="45720" rtlCol="0">
            <a:normAutofit/>
          </a:bodyPr>
          <a:lstStyle>
            <a:lvl1pPr marL="0" marR="0" indent="0" algn="l" defTabSz="1219170" rtl="0" eaLnBrk="0" fontAlgn="base" latinLnBrk="0" hangingPunct="0">
              <a:lnSpc>
                <a:spcPct val="100000"/>
              </a:lnSpc>
              <a:spcBef>
                <a:spcPts val="1067"/>
              </a:spcBef>
              <a:spcAft>
                <a:spcPct val="0"/>
              </a:spcAft>
              <a:buClrTx/>
              <a:buSzTx/>
              <a:buFontTx/>
              <a:buNone/>
              <a:tabLst/>
              <a:defRPr sz="1867" b="0" i="0"/>
            </a:lvl1pPr>
          </a:lstStyle>
          <a:p>
            <a:pPr marL="0" marR="0" lvl="0" indent="0" algn="l" defTabSz="1219170" rtl="0" eaLnBrk="0" fontAlgn="base" latinLnBrk="0" hangingPunct="0">
              <a:lnSpc>
                <a:spcPct val="100000"/>
              </a:lnSpc>
              <a:spcBef>
                <a:spcPts val="1067"/>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4" name="Text Placeholder 2"/>
          <p:cNvSpPr>
            <a:spLocks noGrp="1"/>
          </p:cNvSpPr>
          <p:nvPr>
            <p:ph idx="11" hasCustomPrompt="1"/>
          </p:nvPr>
        </p:nvSpPr>
        <p:spPr>
          <a:xfrm>
            <a:off x="1240230" y="2422753"/>
            <a:ext cx="5127812" cy="470884"/>
          </a:xfrm>
          <a:prstGeom prst="rect">
            <a:avLst/>
          </a:prstGeom>
        </p:spPr>
        <p:txBody>
          <a:bodyPr vert="horz" lIns="91440" tIns="45720" rIns="91440" bIns="45720" rtlCol="0">
            <a:normAutofit/>
          </a:bodyPr>
          <a:lstStyle>
            <a:lvl1pPr marL="0" marR="0" indent="0" algn="l" defTabSz="1219170" rtl="0" eaLnBrk="0" fontAlgn="base" latinLnBrk="0" hangingPunct="0">
              <a:lnSpc>
                <a:spcPct val="100000"/>
              </a:lnSpc>
              <a:spcBef>
                <a:spcPts val="1067"/>
              </a:spcBef>
              <a:spcAft>
                <a:spcPct val="0"/>
              </a:spcAft>
              <a:buClrTx/>
              <a:buSzTx/>
              <a:buFontTx/>
              <a:buNone/>
              <a:tabLst/>
              <a:defRPr sz="2400" b="0" i="0">
                <a:solidFill>
                  <a:srgbClr val="AB0520"/>
                </a:solidFill>
              </a:defRPr>
            </a:lvl1pPr>
          </a:lstStyle>
          <a:p>
            <a:pPr marL="0" marR="0" lvl="0" indent="0" algn="l" defTabSz="1219170" rtl="0" eaLnBrk="0" fontAlgn="base" latinLnBrk="0" hangingPunct="0">
              <a:lnSpc>
                <a:spcPct val="100000"/>
              </a:lnSpc>
              <a:spcBef>
                <a:spcPts val="1067"/>
              </a:spcBef>
              <a:spcAft>
                <a:spcPct val="0"/>
              </a:spcAft>
              <a:buClrTx/>
              <a:buSzTx/>
              <a:buFontTx/>
              <a:buNone/>
              <a:tabLst/>
              <a:defRPr/>
            </a:pPr>
            <a:r>
              <a:rPr lang="en-US" dirty="0" smtClean="0"/>
              <a:t>PARAGRAPH TITLE</a:t>
            </a:r>
            <a:endParaRPr lang="en-US" dirty="0"/>
          </a:p>
        </p:txBody>
      </p:sp>
    </p:spTree>
    <p:extLst>
      <p:ext uri="{BB962C8B-B14F-4D97-AF65-F5344CB8AC3E}">
        <p14:creationId xmlns:p14="http://schemas.microsoft.com/office/powerpoint/2010/main" val="1513112343"/>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9" name="Title 1"/>
          <p:cNvSpPr>
            <a:spLocks noGrp="1"/>
          </p:cNvSpPr>
          <p:nvPr>
            <p:ph type="title" hasCustomPrompt="1"/>
          </p:nvPr>
        </p:nvSpPr>
        <p:spPr>
          <a:xfrm>
            <a:off x="913721" y="1"/>
            <a:ext cx="10363200" cy="1471084"/>
          </a:xfrm>
        </p:spPr>
        <p:txBody>
          <a:bodyPr/>
          <a:lstStyle>
            <a:lvl1pPr>
              <a:defRPr sz="2667" baseline="0">
                <a:solidFill>
                  <a:srgbClr val="0C234B"/>
                </a:solidFill>
              </a:defRPr>
            </a:lvl1pPr>
          </a:lstStyle>
          <a:p>
            <a:r>
              <a:rPr lang="en-US" dirty="0" smtClean="0"/>
              <a:t>SAMPLE HEADER</a:t>
            </a:r>
            <a:endParaRPr lang="en-US" dirty="0"/>
          </a:p>
        </p:txBody>
      </p:sp>
      <p:sp>
        <p:nvSpPr>
          <p:cNvPr id="12" name="Text Placeholder 2"/>
          <p:cNvSpPr>
            <a:spLocks noGrp="1"/>
          </p:cNvSpPr>
          <p:nvPr>
            <p:ph idx="1" hasCustomPrompt="1"/>
          </p:nvPr>
        </p:nvSpPr>
        <p:spPr>
          <a:xfrm>
            <a:off x="1316503" y="2219551"/>
            <a:ext cx="4503108" cy="3906083"/>
          </a:xfrm>
          <a:prstGeom prst="rect">
            <a:avLst/>
          </a:prstGeom>
        </p:spPr>
        <p:txBody>
          <a:bodyPr vert="horz" lIns="91440" tIns="45720" rIns="91440" bIns="45720" rtlCol="0">
            <a:normAutofit/>
          </a:bodyPr>
          <a:lstStyle>
            <a:lvl1pPr marL="0" marR="0" indent="0" algn="l" defTabSz="1219170" rtl="0" eaLnBrk="0" fontAlgn="base" latinLnBrk="0" hangingPunct="0">
              <a:lnSpc>
                <a:spcPct val="100000"/>
              </a:lnSpc>
              <a:spcBef>
                <a:spcPts val="1067"/>
              </a:spcBef>
              <a:spcAft>
                <a:spcPct val="0"/>
              </a:spcAft>
              <a:buClrTx/>
              <a:buSzTx/>
              <a:buFontTx/>
              <a:buNone/>
              <a:tabLst/>
              <a:defRPr/>
            </a:lvl1pPr>
          </a:lstStyle>
          <a:p>
            <a:pPr marL="0" marR="0" lvl="0" indent="0" algn="l" defTabSz="1219170" rtl="0" eaLnBrk="0" fontAlgn="base" latinLnBrk="0" hangingPunct="0">
              <a:lnSpc>
                <a:spcPct val="100000"/>
              </a:lnSpc>
              <a:spcBef>
                <a:spcPts val="1067"/>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5" name="Text Placeholder 2"/>
          <p:cNvSpPr>
            <a:spLocks noGrp="1"/>
          </p:cNvSpPr>
          <p:nvPr>
            <p:ph idx="13" hasCustomPrompt="1"/>
          </p:nvPr>
        </p:nvSpPr>
        <p:spPr>
          <a:xfrm>
            <a:off x="6363453" y="2219551"/>
            <a:ext cx="4503108" cy="3906083"/>
          </a:xfrm>
          <a:prstGeom prst="rect">
            <a:avLst/>
          </a:prstGeom>
        </p:spPr>
        <p:txBody>
          <a:bodyPr vert="horz" lIns="91440" tIns="45720" rIns="91440" bIns="45720" rtlCol="0">
            <a:normAutofit/>
          </a:bodyPr>
          <a:lstStyle>
            <a:lvl1pPr marL="0" marR="0" indent="0" algn="l" defTabSz="1219170" rtl="0" eaLnBrk="0" fontAlgn="base" latinLnBrk="0" hangingPunct="0">
              <a:lnSpc>
                <a:spcPct val="100000"/>
              </a:lnSpc>
              <a:spcBef>
                <a:spcPts val="1067"/>
              </a:spcBef>
              <a:spcAft>
                <a:spcPct val="0"/>
              </a:spcAft>
              <a:buClrTx/>
              <a:buSzTx/>
              <a:buFontTx/>
              <a:buNone/>
              <a:tabLst/>
              <a:defRPr/>
            </a:lvl1pPr>
          </a:lstStyle>
          <a:p>
            <a:pPr marL="0" marR="0" lvl="0" indent="0" algn="l" defTabSz="1219170" rtl="0" eaLnBrk="0" fontAlgn="base" latinLnBrk="0" hangingPunct="0">
              <a:lnSpc>
                <a:spcPct val="100000"/>
              </a:lnSpc>
              <a:spcBef>
                <a:spcPts val="1067"/>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Tree>
    <p:extLst>
      <p:ext uri="{BB962C8B-B14F-4D97-AF65-F5344CB8AC3E}">
        <p14:creationId xmlns:p14="http://schemas.microsoft.com/office/powerpoint/2010/main" val="2039101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21" y="1"/>
            <a:ext cx="10363200" cy="1471084"/>
          </a:xfrm>
        </p:spPr>
        <p:txBody>
          <a:bodyPr/>
          <a:lstStyle>
            <a:lvl1pPr>
              <a:defRPr sz="2667" baseline="0">
                <a:solidFill>
                  <a:srgbClr val="0C234B"/>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0" name="Subtitle 2"/>
          <p:cNvSpPr txBox="1">
            <a:spLocks/>
          </p:cNvSpPr>
          <p:nvPr userDrawn="1"/>
        </p:nvSpPr>
        <p:spPr bwMode="auto">
          <a:xfrm>
            <a:off x="6188729" y="1801317"/>
            <a:ext cx="4388835" cy="2772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sz="2667" dirty="0"/>
          </a:p>
        </p:txBody>
      </p:sp>
      <p:sp>
        <p:nvSpPr>
          <p:cNvPr id="9" name="Content Placeholder 2"/>
          <p:cNvSpPr>
            <a:spLocks noGrp="1"/>
          </p:cNvSpPr>
          <p:nvPr>
            <p:ph sz="half" idx="1"/>
          </p:nvPr>
        </p:nvSpPr>
        <p:spPr>
          <a:xfrm>
            <a:off x="1613285" y="2100503"/>
            <a:ext cx="8623684" cy="17526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endParaRPr lang="en-US" dirty="0"/>
          </a:p>
        </p:txBody>
      </p:sp>
    </p:spTree>
    <p:extLst>
      <p:ext uri="{BB962C8B-B14F-4D97-AF65-F5344CB8AC3E}">
        <p14:creationId xmlns:p14="http://schemas.microsoft.com/office/powerpoint/2010/main" val="3557945068"/>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58386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hasCustomPrompt="1"/>
          </p:nvPr>
        </p:nvSpPr>
        <p:spPr>
          <a:xfrm>
            <a:off x="2389717" y="5729572"/>
            <a:ext cx="7315200" cy="534493"/>
          </a:xfrm>
        </p:spPr>
        <p:txBody>
          <a:bodyPr/>
          <a:lstStyle>
            <a:lvl1pPr marL="0" indent="0">
              <a:buNone/>
              <a:defRPr sz="1600">
                <a:solidFill>
                  <a:srgbClr val="6F868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8" name="Title 1"/>
          <p:cNvSpPr>
            <a:spLocks noGrp="1"/>
          </p:cNvSpPr>
          <p:nvPr>
            <p:ph type="title" hasCustomPrompt="1"/>
          </p:nvPr>
        </p:nvSpPr>
        <p:spPr>
          <a:xfrm>
            <a:off x="913721" y="1"/>
            <a:ext cx="10363200" cy="1471084"/>
          </a:xfrm>
        </p:spPr>
        <p:txBody>
          <a:bodyPr/>
          <a:lstStyle>
            <a:lvl1pPr>
              <a:defRPr sz="2667" baseline="0">
                <a:solidFill>
                  <a:srgbClr val="0C234B"/>
                </a:solidFill>
              </a:defRPr>
            </a:lvl1pPr>
          </a:lstStyle>
          <a:p>
            <a:r>
              <a:rPr lang="en-US" dirty="0" smtClean="0"/>
              <a:t>SAMPLE HEADER</a:t>
            </a:r>
            <a:endParaRPr lang="en-US" dirty="0"/>
          </a:p>
        </p:txBody>
      </p:sp>
    </p:spTree>
    <p:extLst>
      <p:ext uri="{BB962C8B-B14F-4D97-AF65-F5344CB8AC3E}">
        <p14:creationId xmlns:p14="http://schemas.microsoft.com/office/powerpoint/2010/main" val="27294439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21" y="1"/>
            <a:ext cx="10363200" cy="1471084"/>
          </a:xfrm>
        </p:spPr>
        <p:txBody>
          <a:bodyPr/>
          <a:lstStyle>
            <a:lvl1pPr algn="ctr">
              <a:defRPr sz="2667" baseline="0">
                <a:solidFill>
                  <a:srgbClr val="0C234B"/>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2" name="Text Placeholder 2"/>
          <p:cNvSpPr>
            <a:spLocks noGrp="1"/>
          </p:cNvSpPr>
          <p:nvPr>
            <p:ph idx="1" hasCustomPrompt="1"/>
          </p:nvPr>
        </p:nvSpPr>
        <p:spPr>
          <a:xfrm>
            <a:off x="905513" y="1479700"/>
            <a:ext cx="3007107" cy="2959400"/>
          </a:xfrm>
          <a:prstGeom prst="rect">
            <a:avLst/>
          </a:prstGeom>
        </p:spPr>
        <p:txBody>
          <a:bodyPr vert="horz" lIns="91440" tIns="45720" rIns="91440" bIns="45720" rtlCol="0">
            <a:normAutofit/>
          </a:bodyPr>
          <a:lstStyle>
            <a:lvl1pPr marL="0" marR="0" indent="0" algn="l" defTabSz="1219170" rtl="0" eaLnBrk="0" fontAlgn="base" latinLnBrk="0" hangingPunct="0">
              <a:lnSpc>
                <a:spcPct val="100000"/>
              </a:lnSpc>
              <a:spcBef>
                <a:spcPts val="1067"/>
              </a:spcBef>
              <a:spcAft>
                <a:spcPct val="0"/>
              </a:spcAft>
              <a:buClrTx/>
              <a:buSzTx/>
              <a:buFontTx/>
              <a:buNone/>
              <a:tabLst/>
              <a:defRPr sz="1867" b="0" i="0"/>
            </a:lvl1pPr>
          </a:lstStyle>
          <a:p>
            <a:pPr marL="0" marR="0" lvl="0" indent="0" algn="l" defTabSz="1219170" rtl="0" eaLnBrk="0" fontAlgn="base" latinLnBrk="0" hangingPunct="0">
              <a:lnSpc>
                <a:spcPct val="100000"/>
              </a:lnSpc>
              <a:spcBef>
                <a:spcPts val="1067"/>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6" name="Picture Placeholder 2"/>
          <p:cNvSpPr>
            <a:spLocks noGrp="1"/>
          </p:cNvSpPr>
          <p:nvPr>
            <p:ph type="pic" idx="11"/>
          </p:nvPr>
        </p:nvSpPr>
        <p:spPr>
          <a:xfrm>
            <a:off x="4066553" y="158386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7" name="Text Placeholder 3"/>
          <p:cNvSpPr>
            <a:spLocks noGrp="1"/>
          </p:cNvSpPr>
          <p:nvPr>
            <p:ph type="body" sz="half" idx="2" hasCustomPrompt="1"/>
          </p:nvPr>
        </p:nvSpPr>
        <p:spPr>
          <a:xfrm>
            <a:off x="4066553" y="5729572"/>
            <a:ext cx="7315200" cy="534493"/>
          </a:xfrm>
        </p:spPr>
        <p:txBody>
          <a:bodyPr/>
          <a:lstStyle>
            <a:lvl1pPr marL="0" indent="0">
              <a:buNone/>
              <a:defRPr sz="1600">
                <a:solidFill>
                  <a:srgbClr val="6F868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IMAGE CAPTION</a:t>
            </a:r>
          </a:p>
        </p:txBody>
      </p:sp>
    </p:spTree>
    <p:extLst>
      <p:ext uri="{BB962C8B-B14F-4D97-AF65-F5344CB8AC3E}">
        <p14:creationId xmlns:p14="http://schemas.microsoft.com/office/powerpoint/2010/main" val="2034716844"/>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dirty="0"/>
          </a:p>
        </p:txBody>
      </p:sp>
    </p:spTree>
    <p:extLst>
      <p:ext uri="{BB962C8B-B14F-4D97-AF65-F5344CB8AC3E}">
        <p14:creationId xmlns:p14="http://schemas.microsoft.com/office/powerpoint/2010/main" val="177061197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0A4662-F37A-4D97-8483-3757EF989B82}" type="slidenum">
              <a:rPr lang="en-US" altLang="en-US"/>
              <a:pPr/>
              <a:t>‹#›</a:t>
            </a:fld>
            <a:endParaRPr lang="en-US" altLang="en-US"/>
          </a:p>
        </p:txBody>
      </p:sp>
    </p:spTree>
    <p:extLst>
      <p:ext uri="{BB962C8B-B14F-4D97-AF65-F5344CB8AC3E}">
        <p14:creationId xmlns:p14="http://schemas.microsoft.com/office/powerpoint/2010/main" val="338665338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BC7EB47-251E-4252-B134-D594A1EC8C40}" type="slidenum">
              <a:rPr lang="en-US" altLang="en-US"/>
              <a:pPr/>
              <a:t>‹#›</a:t>
            </a:fld>
            <a:endParaRPr lang="en-US" altLang="en-US"/>
          </a:p>
        </p:txBody>
      </p:sp>
    </p:spTree>
    <p:extLst>
      <p:ext uri="{BB962C8B-B14F-4D97-AF65-F5344CB8AC3E}">
        <p14:creationId xmlns:p14="http://schemas.microsoft.com/office/powerpoint/2010/main" val="88952570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E1ACC54-6CC5-4141-8AED-B59CD8C57F76}" type="slidenum">
              <a:rPr lang="en-US" altLang="en-US"/>
              <a:pPr/>
              <a:t>‹#›</a:t>
            </a:fld>
            <a:endParaRPr lang="en-US" altLang="en-US"/>
          </a:p>
        </p:txBody>
      </p:sp>
    </p:spTree>
    <p:extLst>
      <p:ext uri="{BB962C8B-B14F-4D97-AF65-F5344CB8AC3E}">
        <p14:creationId xmlns:p14="http://schemas.microsoft.com/office/powerpoint/2010/main" val="266361399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F09708-3B02-4001-BB69-46676D1D34B6}"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3185882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2497591-E258-426D-B4BD-D2C525F73D5B}" type="slidenum">
              <a:rPr lang="en-US" altLang="en-US"/>
              <a:pPr/>
              <a:t>‹#›</a:t>
            </a:fld>
            <a:endParaRPr lang="en-US" altLang="en-US"/>
          </a:p>
        </p:txBody>
      </p:sp>
    </p:spTree>
    <p:extLst>
      <p:ext uri="{BB962C8B-B14F-4D97-AF65-F5344CB8AC3E}">
        <p14:creationId xmlns:p14="http://schemas.microsoft.com/office/powerpoint/2010/main" val="2112008556"/>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914400"/>
            <a:ext cx="5130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914400"/>
            <a:ext cx="5130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371EC70-86B2-4582-8653-E82DEB243402}" type="slidenum">
              <a:rPr lang="en-US" altLang="en-US"/>
              <a:pPr/>
              <a:t>‹#›</a:t>
            </a:fld>
            <a:endParaRPr lang="en-US" altLang="en-US"/>
          </a:p>
        </p:txBody>
      </p:sp>
    </p:spTree>
    <p:extLst>
      <p:ext uri="{BB962C8B-B14F-4D97-AF65-F5344CB8AC3E}">
        <p14:creationId xmlns:p14="http://schemas.microsoft.com/office/powerpoint/2010/main" val="407050320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F09708-3B02-4001-BB69-46676D1D34B6}" type="datetimeFigureOut">
              <a:rPr lang="en-US" smtClean="0"/>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40660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F09708-3B02-4001-BB69-46676D1D34B6}" type="datetimeFigureOut">
              <a:rPr lang="en-US" smtClean="0"/>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228491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29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F09708-3B02-4001-BB69-46676D1D34B6}"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86904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F09708-3B02-4001-BB69-46676D1D34B6}"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69C32-5754-4A01-A789-7A4DB7EC8D04}" type="slidenum">
              <a:rPr lang="en-US" smtClean="0"/>
              <a:t>‹#›</a:t>
            </a:fld>
            <a:endParaRPr lang="en-US"/>
          </a:p>
        </p:txBody>
      </p:sp>
    </p:spTree>
    <p:extLst>
      <p:ext uri="{BB962C8B-B14F-4D97-AF65-F5344CB8AC3E}">
        <p14:creationId xmlns:p14="http://schemas.microsoft.com/office/powerpoint/2010/main" val="424039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09708-3B02-4001-BB69-46676D1D34B6}" type="datetimeFigureOut">
              <a:rPr lang="en-US" smtClean="0"/>
              <a:t>6/27/2019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69C32-5754-4A01-A789-7A4DB7EC8D04}" type="slidenum">
              <a:rPr lang="en-US" smtClean="0"/>
              <a:t>‹#›</a:t>
            </a:fld>
            <a:endParaRPr lang="en-US"/>
          </a:p>
        </p:txBody>
      </p:sp>
    </p:spTree>
    <p:extLst>
      <p:ext uri="{BB962C8B-B14F-4D97-AF65-F5344CB8AC3E}">
        <p14:creationId xmlns:p14="http://schemas.microsoft.com/office/powerpoint/2010/main" val="150622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6/27/2019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28132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0" y="2129367"/>
            <a:ext cx="10363200" cy="1471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dirty="0">
                <a:sym typeface="Calibri" charset="0"/>
              </a:rPr>
              <a:t>Click to edit Master title style</a:t>
            </a:r>
          </a:p>
        </p:txBody>
      </p:sp>
      <p:sp>
        <p:nvSpPr>
          <p:cNvPr id="1026" name="Rectangle 2"/>
          <p:cNvSpPr>
            <a:spLocks noGrp="1" noChangeArrowheads="1"/>
          </p:cNvSpPr>
          <p:nvPr>
            <p:ph type="body" idx="1"/>
          </p:nvPr>
        </p:nvSpPr>
        <p:spPr bwMode="auto">
          <a:xfrm>
            <a:off x="1828800" y="3886200"/>
            <a:ext cx="8534400" cy="26080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dirty="0">
                <a:sym typeface="Calibri"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pic>
        <p:nvPicPr>
          <p:cNvPr id="8" name="Picture 7" descr="triangle_pag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713491" y="6434075"/>
            <a:ext cx="767357" cy="423925"/>
          </a:xfrm>
          <a:prstGeom prst="rect">
            <a:avLst/>
          </a:prstGeom>
        </p:spPr>
      </p:pic>
      <p:sp>
        <p:nvSpPr>
          <p:cNvPr id="1027" name="Text Box 3"/>
          <p:cNvSpPr txBox="1">
            <a:spLocks noGrp="1" noChangeArrowheads="1"/>
          </p:cNvSpPr>
          <p:nvPr>
            <p:ph type="sldNum" sz="quarter" idx="4"/>
          </p:nvPr>
        </p:nvSpPr>
        <p:spPr bwMode="auto">
          <a:xfrm>
            <a:off x="5753852" y="6509603"/>
            <a:ext cx="674021" cy="3483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rgbClr val="FFFFFF"/>
                </a:solidFill>
                <a:latin typeface="+mn-lt"/>
                <a:ea typeface="ＭＳ Ｐゴシック" charset="0"/>
                <a:cs typeface="Calibri" charset="0"/>
                <a:sym typeface="Calibri" charset="0"/>
              </a:defRPr>
            </a:lvl1pPr>
            <a:lvl2pPr algn="l">
              <a:defRPr sz="1600">
                <a:solidFill>
                  <a:schemeClr val="tx1"/>
                </a:solidFill>
                <a:latin typeface="Gill Sans" charset="0"/>
                <a:ea typeface="ＭＳ Ｐゴシック" charset="0"/>
              </a:defRPr>
            </a:lvl2pPr>
            <a:lvl3pPr algn="l">
              <a:defRPr sz="1600">
                <a:solidFill>
                  <a:schemeClr val="tx1"/>
                </a:solidFill>
                <a:latin typeface="Gill Sans" charset="0"/>
                <a:ea typeface="ＭＳ Ｐゴシック" charset="0"/>
              </a:defRPr>
            </a:lvl3pPr>
            <a:lvl4pPr algn="l">
              <a:defRPr sz="1600">
                <a:solidFill>
                  <a:schemeClr val="tx1"/>
                </a:solidFill>
                <a:latin typeface="Gill Sans" charset="0"/>
                <a:ea typeface="ＭＳ Ｐゴシック" charset="0"/>
              </a:defRPr>
            </a:lvl4pPr>
            <a:lvl5pPr algn="l">
              <a:defRPr sz="1600">
                <a:solidFill>
                  <a:schemeClr val="tx1"/>
                </a:solidFill>
                <a:latin typeface="Gill Sans" charset="0"/>
                <a:ea typeface="ＭＳ Ｐゴシック" charset="0"/>
              </a:defRPr>
            </a:lvl5pPr>
            <a:lvl6pPr fontAlgn="base">
              <a:spcBef>
                <a:spcPct val="0"/>
              </a:spcBef>
              <a:spcAft>
                <a:spcPct val="0"/>
              </a:spcAft>
              <a:defRPr sz="1600">
                <a:solidFill>
                  <a:schemeClr val="tx1"/>
                </a:solidFill>
                <a:latin typeface="Gill Sans" charset="0"/>
                <a:ea typeface="ＭＳ Ｐゴシック" charset="0"/>
              </a:defRPr>
            </a:lvl6pPr>
            <a:lvl7pPr fontAlgn="base">
              <a:spcBef>
                <a:spcPct val="0"/>
              </a:spcBef>
              <a:spcAft>
                <a:spcPct val="0"/>
              </a:spcAft>
              <a:defRPr sz="1600">
                <a:solidFill>
                  <a:schemeClr val="tx1"/>
                </a:solidFill>
                <a:latin typeface="Gill Sans" charset="0"/>
                <a:ea typeface="ＭＳ Ｐゴシック" charset="0"/>
              </a:defRPr>
            </a:lvl7pPr>
            <a:lvl8pPr fontAlgn="base">
              <a:spcBef>
                <a:spcPct val="0"/>
              </a:spcBef>
              <a:spcAft>
                <a:spcPct val="0"/>
              </a:spcAft>
              <a:defRPr sz="1600">
                <a:solidFill>
                  <a:schemeClr val="tx1"/>
                </a:solidFill>
                <a:latin typeface="Gill Sans" charset="0"/>
                <a:ea typeface="ＭＳ Ｐゴシック" charset="0"/>
              </a:defRPr>
            </a:lvl8pPr>
            <a:lvl9pPr fontAlgn="base">
              <a:spcBef>
                <a:spcPct val="0"/>
              </a:spcBef>
              <a:spcAft>
                <a:spcPct val="0"/>
              </a:spcAft>
              <a:defRPr sz="1600">
                <a:solidFill>
                  <a:schemeClr val="tx1"/>
                </a:solidFill>
                <a:latin typeface="Gill Sans" charset="0"/>
                <a:ea typeface="ＭＳ Ｐゴシック" charset="0"/>
              </a:defRPr>
            </a:lvl9pPr>
          </a:lstStyle>
          <a:p>
            <a:pPr>
              <a:defRPr/>
            </a:pPr>
            <a:fld id="{49B76813-089B-5346-A50D-90CF445FC7AE}" type="slidenum">
              <a:rPr lang="en-US" smtClean="0"/>
              <a:pPr>
                <a:defRPr/>
              </a:pPr>
              <a:t>‹#›</a:t>
            </a:fld>
            <a:endParaRPr lang="en-US" dirty="0"/>
          </a:p>
        </p:txBody>
      </p:sp>
    </p:spTree>
    <p:extLst>
      <p:ext uri="{BB962C8B-B14F-4D97-AF65-F5344CB8AC3E}">
        <p14:creationId xmlns:p14="http://schemas.microsoft.com/office/powerpoint/2010/main" val="13448801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800" b="1" i="0">
          <a:solidFill>
            <a:srgbClr val="0C234B"/>
          </a:solidFill>
          <a:latin typeface="Verdana"/>
          <a:ea typeface="+mj-ea"/>
          <a:cs typeface="+mj-cs"/>
          <a:sym typeface="Calibri" charset="0"/>
        </a:defRPr>
      </a:lvl1pPr>
      <a:lvl2pPr algn="ctr" rtl="0" eaLnBrk="0" fontAlgn="base" hangingPunct="0">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5pPr>
      <a:lvl6pPr marL="609585" algn="ctr" rtl="0" fontAlgn="base">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6pPr>
      <a:lvl7pPr marL="1219170" algn="ctr" rtl="0" fontAlgn="base">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7pPr>
      <a:lvl8pPr marL="1828754" algn="ctr" rtl="0" fontAlgn="base">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8pPr>
      <a:lvl9pPr marL="2438339" algn="ctr" rtl="0" fontAlgn="base">
        <a:spcBef>
          <a:spcPct val="0"/>
        </a:spcBef>
        <a:spcAft>
          <a:spcPct val="0"/>
        </a:spcAft>
        <a:defRPr sz="5867">
          <a:solidFill>
            <a:schemeClr val="tx1"/>
          </a:solidFill>
          <a:latin typeface="Calibri" charset="0"/>
          <a:ea typeface="ヒラギノ角ゴ ProN W3" charset="0"/>
          <a:cs typeface="ヒラギノ角ゴ ProN W3" charset="0"/>
          <a:sym typeface="Calibri" charset="0"/>
        </a:defRPr>
      </a:lvl9pPr>
    </p:titleStyle>
    <p:bodyStyle>
      <a:lvl1pPr marL="457189" indent="-457189" algn="ctr" rtl="0" eaLnBrk="0" fontAlgn="base" hangingPunct="0">
        <a:spcBef>
          <a:spcPts val="1067"/>
        </a:spcBef>
        <a:spcAft>
          <a:spcPct val="0"/>
        </a:spcAft>
        <a:buClr>
          <a:srgbClr val="BE0B34"/>
        </a:buClr>
        <a:buFont typeface="Arial"/>
        <a:buChar char="•"/>
        <a:defRPr sz="2667">
          <a:solidFill>
            <a:srgbClr val="6F868D"/>
          </a:solidFill>
          <a:latin typeface="Verdana"/>
          <a:ea typeface="+mn-ea"/>
          <a:cs typeface="Verdana"/>
          <a:sym typeface="Calibri" charset="0"/>
        </a:defRPr>
      </a:lvl1pPr>
      <a:lvl2pPr marL="939777" indent="-380990" algn="ctr" rtl="0" eaLnBrk="0" fontAlgn="base" hangingPunct="0">
        <a:spcBef>
          <a:spcPts val="933"/>
        </a:spcBef>
        <a:spcAft>
          <a:spcPct val="0"/>
        </a:spcAft>
        <a:buClr>
          <a:srgbClr val="BE0B34"/>
        </a:buClr>
        <a:buFont typeface="Arial"/>
        <a:buChar char="•"/>
        <a:defRPr sz="2133">
          <a:solidFill>
            <a:srgbClr val="6F868D"/>
          </a:solidFill>
          <a:latin typeface="Verdana"/>
          <a:ea typeface="+mn-ea"/>
          <a:cs typeface="Verdana"/>
          <a:sym typeface="Calibri" charset="0"/>
        </a:defRPr>
      </a:lvl2pPr>
      <a:lvl3pPr marL="1396965" indent="-228594" algn="ctr" rtl="0" eaLnBrk="0" fontAlgn="base" hangingPunct="0">
        <a:spcBef>
          <a:spcPts val="800"/>
        </a:spcBef>
        <a:spcAft>
          <a:spcPct val="0"/>
        </a:spcAft>
        <a:buClr>
          <a:srgbClr val="BE0B34"/>
        </a:buClr>
        <a:buFont typeface="Arial"/>
        <a:buChar char="•"/>
        <a:defRPr sz="1600">
          <a:solidFill>
            <a:srgbClr val="6F868D"/>
          </a:solidFill>
          <a:latin typeface="Verdana"/>
          <a:ea typeface="+mn-ea"/>
          <a:cs typeface="Verdana"/>
          <a:sym typeface="Calibri" charset="0"/>
        </a:defRPr>
      </a:lvl3pPr>
      <a:lvl4pPr marL="2006550" indent="-228594" algn="ctr" rtl="0" eaLnBrk="0" fontAlgn="base" hangingPunct="0">
        <a:spcBef>
          <a:spcPts val="667"/>
        </a:spcBef>
        <a:spcAft>
          <a:spcPct val="0"/>
        </a:spcAft>
        <a:buClr>
          <a:srgbClr val="BE0B34"/>
        </a:buClr>
        <a:buFont typeface="Arial"/>
        <a:buChar char="•"/>
        <a:defRPr sz="1600">
          <a:solidFill>
            <a:srgbClr val="6F868D"/>
          </a:solidFill>
          <a:latin typeface="Verdana"/>
          <a:ea typeface="+mn-ea"/>
          <a:cs typeface="Verdana"/>
          <a:sym typeface="Calibri" charset="0"/>
        </a:defRPr>
      </a:lvl4pPr>
      <a:lvl5pPr marL="2616135" indent="-228594" algn="ctr" rtl="0" eaLnBrk="0" fontAlgn="base" hangingPunct="0">
        <a:spcBef>
          <a:spcPts val="667"/>
        </a:spcBef>
        <a:spcAft>
          <a:spcPct val="0"/>
        </a:spcAft>
        <a:buClr>
          <a:srgbClr val="BE0B34"/>
        </a:buClr>
        <a:buFont typeface="Arial"/>
        <a:buChar char="•"/>
        <a:defRPr sz="1600">
          <a:solidFill>
            <a:srgbClr val="6F868D"/>
          </a:solidFill>
          <a:latin typeface="Verdana"/>
          <a:ea typeface="+mn-ea"/>
          <a:cs typeface="Verdana"/>
          <a:sym typeface="Calibri" charset="0"/>
        </a:defRPr>
      </a:lvl5pPr>
      <a:lvl6pPr marL="2997125" algn="ctr" rtl="0" fontAlgn="base">
        <a:spcBef>
          <a:spcPts val="667"/>
        </a:spcBef>
        <a:spcAft>
          <a:spcPct val="0"/>
        </a:spcAft>
        <a:defRPr sz="2667">
          <a:solidFill>
            <a:srgbClr val="878787"/>
          </a:solidFill>
          <a:latin typeface="+mn-lt"/>
          <a:ea typeface="+mn-ea"/>
          <a:cs typeface="+mn-cs"/>
          <a:sym typeface="Calibri" charset="0"/>
        </a:defRPr>
      </a:lvl6pPr>
      <a:lvl7pPr marL="3606710" algn="ctr" rtl="0" fontAlgn="base">
        <a:spcBef>
          <a:spcPts val="667"/>
        </a:spcBef>
        <a:spcAft>
          <a:spcPct val="0"/>
        </a:spcAft>
        <a:defRPr sz="2667">
          <a:solidFill>
            <a:srgbClr val="878787"/>
          </a:solidFill>
          <a:latin typeface="+mn-lt"/>
          <a:ea typeface="+mn-ea"/>
          <a:cs typeface="+mn-cs"/>
          <a:sym typeface="Calibri" charset="0"/>
        </a:defRPr>
      </a:lvl7pPr>
      <a:lvl8pPr marL="4216295" algn="ctr" rtl="0" fontAlgn="base">
        <a:spcBef>
          <a:spcPts val="667"/>
        </a:spcBef>
        <a:spcAft>
          <a:spcPct val="0"/>
        </a:spcAft>
        <a:defRPr sz="2667">
          <a:solidFill>
            <a:srgbClr val="878787"/>
          </a:solidFill>
          <a:latin typeface="+mn-lt"/>
          <a:ea typeface="+mn-ea"/>
          <a:cs typeface="+mn-cs"/>
          <a:sym typeface="Calibri" charset="0"/>
        </a:defRPr>
      </a:lvl8pPr>
      <a:lvl9pPr marL="4825879" algn="ctr" rtl="0" fontAlgn="base">
        <a:spcBef>
          <a:spcPts val="667"/>
        </a:spcBef>
        <a:spcAft>
          <a:spcPct val="0"/>
        </a:spcAft>
        <a:defRPr sz="2667">
          <a:solidFill>
            <a:srgbClr val="878787"/>
          </a:solidFill>
          <a:latin typeface="+mn-lt"/>
          <a:ea typeface="+mn-ea"/>
          <a:cs typeface="+mn-cs"/>
          <a:sym typeface="Calibri" charset="0"/>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rgw.arizona.edu/compliance/RLSS" TargetMode="External"/><Relationship Id="rId2" Type="http://schemas.openxmlformats.org/officeDocument/2006/relationships/hyperlink" Target="https://risk.arizona.edu/" TargetMode="External"/><Relationship Id="rId1" Type="http://schemas.openxmlformats.org/officeDocument/2006/relationships/slideLayout" Target="../slideLayouts/slideLayout14.xml"/><Relationship Id="rId4" Type="http://schemas.openxmlformats.org/officeDocument/2006/relationships/hyperlink" Target="https://occhealth.arizona.edu/hom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hyperlink" Target="http://www.azsos.gov/rules/arizona-administrative-code#ID2" TargetMode="External"/><Relationship Id="rId2" Type="http://schemas.openxmlformats.org/officeDocument/2006/relationships/hyperlink" Target="http://www.azleg.gov/FormatDocument.asp?inDoc=/ars/41/00621.htm&amp;Title=41&amp;DocType=ARS" TargetMode="Externa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0278" y="2098833"/>
            <a:ext cx="10363200" cy="1468967"/>
          </a:xfrm>
        </p:spPr>
        <p:txBody>
          <a:bodyPr>
            <a:normAutofit fontScale="90000"/>
          </a:bodyPr>
          <a:lstStyle/>
          <a:p>
            <a:r>
              <a:rPr lang="en-US" sz="3600" dirty="0" smtClean="0">
                <a:solidFill>
                  <a:srgbClr val="00153E"/>
                </a:solidFill>
                <a:latin typeface="Calibri" panose="020F0502020204030204" pitchFamily="34" charset="0"/>
                <a:cs typeface="Calibri" panose="020F0502020204030204" pitchFamily="34" charset="0"/>
              </a:rPr>
              <a:t>SBS </a:t>
            </a:r>
            <a:r>
              <a:rPr lang="en-US" sz="3600" dirty="0" err="1" smtClean="0">
                <a:solidFill>
                  <a:srgbClr val="00153E"/>
                </a:solidFill>
                <a:latin typeface="Calibri" panose="020F0502020204030204" pitchFamily="34" charset="0"/>
                <a:cs typeface="Calibri" panose="020F0502020204030204" pitchFamily="34" charset="0"/>
              </a:rPr>
              <a:t>Busness</a:t>
            </a:r>
            <a:r>
              <a:rPr lang="en-US" sz="3600" dirty="0" smtClean="0">
                <a:solidFill>
                  <a:srgbClr val="00153E"/>
                </a:solidFill>
                <a:latin typeface="Calibri" panose="020F0502020204030204" pitchFamily="34" charset="0"/>
                <a:cs typeface="Calibri" panose="020F0502020204030204" pitchFamily="34" charset="0"/>
              </a:rPr>
              <a:t> Personnel Summer Retreat</a:t>
            </a:r>
            <a:br>
              <a:rPr lang="en-US" sz="3600" dirty="0" smtClean="0">
                <a:solidFill>
                  <a:srgbClr val="00153E"/>
                </a:solidFill>
                <a:latin typeface="Calibri" panose="020F0502020204030204" pitchFamily="34" charset="0"/>
                <a:cs typeface="Calibri" panose="020F0502020204030204" pitchFamily="34" charset="0"/>
              </a:rPr>
            </a:br>
            <a:r>
              <a:rPr lang="en-US" sz="3600" dirty="0" smtClean="0">
                <a:solidFill>
                  <a:srgbClr val="00153E"/>
                </a:solidFill>
                <a:latin typeface="Calibri" panose="020F0502020204030204" pitchFamily="34" charset="0"/>
                <a:cs typeface="Calibri" panose="020F0502020204030204" pitchFamily="34" charset="0"/>
              </a:rPr>
              <a:t>June 28, 2019</a:t>
            </a:r>
            <a:br>
              <a:rPr lang="en-US" sz="3600" dirty="0" smtClean="0">
                <a:solidFill>
                  <a:srgbClr val="00153E"/>
                </a:solidFill>
                <a:latin typeface="Calibri" panose="020F0502020204030204" pitchFamily="34" charset="0"/>
                <a:cs typeface="Calibri" panose="020F0502020204030204" pitchFamily="34" charset="0"/>
              </a:rPr>
            </a:br>
            <a:r>
              <a:rPr lang="en-US" sz="2667" dirty="0">
                <a:solidFill>
                  <a:schemeClr val="accent2"/>
                </a:solidFill>
                <a:latin typeface="Gill Sans"/>
              </a:rPr>
              <a:t/>
            </a:r>
            <a:br>
              <a:rPr lang="en-US" sz="2667" dirty="0">
                <a:solidFill>
                  <a:schemeClr val="accent2"/>
                </a:solidFill>
                <a:latin typeface="Gill Sans"/>
              </a:rPr>
            </a:br>
            <a:r>
              <a:rPr lang="en-US" sz="4267" b="1" dirty="0" smtClean="0">
                <a:solidFill>
                  <a:srgbClr val="00153E"/>
                </a:solidFill>
                <a:latin typeface="Gill Sans"/>
              </a:rPr>
              <a:t>Risk </a:t>
            </a:r>
            <a:r>
              <a:rPr lang="en-US" sz="4267" b="1" dirty="0">
                <a:solidFill>
                  <a:srgbClr val="00153E"/>
                </a:solidFill>
                <a:latin typeface="Gill Sans"/>
              </a:rPr>
              <a:t>Management </a:t>
            </a:r>
            <a:r>
              <a:rPr lang="en-US" sz="4267" b="1" dirty="0" smtClean="0">
                <a:solidFill>
                  <a:srgbClr val="00153E"/>
                </a:solidFill>
                <a:latin typeface="Gill Sans"/>
              </a:rPr>
              <a:t>Topics</a:t>
            </a:r>
            <a:endParaRPr lang="en-US" sz="4267" b="1" dirty="0">
              <a:solidFill>
                <a:srgbClr val="00153E"/>
              </a:solidFill>
              <a:latin typeface="Gill Sans"/>
            </a:endParaRPr>
          </a:p>
        </p:txBody>
      </p:sp>
      <p:sp>
        <p:nvSpPr>
          <p:cNvPr id="3" name="Subtitle 2"/>
          <p:cNvSpPr>
            <a:spLocks noGrp="1"/>
          </p:cNvSpPr>
          <p:nvPr>
            <p:ph type="subTitle" idx="1"/>
          </p:nvPr>
        </p:nvSpPr>
        <p:spPr>
          <a:xfrm>
            <a:off x="1828800" y="3920077"/>
            <a:ext cx="8534400" cy="1104883"/>
          </a:xfrm>
        </p:spPr>
        <p:txBody>
          <a:bodyPr>
            <a:noAutofit/>
          </a:bodyPr>
          <a:lstStyle/>
          <a:p>
            <a:r>
              <a:rPr lang="en-US" sz="3200" dirty="0" smtClean="0">
                <a:solidFill>
                  <a:schemeClr val="bg1">
                    <a:lumMod val="50000"/>
                  </a:schemeClr>
                </a:solidFill>
              </a:rPr>
              <a:t>Steve </a:t>
            </a:r>
            <a:r>
              <a:rPr lang="en-US" sz="3200" dirty="0" smtClean="0">
                <a:solidFill>
                  <a:schemeClr val="bg1">
                    <a:lumMod val="50000"/>
                  </a:schemeClr>
                </a:solidFill>
              </a:rPr>
              <a:t>Holland</a:t>
            </a:r>
          </a:p>
          <a:p>
            <a:r>
              <a:rPr lang="en-US" sz="3200" dirty="0" smtClean="0">
                <a:solidFill>
                  <a:schemeClr val="bg1">
                    <a:lumMod val="50000"/>
                  </a:schemeClr>
                </a:solidFill>
              </a:rPr>
              <a:t>Chief </a:t>
            </a:r>
            <a:r>
              <a:rPr lang="en-US" sz="3200" dirty="0">
                <a:solidFill>
                  <a:schemeClr val="bg1">
                    <a:lumMod val="50000"/>
                  </a:schemeClr>
                </a:solidFill>
              </a:rPr>
              <a:t>Risk Officer</a:t>
            </a:r>
          </a:p>
        </p:txBody>
      </p:sp>
      <p:pic>
        <p:nvPicPr>
          <p:cNvPr id="4" name="Picture 3"/>
          <p:cNvPicPr>
            <a:picLocks noChangeAspect="1"/>
          </p:cNvPicPr>
          <p:nvPr/>
        </p:nvPicPr>
        <p:blipFill>
          <a:blip r:embed="rId3"/>
          <a:stretch>
            <a:fillRect/>
          </a:stretch>
        </p:blipFill>
        <p:spPr>
          <a:xfrm>
            <a:off x="4967514" y="5729514"/>
            <a:ext cx="2256972" cy="1128486"/>
          </a:xfrm>
          <a:prstGeom prst="rect">
            <a:avLst/>
          </a:prstGeom>
        </p:spPr>
      </p:pic>
      <p:pic>
        <p:nvPicPr>
          <p:cNvPr id="7" name="Picture 6" descr="triangles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169" y="1225813"/>
            <a:ext cx="1241661" cy="168467"/>
          </a:xfrm>
          <a:prstGeom prst="rect">
            <a:avLst/>
          </a:prstGeom>
        </p:spPr>
      </p:pic>
    </p:spTree>
    <p:extLst>
      <p:ext uri="{BB962C8B-B14F-4D97-AF65-F5344CB8AC3E}">
        <p14:creationId xmlns:p14="http://schemas.microsoft.com/office/powerpoint/2010/main" val="36011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ergonomics? </a:t>
            </a:r>
            <a:endParaRPr lang="en-US" dirty="0"/>
          </a:p>
        </p:txBody>
      </p:sp>
      <p:sp>
        <p:nvSpPr>
          <p:cNvPr id="3" name="Content Placeholder 2"/>
          <p:cNvSpPr>
            <a:spLocks noGrp="1"/>
          </p:cNvSpPr>
          <p:nvPr>
            <p:ph idx="1"/>
          </p:nvPr>
        </p:nvSpPr>
        <p:spPr/>
        <p:txBody>
          <a:bodyPr/>
          <a:lstStyle/>
          <a:p>
            <a:r>
              <a:rPr lang="en-US" dirty="0" smtClean="0"/>
              <a:t>Ergonomics is </a:t>
            </a:r>
            <a:r>
              <a:rPr lang="en-US" dirty="0"/>
              <a:t>the science of </a:t>
            </a:r>
            <a:r>
              <a:rPr lang="en-US" dirty="0">
                <a:solidFill>
                  <a:srgbClr val="FF0000"/>
                </a:solidFill>
              </a:rPr>
              <a:t>designing the job to fit the worker,</a:t>
            </a:r>
            <a:r>
              <a:rPr lang="en-US" dirty="0"/>
              <a:t> rather than physically forcing the worker’s body to fit the job</a:t>
            </a:r>
            <a:r>
              <a:rPr lang="en-US" dirty="0" smtClean="0"/>
              <a:t>.</a:t>
            </a:r>
          </a:p>
          <a:p>
            <a:r>
              <a:rPr lang="en-US" dirty="0"/>
              <a:t>Adapting tasks, work stations, tools, and equipment to fit the worker can help reduce physical stress on a worker’s body and eliminate many potentially serious, disabling </a:t>
            </a:r>
            <a:r>
              <a:rPr lang="en-US" dirty="0" smtClean="0"/>
              <a:t>work-related </a:t>
            </a:r>
            <a:r>
              <a:rPr lang="en-US" dirty="0"/>
              <a:t>musculoskeletal disorders (MSDs</a:t>
            </a:r>
            <a:r>
              <a:rPr lang="en-US" dirty="0" smtClean="0"/>
              <a:t>).</a:t>
            </a:r>
          </a:p>
          <a:p>
            <a:endParaRPr lang="en-US" dirty="0"/>
          </a:p>
        </p:txBody>
      </p:sp>
      <p:pic>
        <p:nvPicPr>
          <p:cNvPr id="2050" name="Picture 2" descr="Image result for ergon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164" y="3966635"/>
            <a:ext cx="2645814" cy="265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54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ergonomics important?</a:t>
            </a:r>
            <a:endParaRPr lang="en-US" dirty="0"/>
          </a:p>
        </p:txBody>
      </p:sp>
      <p:sp>
        <p:nvSpPr>
          <p:cNvPr id="3" name="Content Placeholder 2"/>
          <p:cNvSpPr>
            <a:spLocks noGrp="1"/>
          </p:cNvSpPr>
          <p:nvPr>
            <p:ph idx="1"/>
          </p:nvPr>
        </p:nvSpPr>
        <p:spPr>
          <a:xfrm>
            <a:off x="768774" y="1362567"/>
            <a:ext cx="7984528" cy="5121360"/>
          </a:xfrm>
        </p:spPr>
        <p:txBody>
          <a:bodyPr>
            <a:normAutofit/>
          </a:bodyPr>
          <a:lstStyle/>
          <a:p>
            <a:pPr algn="just"/>
            <a:endParaRPr lang="en-US" dirty="0" smtClean="0"/>
          </a:p>
          <a:p>
            <a:pPr algn="just"/>
            <a:r>
              <a:rPr lang="en-US" dirty="0" smtClean="0">
                <a:solidFill>
                  <a:schemeClr val="tx1"/>
                </a:solidFill>
              </a:rPr>
              <a:t>Reduce the risk of musculoskeletal injuries</a:t>
            </a:r>
          </a:p>
          <a:p>
            <a:pPr algn="just"/>
            <a:r>
              <a:rPr lang="en-US" dirty="0" smtClean="0"/>
              <a:t>Want employees performing </a:t>
            </a:r>
            <a:r>
              <a:rPr lang="en-US" dirty="0"/>
              <a:t>to the best of their abilities.</a:t>
            </a:r>
            <a:endParaRPr lang="en-US" dirty="0" smtClean="0">
              <a:solidFill>
                <a:schemeClr val="tx1"/>
              </a:solidFill>
            </a:endParaRPr>
          </a:p>
          <a:p>
            <a:pPr algn="just"/>
            <a:r>
              <a:rPr lang="en-US" dirty="0" smtClean="0">
                <a:solidFill>
                  <a:schemeClr val="tx1"/>
                </a:solidFill>
              </a:rPr>
              <a:t>Musculoskeletal injuries rank among the top 10 most common in the workplace, reducing the risk of them is important</a:t>
            </a:r>
          </a:p>
          <a:p>
            <a:pPr lvl="1" algn="just"/>
            <a:r>
              <a:rPr lang="en-US" sz="1800" dirty="0" smtClean="0">
                <a:solidFill>
                  <a:schemeClr val="tx1"/>
                </a:solidFill>
              </a:rPr>
              <a:t>overall </a:t>
            </a:r>
            <a:r>
              <a:rPr lang="en-US" sz="1800" dirty="0">
                <a:solidFill>
                  <a:schemeClr val="tx1"/>
                </a:solidFill>
              </a:rPr>
              <a:t>worker safety </a:t>
            </a:r>
            <a:endParaRPr lang="en-US" sz="1800" dirty="0" smtClean="0">
              <a:solidFill>
                <a:schemeClr val="tx1"/>
              </a:solidFill>
            </a:endParaRPr>
          </a:p>
          <a:p>
            <a:pPr lvl="1" algn="just"/>
            <a:r>
              <a:rPr lang="en-US" sz="1800" dirty="0" smtClean="0">
                <a:solidFill>
                  <a:schemeClr val="tx1"/>
                </a:solidFill>
              </a:rPr>
              <a:t>workers</a:t>
            </a:r>
            <a:r>
              <a:rPr lang="en-US" sz="1800" dirty="0">
                <a:solidFill>
                  <a:schemeClr val="tx1"/>
                </a:solidFill>
              </a:rPr>
              <a:t>' compensation </a:t>
            </a:r>
            <a:r>
              <a:rPr lang="en-US" sz="1800" dirty="0" smtClean="0">
                <a:solidFill>
                  <a:schemeClr val="tx1"/>
                </a:solidFill>
              </a:rPr>
              <a:t>costs</a:t>
            </a:r>
            <a:endParaRPr lang="en-US" sz="1800" dirty="0"/>
          </a:p>
          <a:p>
            <a:pPr algn="just"/>
            <a:endParaRPr lang="en-US" sz="1900" dirty="0" smtClean="0">
              <a:solidFill>
                <a:schemeClr val="tx1"/>
              </a:solidFill>
            </a:endParaRPr>
          </a:p>
        </p:txBody>
      </p:sp>
      <p:pic>
        <p:nvPicPr>
          <p:cNvPr id="1026" name="Picture 2" descr="Image result for ergon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343" y="4404731"/>
            <a:ext cx="2140798" cy="185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99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musculoskeletal disorders</a:t>
            </a:r>
            <a:r>
              <a:rPr lang="en-US" dirty="0"/>
              <a:t>?</a:t>
            </a:r>
          </a:p>
        </p:txBody>
      </p:sp>
      <p:sp>
        <p:nvSpPr>
          <p:cNvPr id="3" name="Content Placeholder 2"/>
          <p:cNvSpPr>
            <a:spLocks noGrp="1"/>
          </p:cNvSpPr>
          <p:nvPr>
            <p:ph idx="1"/>
          </p:nvPr>
        </p:nvSpPr>
        <p:spPr>
          <a:xfrm>
            <a:off x="677334" y="1721591"/>
            <a:ext cx="8596668" cy="3880773"/>
          </a:xfrm>
        </p:spPr>
        <p:txBody>
          <a:bodyPr/>
          <a:lstStyle/>
          <a:p>
            <a:pPr>
              <a:spcBef>
                <a:spcPct val="50000"/>
              </a:spcBef>
            </a:pPr>
            <a:r>
              <a:rPr lang="en-US" altLang="en-US" sz="2400" dirty="0" smtClean="0"/>
              <a:t>MSDs </a:t>
            </a:r>
            <a:r>
              <a:rPr lang="en-US" altLang="en-US" sz="2400" dirty="0"/>
              <a:t>are occupational disorders of the soft tissues:</a:t>
            </a:r>
          </a:p>
          <a:p>
            <a:pPr lvl="1">
              <a:spcBef>
                <a:spcPct val="50000"/>
              </a:spcBef>
              <a:buFontTx/>
              <a:buChar char="•"/>
            </a:pPr>
            <a:r>
              <a:rPr lang="en-US" altLang="en-US" sz="2400" dirty="0"/>
              <a:t> muscles </a:t>
            </a:r>
          </a:p>
          <a:p>
            <a:pPr lvl="1">
              <a:spcBef>
                <a:spcPct val="50000"/>
              </a:spcBef>
              <a:buFontTx/>
              <a:buChar char="•"/>
            </a:pPr>
            <a:r>
              <a:rPr lang="en-US" altLang="en-US" sz="2400" dirty="0"/>
              <a:t> tendons</a:t>
            </a:r>
          </a:p>
          <a:p>
            <a:pPr lvl="1">
              <a:spcBef>
                <a:spcPct val="50000"/>
              </a:spcBef>
              <a:buFontTx/>
              <a:buChar char="•"/>
            </a:pPr>
            <a:r>
              <a:rPr lang="en-US" altLang="en-US" sz="2400" dirty="0"/>
              <a:t> ligaments</a:t>
            </a:r>
          </a:p>
          <a:p>
            <a:pPr lvl="1">
              <a:spcBef>
                <a:spcPct val="50000"/>
              </a:spcBef>
              <a:buFontTx/>
              <a:buChar char="•"/>
            </a:pPr>
            <a:r>
              <a:rPr lang="en-US" altLang="en-US" sz="2400" dirty="0"/>
              <a:t> joints </a:t>
            </a:r>
          </a:p>
          <a:p>
            <a:pPr lvl="1">
              <a:spcBef>
                <a:spcPct val="50000"/>
              </a:spcBef>
              <a:buFontTx/>
              <a:buChar char="•"/>
            </a:pPr>
            <a:r>
              <a:rPr lang="en-US" altLang="en-US" sz="2400" dirty="0"/>
              <a:t> blood vessels</a:t>
            </a:r>
          </a:p>
          <a:p>
            <a:pPr lvl="1">
              <a:spcBef>
                <a:spcPct val="50000"/>
              </a:spcBef>
              <a:buFontTx/>
              <a:buChar char="•"/>
            </a:pPr>
            <a:r>
              <a:rPr lang="en-US" altLang="en-US" sz="2400" dirty="0"/>
              <a:t> nerves </a:t>
            </a:r>
          </a:p>
          <a:p>
            <a:endParaRPr lang="en-US" dirty="0"/>
          </a:p>
        </p:txBody>
      </p:sp>
      <p:pic>
        <p:nvPicPr>
          <p:cNvPr id="3074" name="Picture 2" descr="Image result for musculoskeletal dis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10" y="2308301"/>
            <a:ext cx="4456052" cy="314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07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the causes of </a:t>
            </a:r>
            <a:r>
              <a:rPr lang="en-US" dirty="0"/>
              <a:t>M</a:t>
            </a:r>
            <a:r>
              <a:rPr lang="en-US" dirty="0" smtClean="0"/>
              <a:t>usculoskeletal Disorders?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Work-related MSDs occur when the physical capabilities of the worker do not match the physical requirements of the job. </a:t>
            </a:r>
            <a:endParaRPr lang="en-US" dirty="0" smtClean="0"/>
          </a:p>
          <a:p>
            <a:pPr lvl="1"/>
            <a:r>
              <a:rPr lang="en-US" dirty="0" smtClean="0"/>
              <a:t>Excessive force</a:t>
            </a:r>
          </a:p>
          <a:p>
            <a:pPr lvl="1"/>
            <a:r>
              <a:rPr lang="en-US" dirty="0" smtClean="0">
                <a:solidFill>
                  <a:srgbClr val="FF0000"/>
                </a:solidFill>
              </a:rPr>
              <a:t>Repetitive movements</a:t>
            </a:r>
          </a:p>
          <a:p>
            <a:pPr lvl="1"/>
            <a:r>
              <a:rPr lang="en-US" dirty="0" smtClean="0">
                <a:solidFill>
                  <a:srgbClr val="FF0000"/>
                </a:solidFill>
              </a:rPr>
              <a:t>Awkward postures</a:t>
            </a:r>
          </a:p>
          <a:p>
            <a:pPr lvl="1"/>
            <a:r>
              <a:rPr lang="en-US" dirty="0" smtClean="0">
                <a:solidFill>
                  <a:srgbClr val="FF0000"/>
                </a:solidFill>
              </a:rPr>
              <a:t>Static postures</a:t>
            </a:r>
          </a:p>
          <a:p>
            <a:pPr lvl="1"/>
            <a:r>
              <a:rPr lang="en-US" dirty="0" smtClean="0"/>
              <a:t>Motion</a:t>
            </a:r>
          </a:p>
          <a:p>
            <a:pPr lvl="1"/>
            <a:r>
              <a:rPr lang="en-US" dirty="0" smtClean="0"/>
              <a:t>Compression</a:t>
            </a:r>
          </a:p>
          <a:p>
            <a:pPr lvl="1"/>
            <a:r>
              <a:rPr lang="en-US" dirty="0" smtClean="0">
                <a:solidFill>
                  <a:srgbClr val="FF0000"/>
                </a:solidFill>
              </a:rPr>
              <a:t>Lack of breaks</a:t>
            </a:r>
          </a:p>
          <a:p>
            <a:pPr lvl="1"/>
            <a:r>
              <a:rPr lang="en-US" dirty="0" smtClean="0">
                <a:solidFill>
                  <a:srgbClr val="FF0000"/>
                </a:solidFill>
              </a:rPr>
              <a:t>Working in cold temperatures</a:t>
            </a:r>
          </a:p>
          <a:p>
            <a:pPr lvl="1"/>
            <a:r>
              <a:rPr lang="en-US" dirty="0" smtClean="0"/>
              <a:t>Body vibration</a:t>
            </a:r>
            <a:br>
              <a:rPr lang="en-US" dirty="0" smtClean="0"/>
            </a:br>
            <a:endParaRPr lang="en-US" dirty="0"/>
          </a:p>
        </p:txBody>
      </p:sp>
      <p:pic>
        <p:nvPicPr>
          <p:cNvPr id="1026" name="Picture 2" descr="Image result for awkward office post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714" y="2726575"/>
            <a:ext cx="4833939" cy="248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07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244822"/>
            <a:ext cx="8596668" cy="1320800"/>
          </a:xfrm>
        </p:spPr>
        <p:txBody>
          <a:bodyPr/>
          <a:lstStyle/>
          <a:p>
            <a:pPr algn="ctr"/>
            <a:r>
              <a:rPr lang="en-US" dirty="0" smtClean="0"/>
              <a:t/>
            </a:r>
            <a:br>
              <a:rPr lang="en-US" dirty="0" smtClean="0"/>
            </a:br>
            <a:r>
              <a:rPr lang="en-US" dirty="0"/>
              <a:t>Occupational disorders </a:t>
            </a:r>
            <a:r>
              <a:rPr lang="en-US" dirty="0" smtClean="0"/>
              <a:t>&amp; Symptoms</a:t>
            </a:r>
            <a:endParaRPr lang="en-US" dirty="0"/>
          </a:p>
        </p:txBody>
      </p:sp>
      <p:sp>
        <p:nvSpPr>
          <p:cNvPr id="4" name="Text Placeholder 3"/>
          <p:cNvSpPr>
            <a:spLocks noGrp="1"/>
          </p:cNvSpPr>
          <p:nvPr>
            <p:ph type="body" idx="1"/>
          </p:nvPr>
        </p:nvSpPr>
        <p:spPr>
          <a:xfrm>
            <a:off x="423418" y="1803535"/>
            <a:ext cx="4185623" cy="576262"/>
          </a:xfrm>
        </p:spPr>
        <p:txBody>
          <a:bodyPr/>
          <a:lstStyle/>
          <a:p>
            <a:r>
              <a:rPr lang="en-US" dirty="0" smtClean="0"/>
              <a:t>Tendonitis/Tenosynovitis</a:t>
            </a:r>
            <a:endParaRPr lang="en-US" dirty="0"/>
          </a:p>
        </p:txBody>
      </p:sp>
      <p:sp>
        <p:nvSpPr>
          <p:cNvPr id="6" name="Text Placeholder 5"/>
          <p:cNvSpPr>
            <a:spLocks noGrp="1"/>
          </p:cNvSpPr>
          <p:nvPr>
            <p:ph type="body" sz="quarter" idx="3"/>
          </p:nvPr>
        </p:nvSpPr>
        <p:spPr>
          <a:xfrm>
            <a:off x="5043672" y="1811231"/>
            <a:ext cx="5104609" cy="576262"/>
          </a:xfrm>
        </p:spPr>
        <p:txBody>
          <a:bodyPr/>
          <a:lstStyle/>
          <a:p>
            <a:pPr algn="ctr"/>
            <a:r>
              <a:rPr lang="en-US" dirty="0" smtClean="0"/>
              <a:t>Epicondylitis (tennis/golfer elbow)</a:t>
            </a:r>
            <a:endParaRPr lang="en-US" dirty="0"/>
          </a:p>
        </p:txBody>
      </p:sp>
      <p:sp>
        <p:nvSpPr>
          <p:cNvPr id="7" name="Content Placeholder 6"/>
          <p:cNvSpPr>
            <a:spLocks noGrp="1"/>
          </p:cNvSpPr>
          <p:nvPr>
            <p:ph sz="quarter" idx="4"/>
          </p:nvPr>
        </p:nvSpPr>
        <p:spPr>
          <a:xfrm>
            <a:off x="373854" y="2509503"/>
            <a:ext cx="4185617" cy="3304117"/>
          </a:xfrm>
        </p:spPr>
        <p:txBody>
          <a:bodyPr/>
          <a:lstStyle/>
          <a:p>
            <a:r>
              <a:rPr lang="en-US" sz="1600" dirty="0" smtClean="0"/>
              <a:t>Inflammation of a tendon</a:t>
            </a:r>
          </a:p>
          <a:p>
            <a:r>
              <a:rPr lang="en-US" sz="1600" dirty="0" smtClean="0"/>
              <a:t>Risk Factors</a:t>
            </a:r>
          </a:p>
          <a:p>
            <a:pPr lvl="1"/>
            <a:r>
              <a:rPr lang="en-US" sz="1100" dirty="0" smtClean="0"/>
              <a:t>Repetitive </a:t>
            </a:r>
            <a:r>
              <a:rPr lang="en-US" sz="1100" dirty="0"/>
              <a:t>wrist motions </a:t>
            </a:r>
            <a:br>
              <a:rPr lang="en-US" sz="1100" dirty="0"/>
            </a:br>
            <a:r>
              <a:rPr lang="en-US" sz="1100" dirty="0"/>
              <a:t>Repetitive shoulder motions </a:t>
            </a:r>
            <a:br>
              <a:rPr lang="en-US" sz="1100" dirty="0"/>
            </a:br>
            <a:r>
              <a:rPr lang="en-US" sz="1100" dirty="0"/>
              <a:t>Sustained hyper extension of arms</a:t>
            </a:r>
            <a:br>
              <a:rPr lang="en-US" sz="1100" dirty="0"/>
            </a:br>
            <a:r>
              <a:rPr lang="en-US" sz="1100" dirty="0"/>
              <a:t>Prolonged load on shoulders</a:t>
            </a:r>
          </a:p>
          <a:p>
            <a:r>
              <a:rPr lang="en-US" sz="1600" dirty="0" smtClean="0"/>
              <a:t>Symptoms</a:t>
            </a:r>
          </a:p>
          <a:p>
            <a:pPr lvl="1"/>
            <a:r>
              <a:rPr lang="en-US" sz="1100" dirty="0"/>
              <a:t>Pain, weakness, swelling, burning sensation or dull ache over affected </a:t>
            </a:r>
            <a:r>
              <a:rPr lang="en-US" sz="1100" dirty="0" smtClean="0"/>
              <a:t>area</a:t>
            </a:r>
            <a:endParaRPr lang="en-US" sz="1050" dirty="0"/>
          </a:p>
          <a:p>
            <a:pPr lvl="1"/>
            <a:endParaRPr lang="en-US" sz="1400" dirty="0" smtClean="0"/>
          </a:p>
          <a:p>
            <a:pPr lvl="1"/>
            <a:endParaRPr lang="en-US" sz="1400" dirty="0"/>
          </a:p>
        </p:txBody>
      </p:sp>
      <p:sp>
        <p:nvSpPr>
          <p:cNvPr id="13" name="Content Placeholder 6"/>
          <p:cNvSpPr txBox="1">
            <a:spLocks/>
          </p:cNvSpPr>
          <p:nvPr/>
        </p:nvSpPr>
        <p:spPr>
          <a:xfrm>
            <a:off x="5503169" y="2545863"/>
            <a:ext cx="4185617"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Condition of the elbow caused by overuse</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Risk Factors</a:t>
            </a: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Repeated or forceful rotation of the forearm and bending of the wrist at the same </a:t>
            </a:r>
            <a:r>
              <a:rPr kumimoji="0" lang="en-US" sz="11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time</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Symptoms</a:t>
            </a: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1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Same symptoms as tendonitis</a:t>
            </a:r>
          </a:p>
          <a:p>
            <a:pPr marL="457200" marR="0" lvl="1"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105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US" sz="14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3076" name="Picture 4" descr="https://www.drugs.com/health-guide/images/2052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060" y="4736480"/>
            <a:ext cx="3343353" cy="18481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enosynovi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1768" y="4870021"/>
            <a:ext cx="1285944" cy="171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40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244822"/>
            <a:ext cx="8596668" cy="1320800"/>
          </a:xfrm>
        </p:spPr>
        <p:txBody>
          <a:bodyPr/>
          <a:lstStyle/>
          <a:p>
            <a:pPr algn="ctr"/>
            <a:r>
              <a:rPr lang="en-US" dirty="0" smtClean="0"/>
              <a:t/>
            </a:r>
            <a:br>
              <a:rPr lang="en-US" dirty="0" smtClean="0"/>
            </a:br>
            <a:r>
              <a:rPr lang="en-US" dirty="0" smtClean="0"/>
              <a:t>Symptoms &amp; Occupational disorders</a:t>
            </a:r>
            <a:endParaRPr lang="en-US" dirty="0"/>
          </a:p>
        </p:txBody>
      </p:sp>
      <p:sp>
        <p:nvSpPr>
          <p:cNvPr id="4" name="Text Placeholder 3"/>
          <p:cNvSpPr>
            <a:spLocks noGrp="1"/>
          </p:cNvSpPr>
          <p:nvPr>
            <p:ph type="body" idx="1"/>
          </p:nvPr>
        </p:nvSpPr>
        <p:spPr>
          <a:xfrm>
            <a:off x="423418" y="1803535"/>
            <a:ext cx="4185623" cy="576262"/>
          </a:xfrm>
        </p:spPr>
        <p:txBody>
          <a:bodyPr/>
          <a:lstStyle/>
          <a:p>
            <a:r>
              <a:rPr lang="en-US" dirty="0" smtClean="0"/>
              <a:t>Carpal tunnel syndrome</a:t>
            </a:r>
            <a:endParaRPr lang="en-US" dirty="0"/>
          </a:p>
        </p:txBody>
      </p:sp>
      <p:sp>
        <p:nvSpPr>
          <p:cNvPr id="6" name="Text Placeholder 5"/>
          <p:cNvSpPr>
            <a:spLocks noGrp="1"/>
          </p:cNvSpPr>
          <p:nvPr>
            <p:ph type="body" sz="quarter" idx="3"/>
          </p:nvPr>
        </p:nvSpPr>
        <p:spPr>
          <a:xfrm>
            <a:off x="5110174" y="1933241"/>
            <a:ext cx="5104609" cy="576262"/>
          </a:xfrm>
        </p:spPr>
        <p:txBody>
          <a:bodyPr/>
          <a:lstStyle/>
          <a:p>
            <a:pPr algn="ctr"/>
            <a:r>
              <a:rPr lang="en-US" dirty="0" err="1" smtClean="0"/>
              <a:t>DeQuervain’s</a:t>
            </a:r>
            <a:r>
              <a:rPr lang="en-US" dirty="0" smtClean="0"/>
              <a:t> Disease</a:t>
            </a:r>
            <a:endParaRPr lang="en-US" dirty="0"/>
          </a:p>
        </p:txBody>
      </p:sp>
      <p:sp>
        <p:nvSpPr>
          <p:cNvPr id="7" name="Content Placeholder 6"/>
          <p:cNvSpPr>
            <a:spLocks noGrp="1"/>
          </p:cNvSpPr>
          <p:nvPr>
            <p:ph sz="quarter" idx="4"/>
          </p:nvPr>
        </p:nvSpPr>
        <p:spPr>
          <a:xfrm>
            <a:off x="373854" y="2509503"/>
            <a:ext cx="4185617" cy="3304117"/>
          </a:xfrm>
        </p:spPr>
        <p:txBody>
          <a:bodyPr/>
          <a:lstStyle/>
          <a:p>
            <a:r>
              <a:rPr lang="en-US" sz="1600" dirty="0" smtClean="0"/>
              <a:t>Pressure in the median nerve in your wrist</a:t>
            </a:r>
          </a:p>
          <a:p>
            <a:r>
              <a:rPr lang="en-US" sz="1600" dirty="0" smtClean="0"/>
              <a:t>Risk Factors</a:t>
            </a:r>
          </a:p>
          <a:p>
            <a:pPr lvl="1"/>
            <a:r>
              <a:rPr lang="en-US" sz="1100" dirty="0" smtClean="0"/>
              <a:t>Repetitive </a:t>
            </a:r>
            <a:r>
              <a:rPr lang="en-US" sz="1100" dirty="0"/>
              <a:t>wrist motions </a:t>
            </a:r>
            <a:endParaRPr lang="en-US" sz="1100" dirty="0" smtClean="0"/>
          </a:p>
          <a:p>
            <a:r>
              <a:rPr lang="en-US" dirty="0" smtClean="0"/>
              <a:t>Symptoms</a:t>
            </a:r>
          </a:p>
          <a:p>
            <a:pPr lvl="1"/>
            <a:r>
              <a:rPr lang="en-US" sz="1100" dirty="0"/>
              <a:t>Pain, numbness, tingling, burning sensations, wasting of muscles at base of thumb, dry palm</a:t>
            </a:r>
          </a:p>
          <a:p>
            <a:pPr lvl="1"/>
            <a:endParaRPr lang="en-US" dirty="0" smtClean="0"/>
          </a:p>
          <a:p>
            <a:pPr marL="457200" lvl="1" indent="0">
              <a:buNone/>
            </a:pPr>
            <a:endParaRPr lang="en-US" sz="1050" dirty="0"/>
          </a:p>
          <a:p>
            <a:pPr lvl="1"/>
            <a:endParaRPr lang="en-US" sz="1400" dirty="0" smtClean="0"/>
          </a:p>
          <a:p>
            <a:pPr lvl="1"/>
            <a:endParaRPr lang="en-US" sz="1400" dirty="0"/>
          </a:p>
        </p:txBody>
      </p:sp>
      <p:sp>
        <p:nvSpPr>
          <p:cNvPr id="13" name="Content Placeholder 6"/>
          <p:cNvSpPr txBox="1">
            <a:spLocks/>
          </p:cNvSpPr>
          <p:nvPr/>
        </p:nvSpPr>
        <p:spPr>
          <a:xfrm>
            <a:off x="5503169" y="2545863"/>
            <a:ext cx="4185617"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Painful inflammation</a:t>
            </a:r>
            <a:r>
              <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of tendons in the thumb that extend to the wrist.</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endPar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Risk Factors</a:t>
            </a: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1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Repetitive Hand twisting and forceful gripping</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Symptoms</a:t>
            </a: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1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Pain at the base of the thumb</a:t>
            </a:r>
          </a:p>
          <a:p>
            <a:pPr marL="457200" marR="0" lvl="1"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105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US" sz="14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4098" name="Picture 2" descr="Image result for carpal tunnel syndr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62" y="4797863"/>
            <a:ext cx="3028199" cy="19100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e querv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355" y="4797863"/>
            <a:ext cx="1848142" cy="17869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e querv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079" y="4797863"/>
            <a:ext cx="2335116" cy="17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70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244822"/>
            <a:ext cx="8596668" cy="1320800"/>
          </a:xfrm>
        </p:spPr>
        <p:txBody>
          <a:bodyPr/>
          <a:lstStyle/>
          <a:p>
            <a:pPr algn="ctr"/>
            <a:r>
              <a:rPr lang="en-US" dirty="0" smtClean="0"/>
              <a:t/>
            </a:r>
            <a:br>
              <a:rPr lang="en-US" dirty="0" smtClean="0"/>
            </a:br>
            <a:r>
              <a:rPr lang="en-US" dirty="0" smtClean="0"/>
              <a:t>Symptoms &amp; Occupational disorders</a:t>
            </a:r>
            <a:endParaRPr lang="en-US" dirty="0"/>
          </a:p>
        </p:txBody>
      </p:sp>
      <p:sp>
        <p:nvSpPr>
          <p:cNvPr id="4" name="Text Placeholder 3"/>
          <p:cNvSpPr>
            <a:spLocks noGrp="1"/>
          </p:cNvSpPr>
          <p:nvPr>
            <p:ph type="body" idx="1"/>
          </p:nvPr>
        </p:nvSpPr>
        <p:spPr>
          <a:xfrm>
            <a:off x="423418" y="1803535"/>
            <a:ext cx="4185623" cy="576262"/>
          </a:xfrm>
        </p:spPr>
        <p:txBody>
          <a:bodyPr/>
          <a:lstStyle/>
          <a:p>
            <a:r>
              <a:rPr lang="en-US" dirty="0" smtClean="0"/>
              <a:t>Thoracic Outlet Syndrome</a:t>
            </a:r>
            <a:endParaRPr lang="en-US" dirty="0"/>
          </a:p>
        </p:txBody>
      </p:sp>
      <p:sp>
        <p:nvSpPr>
          <p:cNvPr id="6" name="Text Placeholder 5"/>
          <p:cNvSpPr>
            <a:spLocks noGrp="1"/>
          </p:cNvSpPr>
          <p:nvPr>
            <p:ph type="body" sz="quarter" idx="3"/>
          </p:nvPr>
        </p:nvSpPr>
        <p:spPr>
          <a:xfrm>
            <a:off x="5043672" y="1826765"/>
            <a:ext cx="5104609" cy="576262"/>
          </a:xfrm>
        </p:spPr>
        <p:txBody>
          <a:bodyPr/>
          <a:lstStyle/>
          <a:p>
            <a:pPr algn="ctr"/>
            <a:r>
              <a:rPr lang="en-US" dirty="0" smtClean="0"/>
              <a:t>Tension Neck Syndrome</a:t>
            </a:r>
            <a:endParaRPr lang="en-US" dirty="0"/>
          </a:p>
        </p:txBody>
      </p:sp>
      <p:sp>
        <p:nvSpPr>
          <p:cNvPr id="7" name="Content Placeholder 6"/>
          <p:cNvSpPr>
            <a:spLocks noGrp="1"/>
          </p:cNvSpPr>
          <p:nvPr>
            <p:ph sz="quarter" idx="4"/>
          </p:nvPr>
        </p:nvSpPr>
        <p:spPr>
          <a:xfrm>
            <a:off x="373854" y="2509503"/>
            <a:ext cx="4185617" cy="3304117"/>
          </a:xfrm>
        </p:spPr>
        <p:txBody>
          <a:bodyPr/>
          <a:lstStyle/>
          <a:p>
            <a:r>
              <a:rPr lang="en-US" sz="1600" dirty="0" smtClean="0"/>
              <a:t>Compression of nerves that pass into the arms from the neck</a:t>
            </a:r>
          </a:p>
          <a:p>
            <a:r>
              <a:rPr lang="en-US" sz="1600" dirty="0" smtClean="0"/>
              <a:t>Risk Factors</a:t>
            </a:r>
          </a:p>
          <a:p>
            <a:pPr lvl="1"/>
            <a:r>
              <a:rPr lang="en-US" sz="1100" dirty="0"/>
              <a:t>Prolonged shoulder flexion </a:t>
            </a:r>
            <a:br>
              <a:rPr lang="en-US" sz="1100" dirty="0"/>
            </a:br>
            <a:r>
              <a:rPr lang="en-US" sz="1100" dirty="0"/>
              <a:t>Extending arms above shoulder height </a:t>
            </a:r>
            <a:br>
              <a:rPr lang="en-US" sz="1100" dirty="0"/>
            </a:br>
            <a:r>
              <a:rPr lang="en-US" sz="1100" dirty="0"/>
              <a:t>Carrying loads on the </a:t>
            </a:r>
            <a:r>
              <a:rPr lang="en-US" sz="1100" dirty="0" smtClean="0"/>
              <a:t>shoulders</a:t>
            </a:r>
          </a:p>
          <a:p>
            <a:r>
              <a:rPr lang="en-US" sz="1600" dirty="0" smtClean="0"/>
              <a:t>Symptoms</a:t>
            </a:r>
          </a:p>
          <a:p>
            <a:pPr lvl="1"/>
            <a:r>
              <a:rPr lang="en-US" sz="1100" dirty="0"/>
              <a:t>Pain, numbness, swelling of the hands</a:t>
            </a:r>
          </a:p>
          <a:p>
            <a:pPr lvl="1"/>
            <a:endParaRPr lang="en-US" sz="850" dirty="0"/>
          </a:p>
          <a:p>
            <a:pPr lvl="1"/>
            <a:endParaRPr lang="en-US" sz="1400" dirty="0" smtClean="0"/>
          </a:p>
          <a:p>
            <a:pPr lvl="1"/>
            <a:endParaRPr lang="en-US" sz="1400" dirty="0"/>
          </a:p>
        </p:txBody>
      </p:sp>
      <p:sp>
        <p:nvSpPr>
          <p:cNvPr id="13" name="Content Placeholder 6"/>
          <p:cNvSpPr txBox="1">
            <a:spLocks/>
          </p:cNvSpPr>
          <p:nvPr/>
        </p:nvSpPr>
        <p:spPr>
          <a:xfrm>
            <a:off x="5503169" y="2545863"/>
            <a:ext cx="4185617"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Pain in the neck and shoulder area</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Risk Factors</a:t>
            </a: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1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Prolonged restricted posture</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Symptoms</a:t>
            </a: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1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Pain or stiffness in the cervical vine in the neck</a:t>
            </a: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11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Limited neck movement </a:t>
            </a:r>
          </a:p>
          <a:p>
            <a:pPr marL="457200" marR="0" lvl="1"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105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US" sz="14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6146" name="Picture 2" descr="Image result for thoracic outlet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39" y="4765869"/>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ension neck syndr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8270" y="4605956"/>
            <a:ext cx="1693007" cy="211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2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Chair adjustments </a:t>
            </a:r>
            <a:endParaRPr lang="en-US" dirty="0"/>
          </a:p>
        </p:txBody>
      </p:sp>
      <p:sp>
        <p:nvSpPr>
          <p:cNvPr id="3" name="Content Placeholder 2"/>
          <p:cNvSpPr>
            <a:spLocks noGrp="1"/>
          </p:cNvSpPr>
          <p:nvPr>
            <p:ph idx="1"/>
          </p:nvPr>
        </p:nvSpPr>
        <p:spPr/>
        <p:txBody>
          <a:bodyPr/>
          <a:lstStyle/>
          <a:p>
            <a:r>
              <a:rPr lang="en-US" dirty="0" smtClean="0"/>
              <a:t>Seat Height Adjustment</a:t>
            </a:r>
          </a:p>
          <a:p>
            <a:pPr lvl="1"/>
            <a:r>
              <a:rPr lang="en-US" dirty="0" smtClean="0"/>
              <a:t>This is the first thing you will always want to adjust.</a:t>
            </a:r>
          </a:p>
          <a:p>
            <a:pPr lvl="1"/>
            <a:r>
              <a:rPr lang="en-US" dirty="0" smtClean="0"/>
              <a:t>It will allow you to position yourself at the correct height for your workstation.  </a:t>
            </a:r>
            <a:endParaRPr lang="en-US" dirty="0"/>
          </a:p>
        </p:txBody>
      </p:sp>
      <p:pic>
        <p:nvPicPr>
          <p:cNvPr id="7170" name="Picture 2" descr="Image result for office chair seat height adjus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55" y="3572422"/>
            <a:ext cx="2921733" cy="29217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560" y="3509287"/>
            <a:ext cx="43815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094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Workstation Adjustments</a:t>
            </a:r>
            <a:endParaRPr lang="en-US" dirty="0"/>
          </a:p>
        </p:txBody>
      </p:sp>
      <p:sp>
        <p:nvSpPr>
          <p:cNvPr id="5" name="Content Placeholder 4"/>
          <p:cNvSpPr>
            <a:spLocks noGrp="1"/>
          </p:cNvSpPr>
          <p:nvPr>
            <p:ph idx="1"/>
          </p:nvPr>
        </p:nvSpPr>
        <p:spPr>
          <a:xfrm>
            <a:off x="653891" y="1254225"/>
            <a:ext cx="8596668" cy="3880773"/>
          </a:xfrm>
        </p:spPr>
        <p:txBody>
          <a:bodyPr/>
          <a:lstStyle/>
          <a:p>
            <a:r>
              <a:rPr lang="en-US" dirty="0" smtClean="0"/>
              <a:t>Your workstation layout should fit your height, your reach, and the way you work. </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You should work at your desk without reaching too far, bending or twisting. </a:t>
            </a:r>
            <a:endParaRPr lang="en-US" dirty="0"/>
          </a:p>
        </p:txBody>
      </p:sp>
      <p:pic>
        <p:nvPicPr>
          <p:cNvPr id="4" name="Picture 3"/>
          <p:cNvPicPr>
            <a:picLocks noChangeAspect="1"/>
          </p:cNvPicPr>
          <p:nvPr/>
        </p:nvPicPr>
        <p:blipFill rotWithShape="1">
          <a:blip r:embed="rId3"/>
          <a:srcRect l="29510" t="25893" r="31436" b="55542"/>
          <a:stretch/>
        </p:blipFill>
        <p:spPr>
          <a:xfrm>
            <a:off x="413731" y="2106592"/>
            <a:ext cx="8789940" cy="2176041"/>
          </a:xfrm>
          <a:prstGeom prst="rect">
            <a:avLst/>
          </a:prstGeom>
        </p:spPr>
      </p:pic>
      <p:pic>
        <p:nvPicPr>
          <p:cNvPr id="6" name="Picture 5"/>
          <p:cNvPicPr>
            <a:picLocks noChangeAspect="1"/>
          </p:cNvPicPr>
          <p:nvPr/>
        </p:nvPicPr>
        <p:blipFill rotWithShape="1">
          <a:blip r:embed="rId4"/>
          <a:srcRect l="44600" t="24374" r="42488" b="55710"/>
          <a:stretch/>
        </p:blipFill>
        <p:spPr>
          <a:xfrm>
            <a:off x="1956121" y="4716393"/>
            <a:ext cx="2291787" cy="1988462"/>
          </a:xfrm>
          <a:prstGeom prst="rect">
            <a:avLst/>
          </a:prstGeom>
        </p:spPr>
      </p:pic>
      <p:pic>
        <p:nvPicPr>
          <p:cNvPr id="7" name="Picture 6"/>
          <p:cNvPicPr>
            <a:picLocks noChangeAspect="1"/>
          </p:cNvPicPr>
          <p:nvPr/>
        </p:nvPicPr>
        <p:blipFill rotWithShape="1">
          <a:blip r:embed="rId5"/>
          <a:srcRect l="43881" t="23416" r="40676" b="56104"/>
          <a:stretch/>
        </p:blipFill>
        <p:spPr>
          <a:xfrm>
            <a:off x="4901957" y="4716393"/>
            <a:ext cx="2691035" cy="2007247"/>
          </a:xfrm>
          <a:prstGeom prst="rect">
            <a:avLst/>
          </a:prstGeom>
        </p:spPr>
      </p:pic>
    </p:spTree>
    <p:extLst>
      <p:ext uri="{BB962C8B-B14F-4D97-AF65-F5344CB8AC3E}">
        <p14:creationId xmlns:p14="http://schemas.microsoft.com/office/powerpoint/2010/main" val="4158012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Keyboard and Mouse Placement</a:t>
            </a:r>
            <a:endParaRPr lang="en-US" dirty="0"/>
          </a:p>
        </p:txBody>
      </p:sp>
      <p:sp>
        <p:nvSpPr>
          <p:cNvPr id="3" name="Content Placeholder 2"/>
          <p:cNvSpPr>
            <a:spLocks noGrp="1"/>
          </p:cNvSpPr>
          <p:nvPr>
            <p:ph idx="1"/>
          </p:nvPr>
        </p:nvSpPr>
        <p:spPr/>
        <p:txBody>
          <a:bodyPr/>
          <a:lstStyle/>
          <a:p>
            <a:r>
              <a:rPr lang="en-US" dirty="0" smtClean="0"/>
              <a:t>Important things to notice while placing your mouse and keyboard</a:t>
            </a:r>
          </a:p>
          <a:p>
            <a:pPr lvl="1"/>
            <a:r>
              <a:rPr lang="en-US" dirty="0" smtClean="0"/>
              <a:t>Keyboard height, tilt and distance</a:t>
            </a:r>
          </a:p>
          <a:p>
            <a:pPr lvl="2"/>
            <a:r>
              <a:rPr lang="en-US" dirty="0" smtClean="0"/>
              <a:t>Too high: Raise your chair, and use footrest</a:t>
            </a:r>
          </a:p>
          <a:p>
            <a:pPr lvl="2"/>
            <a:r>
              <a:rPr lang="en-US" dirty="0" smtClean="0"/>
              <a:t>Too Low: Raise your desk</a:t>
            </a:r>
          </a:p>
          <a:p>
            <a:pPr lvl="2"/>
            <a:r>
              <a:rPr lang="en-US" dirty="0" smtClean="0"/>
              <a:t>Keep elbows next to your body</a:t>
            </a:r>
          </a:p>
        </p:txBody>
      </p:sp>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552" y="3953302"/>
            <a:ext cx="4561391" cy="2591399"/>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018" y="2508181"/>
            <a:ext cx="1362075" cy="14348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6018" y="3943039"/>
            <a:ext cx="136207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6492" y="5267753"/>
            <a:ext cx="1381125" cy="1285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6356195" y="21816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Rectangle 9"/>
          <p:cNvSpPr>
            <a:spLocks noChangeArrowheads="1"/>
          </p:cNvSpPr>
          <p:nvPr/>
        </p:nvSpPr>
        <p:spPr bwMode="auto">
          <a:xfrm>
            <a:off x="6356195" y="39533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2016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3286" y="646177"/>
            <a:ext cx="4764487" cy="1043919"/>
          </a:xfrm>
        </p:spPr>
        <p:txBody>
          <a:bodyPr/>
          <a:lstStyle/>
          <a:p>
            <a:r>
              <a:rPr lang="en-US" b="0" i="1" dirty="0" smtClean="0">
                <a:solidFill>
                  <a:srgbClr val="C00000"/>
                </a:solidFill>
              </a:rPr>
              <a:t>Road Map for Today’s Session</a:t>
            </a:r>
            <a:endParaRPr lang="en-US" b="0" i="1" dirty="0">
              <a:solidFill>
                <a:srgbClr val="C00000"/>
              </a:solidFill>
            </a:endParaRPr>
          </a:p>
        </p:txBody>
      </p:sp>
      <p:sp>
        <p:nvSpPr>
          <p:cNvPr id="4" name="Slide Number Placeholder 3"/>
          <p:cNvSpPr>
            <a:spLocks noGrp="1"/>
          </p:cNvSpPr>
          <p:nvPr>
            <p:ph type="sldNum" sz="quarter" idx="10"/>
          </p:nvPr>
        </p:nvSpPr>
        <p:spPr/>
        <p:txBody>
          <a:bodyPr/>
          <a:lstStyle/>
          <a:p>
            <a:fld id="{23131D21-4A4F-034C-896A-AD009F94F6BB}" type="slidenum">
              <a:rPr lang="en-US" smtClean="0"/>
              <a:t>2</a:t>
            </a:fld>
            <a:endParaRPr lang="en-US"/>
          </a:p>
        </p:txBody>
      </p:sp>
      <p:sp>
        <p:nvSpPr>
          <p:cNvPr id="7" name="Content Placeholder 6"/>
          <p:cNvSpPr>
            <a:spLocks noGrp="1"/>
          </p:cNvSpPr>
          <p:nvPr>
            <p:ph idx="1"/>
          </p:nvPr>
        </p:nvSpPr>
        <p:spPr>
          <a:xfrm>
            <a:off x="659049" y="2127534"/>
            <a:ext cx="4748724" cy="1890728"/>
          </a:xfrm>
        </p:spPr>
        <p:txBody>
          <a:bodyPr>
            <a:noAutofit/>
          </a:bodyPr>
          <a:lstStyle/>
          <a:p>
            <a:pPr marL="457189" indent="-457189" eaLnBrk="1" hangingPunct="1">
              <a:spcBef>
                <a:spcPct val="20000"/>
              </a:spcBef>
              <a:buFontTx/>
              <a:buChar char="•"/>
            </a:pPr>
            <a:r>
              <a:rPr lang="en-US" i="1" dirty="0" smtClean="0">
                <a:solidFill>
                  <a:srgbClr val="333399"/>
                </a:solidFill>
                <a:latin typeface="Arial"/>
                <a:cs typeface="+mn-cs"/>
              </a:rPr>
              <a:t>Overview </a:t>
            </a:r>
            <a:r>
              <a:rPr lang="en-US" i="1" dirty="0">
                <a:solidFill>
                  <a:srgbClr val="333399"/>
                </a:solidFill>
                <a:latin typeface="Arial"/>
                <a:cs typeface="+mn-cs"/>
              </a:rPr>
              <a:t>of UA Risk </a:t>
            </a:r>
            <a:r>
              <a:rPr lang="en-US" i="1" dirty="0" smtClean="0">
                <a:solidFill>
                  <a:srgbClr val="333399"/>
                </a:solidFill>
                <a:latin typeface="Arial"/>
                <a:cs typeface="+mn-cs"/>
              </a:rPr>
              <a:t>Exposures</a:t>
            </a:r>
            <a:endParaRPr lang="en-US" i="1" dirty="0">
              <a:solidFill>
                <a:srgbClr val="333399"/>
              </a:solidFill>
              <a:latin typeface="Arial"/>
              <a:cs typeface="+mn-cs"/>
            </a:endParaRPr>
          </a:p>
          <a:p>
            <a:pPr marL="457189" indent="-457189" eaLnBrk="1" hangingPunct="1">
              <a:spcBef>
                <a:spcPct val="20000"/>
              </a:spcBef>
              <a:buFontTx/>
              <a:buChar char="•"/>
            </a:pPr>
            <a:endParaRPr lang="en-US" i="1" dirty="0" smtClean="0">
              <a:solidFill>
                <a:srgbClr val="333399"/>
              </a:solidFill>
              <a:latin typeface="Arial"/>
              <a:cs typeface="+mn-cs"/>
            </a:endParaRPr>
          </a:p>
          <a:p>
            <a:pPr marL="457189" indent="-457189" eaLnBrk="1" hangingPunct="1">
              <a:spcBef>
                <a:spcPct val="20000"/>
              </a:spcBef>
              <a:buFontTx/>
              <a:buChar char="•"/>
            </a:pPr>
            <a:r>
              <a:rPr lang="en-US" i="1" dirty="0" smtClean="0">
                <a:solidFill>
                  <a:srgbClr val="333399"/>
                </a:solidFill>
                <a:latin typeface="Arial"/>
                <a:cs typeface="+mn-cs"/>
              </a:rPr>
              <a:t>Ergonomics</a:t>
            </a:r>
          </a:p>
          <a:p>
            <a:pPr eaLnBrk="1" hangingPunct="1">
              <a:spcBef>
                <a:spcPct val="20000"/>
              </a:spcBef>
            </a:pPr>
            <a:endParaRPr lang="en-US" i="1" dirty="0" smtClean="0">
              <a:solidFill>
                <a:srgbClr val="333399"/>
              </a:solidFill>
              <a:latin typeface="Arial"/>
              <a:cs typeface="+mn-cs"/>
            </a:endParaRPr>
          </a:p>
          <a:p>
            <a:pPr marL="457189" indent="-457189" eaLnBrk="1" hangingPunct="1">
              <a:spcBef>
                <a:spcPct val="20000"/>
              </a:spcBef>
              <a:buFontTx/>
              <a:buChar char="•"/>
            </a:pPr>
            <a:r>
              <a:rPr lang="en-US" i="1" dirty="0" smtClean="0">
                <a:solidFill>
                  <a:srgbClr val="333399"/>
                </a:solidFill>
                <a:latin typeface="Arial"/>
              </a:rPr>
              <a:t>Other Sources of Office Injury</a:t>
            </a:r>
            <a:endParaRPr lang="en-US" i="1" dirty="0" smtClean="0">
              <a:solidFill>
                <a:srgbClr val="333399"/>
              </a:solidFill>
              <a:latin typeface="Arial"/>
              <a:cs typeface="+mn-cs"/>
            </a:endParaRPr>
          </a:p>
          <a:p>
            <a:pPr eaLnBrk="1" hangingPunct="1">
              <a:spcBef>
                <a:spcPct val="20000"/>
              </a:spcBef>
            </a:pPr>
            <a:endParaRPr lang="en-US" i="1" dirty="0" smtClean="0">
              <a:solidFill>
                <a:srgbClr val="333399"/>
              </a:solidFill>
              <a:latin typeface="Arial"/>
              <a:cs typeface="+mn-cs"/>
            </a:endParaRPr>
          </a:p>
          <a:p>
            <a:pPr marL="457189" indent="-457189" eaLnBrk="1" hangingPunct="1">
              <a:spcBef>
                <a:spcPct val="20000"/>
              </a:spcBef>
              <a:buFontTx/>
              <a:buChar char="•"/>
            </a:pPr>
            <a:r>
              <a:rPr lang="en-US" i="1" dirty="0" smtClean="0">
                <a:solidFill>
                  <a:srgbClr val="333399"/>
                </a:solidFill>
                <a:latin typeface="Arial"/>
                <a:cs typeface="+mn-cs"/>
              </a:rPr>
              <a:t>Aren’t </a:t>
            </a:r>
            <a:r>
              <a:rPr lang="en-US" i="1" dirty="0" smtClean="0">
                <a:solidFill>
                  <a:srgbClr val="333399"/>
                </a:solidFill>
                <a:latin typeface="Arial"/>
                <a:cs typeface="+mn-cs"/>
              </a:rPr>
              <a:t>we Insured for That?</a:t>
            </a:r>
            <a:endParaRPr lang="en-US" i="1" dirty="0">
              <a:solidFill>
                <a:srgbClr val="333399"/>
              </a:solidFill>
              <a:latin typeface="Arial"/>
              <a:cs typeface="+mn-cs"/>
            </a:endParaRPr>
          </a:p>
          <a:p>
            <a:pPr marL="457189" indent="-457189" eaLnBrk="1" hangingPunct="1">
              <a:spcBef>
                <a:spcPct val="20000"/>
              </a:spcBef>
              <a:buFontTx/>
              <a:buChar char="•"/>
            </a:pPr>
            <a:endParaRPr lang="en-US" i="1" dirty="0" smtClean="0">
              <a:solidFill>
                <a:srgbClr val="333399"/>
              </a:solidFill>
              <a:latin typeface="Arial"/>
              <a:cs typeface="+mn-cs"/>
            </a:endParaRPr>
          </a:p>
          <a:p>
            <a:pPr marL="457189" indent="-457189" eaLnBrk="1" hangingPunct="1">
              <a:spcBef>
                <a:spcPct val="20000"/>
              </a:spcBef>
              <a:buFontTx/>
              <a:buChar char="•"/>
            </a:pPr>
            <a:r>
              <a:rPr lang="en-US" i="1" dirty="0" smtClean="0">
                <a:solidFill>
                  <a:srgbClr val="333399"/>
                </a:solidFill>
                <a:latin typeface="Arial"/>
                <a:cs typeface="+mn-cs"/>
              </a:rPr>
              <a:t>From </a:t>
            </a:r>
            <a:r>
              <a:rPr lang="en-US" i="1" dirty="0" smtClean="0">
                <a:solidFill>
                  <a:srgbClr val="333399"/>
                </a:solidFill>
                <a:latin typeface="Arial"/>
                <a:cs typeface="+mn-cs"/>
              </a:rPr>
              <a:t>the Vault - Case </a:t>
            </a:r>
            <a:r>
              <a:rPr lang="en-US" i="1" dirty="0">
                <a:solidFill>
                  <a:srgbClr val="333399"/>
                </a:solidFill>
                <a:latin typeface="Arial"/>
                <a:cs typeface="+mn-cs"/>
              </a:rPr>
              <a:t>Histories</a:t>
            </a:r>
          </a:p>
          <a:p>
            <a:pPr lvl="0" eaLnBrk="1" hangingPunct="1">
              <a:spcBef>
                <a:spcPct val="20000"/>
              </a:spcBef>
            </a:pPr>
            <a:endParaRPr lang="en-US" i="1" dirty="0">
              <a:solidFill>
                <a:srgbClr val="333399"/>
              </a:solidFill>
              <a:latin typeface="Arial"/>
              <a:cs typeface="+mn-cs"/>
            </a:endParaRPr>
          </a:p>
        </p:txBody>
      </p:sp>
      <p:pic>
        <p:nvPicPr>
          <p:cNvPr id="2" name="Picture 1"/>
          <p:cNvPicPr>
            <a:picLocks noChangeAspect="1"/>
          </p:cNvPicPr>
          <p:nvPr/>
        </p:nvPicPr>
        <p:blipFill>
          <a:blip r:embed="rId2"/>
          <a:stretch>
            <a:fillRect/>
          </a:stretch>
        </p:blipFill>
        <p:spPr>
          <a:xfrm>
            <a:off x="5654131" y="900113"/>
            <a:ext cx="5897621" cy="4631922"/>
          </a:xfrm>
          <a:prstGeom prst="rect">
            <a:avLst/>
          </a:prstGeom>
        </p:spPr>
      </p:pic>
    </p:spTree>
    <p:extLst>
      <p:ext uri="{BB962C8B-B14F-4D97-AF65-F5344CB8AC3E}">
        <p14:creationId xmlns:p14="http://schemas.microsoft.com/office/powerpoint/2010/main" val="151775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Keyboard and Mouse Placement</a:t>
            </a:r>
          </a:p>
        </p:txBody>
      </p:sp>
      <p:sp>
        <p:nvSpPr>
          <p:cNvPr id="3" name="Content Placeholder 2"/>
          <p:cNvSpPr>
            <a:spLocks noGrp="1"/>
          </p:cNvSpPr>
          <p:nvPr>
            <p:ph idx="1"/>
          </p:nvPr>
        </p:nvSpPr>
        <p:spPr>
          <a:xfrm>
            <a:off x="416745" y="1609164"/>
            <a:ext cx="8596668" cy="3880773"/>
          </a:xfrm>
        </p:spPr>
        <p:txBody>
          <a:bodyPr/>
          <a:lstStyle/>
          <a:p>
            <a:r>
              <a:rPr lang="en-US" dirty="0" smtClean="0"/>
              <a:t>Important things to notice while placing your mouse and keyboard</a:t>
            </a:r>
          </a:p>
          <a:p>
            <a:pPr lvl="1"/>
            <a:r>
              <a:rPr lang="en-US" dirty="0" smtClean="0"/>
              <a:t>Mouse Placement</a:t>
            </a:r>
          </a:p>
          <a:p>
            <a:pPr lvl="2"/>
            <a:r>
              <a:rPr lang="en-US" dirty="0" smtClean="0"/>
              <a:t>Place it at elbow height</a:t>
            </a:r>
          </a:p>
          <a:p>
            <a:pPr lvl="2"/>
            <a:r>
              <a:rPr lang="en-US" dirty="0" smtClean="0"/>
              <a:t>Place </a:t>
            </a:r>
            <a:r>
              <a:rPr lang="en-US" dirty="0"/>
              <a:t>your palms on the rest, not your wrists</a:t>
            </a:r>
            <a:r>
              <a:rPr lang="en-US" dirty="0" smtClean="0"/>
              <a:t>.</a:t>
            </a:r>
          </a:p>
          <a:p>
            <a:pPr lvl="2"/>
            <a:r>
              <a:rPr lang="en-US" dirty="0" smtClean="0"/>
              <a:t>Keep your wrists straight.</a:t>
            </a:r>
          </a:p>
          <a:p>
            <a:pPr lvl="2"/>
            <a:endParaRPr lang="en-US" dirty="0"/>
          </a:p>
          <a:p>
            <a:pPr lvl="2"/>
            <a:endParaRPr lang="en-US" dirty="0"/>
          </a:p>
          <a:p>
            <a:endParaRPr lang="en-US" dirty="0"/>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60" y="3838562"/>
            <a:ext cx="5749138" cy="19510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ouse placement ergonom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076" y="2683495"/>
            <a:ext cx="4593026" cy="19137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39325" t="30844" r="32384" b="52954"/>
          <a:stretch/>
        </p:blipFill>
        <p:spPr>
          <a:xfrm>
            <a:off x="6426472" y="4897513"/>
            <a:ext cx="5173883" cy="1666755"/>
          </a:xfrm>
          <a:prstGeom prst="rect">
            <a:avLst/>
          </a:prstGeom>
        </p:spPr>
      </p:pic>
    </p:spTree>
    <p:extLst>
      <p:ext uri="{BB962C8B-B14F-4D97-AF65-F5344CB8AC3E}">
        <p14:creationId xmlns:p14="http://schemas.microsoft.com/office/powerpoint/2010/main" val="4084763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32" y="225900"/>
            <a:ext cx="8596668" cy="1320800"/>
          </a:xfrm>
        </p:spPr>
        <p:txBody>
          <a:bodyPr/>
          <a:lstStyle/>
          <a:p>
            <a:pPr algn="ctr"/>
            <a:r>
              <a:rPr lang="en-US" dirty="0" smtClean="0"/>
              <a:t>Re-CAP</a:t>
            </a:r>
            <a:endParaRPr lang="en-US" dirty="0"/>
          </a:p>
        </p:txBody>
      </p:sp>
      <p:pic>
        <p:nvPicPr>
          <p:cNvPr id="4" name="Picture 2" descr="Image result for ergonomics teach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815" y="981307"/>
            <a:ext cx="6933403" cy="554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94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9436"/>
            <a:ext cx="8596668" cy="1320800"/>
          </a:xfrm>
        </p:spPr>
        <p:txBody>
          <a:bodyPr/>
          <a:lstStyle/>
          <a:p>
            <a:r>
              <a:rPr lang="en-US" dirty="0" smtClean="0"/>
              <a:t>If you would like an ergonomic or safety evaluation of your workspace:</a:t>
            </a:r>
            <a:endParaRPr lang="en-US" dirty="0"/>
          </a:p>
        </p:txBody>
      </p:sp>
      <p:sp>
        <p:nvSpPr>
          <p:cNvPr id="3" name="Content Placeholder 2"/>
          <p:cNvSpPr>
            <a:spLocks noGrp="1"/>
          </p:cNvSpPr>
          <p:nvPr>
            <p:ph idx="1"/>
          </p:nvPr>
        </p:nvSpPr>
        <p:spPr>
          <a:xfrm>
            <a:off x="677334" y="1817689"/>
            <a:ext cx="8596668" cy="3880773"/>
          </a:xfrm>
        </p:spPr>
        <p:txBody>
          <a:bodyPr>
            <a:normAutofit/>
          </a:bodyPr>
          <a:lstStyle/>
          <a:p>
            <a:r>
              <a:rPr lang="en-US" dirty="0" smtClean="0"/>
              <a:t>John Murphy, CSP, Manager of Industrial Hygiene Programs  621-4551</a:t>
            </a:r>
          </a:p>
          <a:p>
            <a:r>
              <a:rPr lang="en-US" dirty="0" smtClean="0"/>
              <a:t>Lorraine Santiago CIH, Industrial Hygienist  621-3585</a:t>
            </a:r>
          </a:p>
          <a:p>
            <a:r>
              <a:rPr lang="en-US" dirty="0" smtClean="0"/>
              <a:t>Julia Rosen CIH, Sr. Industrial Hygienist  621-1570</a:t>
            </a:r>
          </a:p>
          <a:p>
            <a:r>
              <a:rPr lang="en-US" dirty="0" smtClean="0"/>
              <a:t>Charity Madrid-Torres, Health/Safety Specialist  626-1136</a:t>
            </a:r>
          </a:p>
          <a:p>
            <a:r>
              <a:rPr lang="en-US" dirty="0" smtClean="0"/>
              <a:t>Israel Selwick, Health/Safety Specialist  626-1049</a:t>
            </a:r>
          </a:p>
          <a:p>
            <a:endParaRPr lang="en-US" dirty="0"/>
          </a:p>
          <a:p>
            <a:r>
              <a:rPr lang="en-US" dirty="0" smtClean="0"/>
              <a:t>Find RMS online at:  </a:t>
            </a:r>
            <a:r>
              <a:rPr lang="en-US" dirty="0">
                <a:hlinkClick r:id="rId2"/>
              </a:rPr>
              <a:t>https://risk.arizona.edu</a:t>
            </a:r>
            <a:r>
              <a:rPr lang="en-US" dirty="0" smtClean="0">
                <a:hlinkClick r:id="rId2"/>
              </a:rPr>
              <a:t>/</a:t>
            </a:r>
            <a:endParaRPr lang="en-US" dirty="0" smtClean="0"/>
          </a:p>
          <a:p>
            <a:r>
              <a:rPr lang="en-US" dirty="0" smtClean="0"/>
              <a:t>Research Laboratory </a:t>
            </a:r>
            <a:r>
              <a:rPr lang="en-US" dirty="0"/>
              <a:t>Safety Services: </a:t>
            </a:r>
            <a:r>
              <a:rPr lang="en-US" dirty="0">
                <a:hlinkClick r:id="rId3"/>
              </a:rPr>
              <a:t>https://</a:t>
            </a:r>
            <a:r>
              <a:rPr lang="en-US" dirty="0" smtClean="0">
                <a:hlinkClick r:id="rId3"/>
              </a:rPr>
              <a:t>rgw.arizona.edu/compliance/RLSS</a:t>
            </a:r>
            <a:endParaRPr lang="en-US" dirty="0" smtClean="0"/>
          </a:p>
          <a:p>
            <a:r>
              <a:rPr lang="en-US" dirty="0" smtClean="0"/>
              <a:t>Occupational Health Program:  </a:t>
            </a:r>
            <a:r>
              <a:rPr lang="en-US" dirty="0">
                <a:hlinkClick r:id="rId4"/>
              </a:rPr>
              <a:t>https://</a:t>
            </a:r>
            <a:r>
              <a:rPr lang="en-US" dirty="0" smtClean="0">
                <a:hlinkClick r:id="rId4"/>
              </a:rPr>
              <a:t>occhealth.arizona.edu/home</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24090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62" y="10391"/>
            <a:ext cx="10363200" cy="1314450"/>
          </a:xfrm>
        </p:spPr>
        <p:txBody>
          <a:bodyPr/>
          <a:lstStyle/>
          <a:p>
            <a:r>
              <a:rPr lang="en-US" b="0" dirty="0" smtClean="0">
                <a:solidFill>
                  <a:srgbClr val="FF0000"/>
                </a:solidFill>
                <a:latin typeface="+mn-lt"/>
              </a:rPr>
              <a:t>Other Sources of Office Injury</a:t>
            </a:r>
            <a:endParaRPr lang="en-US" b="0" dirty="0">
              <a:solidFill>
                <a:srgbClr val="FF0000"/>
              </a:solidFill>
              <a:latin typeface="+mn-lt"/>
            </a:endParaRPr>
          </a:p>
        </p:txBody>
      </p:sp>
      <p:sp>
        <p:nvSpPr>
          <p:cNvPr id="3" name="Content Placeholder 2"/>
          <p:cNvSpPr>
            <a:spLocks noGrp="1"/>
          </p:cNvSpPr>
          <p:nvPr>
            <p:ph idx="1"/>
          </p:nvPr>
        </p:nvSpPr>
        <p:spPr>
          <a:xfrm>
            <a:off x="1823662" y="1189759"/>
            <a:ext cx="8534400" cy="2608040"/>
          </a:xfrm>
        </p:spPr>
        <p:txBody>
          <a:bodyPr/>
          <a:lstStyle/>
          <a:p>
            <a:pPr algn="l"/>
            <a:r>
              <a:rPr lang="en-US" sz="2400" u="sng" dirty="0">
                <a:solidFill>
                  <a:schemeClr val="accent2"/>
                </a:solidFill>
              </a:rPr>
              <a:t>Slip, Trip, &amp; Fall </a:t>
            </a:r>
          </a:p>
          <a:p>
            <a:pPr lvl="1" algn="l"/>
            <a:r>
              <a:rPr lang="en-US" sz="1866" dirty="0">
                <a:solidFill>
                  <a:schemeClr val="accent2"/>
                </a:solidFill>
              </a:rPr>
              <a:t>high heel shoes, </a:t>
            </a:r>
            <a:r>
              <a:rPr lang="en-US" sz="1866" dirty="0" smtClean="0">
                <a:solidFill>
                  <a:schemeClr val="accent2"/>
                </a:solidFill>
              </a:rPr>
              <a:t>sandals, torn </a:t>
            </a:r>
            <a:r>
              <a:rPr lang="en-US" sz="1866" dirty="0">
                <a:solidFill>
                  <a:schemeClr val="accent2"/>
                </a:solidFill>
              </a:rPr>
              <a:t>carpeting, tripping hazards, </a:t>
            </a:r>
            <a:r>
              <a:rPr lang="en-US" sz="1866" dirty="0" smtClean="0">
                <a:solidFill>
                  <a:schemeClr val="accent2"/>
                </a:solidFill>
              </a:rPr>
              <a:t>stairs, wet floor, weather, walking while texting</a:t>
            </a:r>
            <a:endParaRPr lang="en-US" sz="1866" dirty="0">
              <a:solidFill>
                <a:schemeClr val="accent2"/>
              </a:solidFill>
            </a:endParaRPr>
          </a:p>
          <a:p>
            <a:pPr algn="l"/>
            <a:r>
              <a:rPr lang="en-US" sz="2400" u="sng" dirty="0" smtClean="0">
                <a:solidFill>
                  <a:schemeClr val="accent2"/>
                </a:solidFill>
              </a:rPr>
              <a:t>Lifting </a:t>
            </a:r>
            <a:r>
              <a:rPr lang="en-US" sz="2400" u="sng" dirty="0">
                <a:solidFill>
                  <a:schemeClr val="accent2"/>
                </a:solidFill>
              </a:rPr>
              <a:t>Injuries</a:t>
            </a:r>
          </a:p>
          <a:p>
            <a:pPr lvl="1" algn="l"/>
            <a:r>
              <a:rPr lang="en-US" sz="1866" dirty="0" smtClean="0">
                <a:solidFill>
                  <a:schemeClr val="accent2"/>
                </a:solidFill>
              </a:rPr>
              <a:t>copier </a:t>
            </a:r>
            <a:r>
              <a:rPr lang="en-US" sz="1866" dirty="0">
                <a:solidFill>
                  <a:schemeClr val="accent2"/>
                </a:solidFill>
              </a:rPr>
              <a:t>paper, drinking water, </a:t>
            </a:r>
            <a:r>
              <a:rPr lang="en-US" sz="1866" dirty="0" smtClean="0">
                <a:solidFill>
                  <a:schemeClr val="accent2"/>
                </a:solidFill>
              </a:rPr>
              <a:t>food</a:t>
            </a:r>
          </a:p>
          <a:p>
            <a:pPr algn="l"/>
            <a:r>
              <a:rPr lang="en-US" sz="2400" u="sng" dirty="0" smtClean="0">
                <a:solidFill>
                  <a:schemeClr val="accent2"/>
                </a:solidFill>
              </a:rPr>
              <a:t>Rolling Chairs</a:t>
            </a:r>
          </a:p>
          <a:p>
            <a:pPr lvl="1" algn="l"/>
            <a:r>
              <a:rPr lang="en-US" sz="1866" dirty="0">
                <a:solidFill>
                  <a:schemeClr val="accent2"/>
                </a:solidFill>
              </a:rPr>
              <a:t>s</a:t>
            </a:r>
            <a:r>
              <a:rPr lang="en-US" sz="1866" dirty="0" smtClean="0">
                <a:solidFill>
                  <a:schemeClr val="accent2"/>
                </a:solidFill>
              </a:rPr>
              <a:t>tanding on chair, missing chair when sitting, falling backward</a:t>
            </a:r>
          </a:p>
          <a:p>
            <a:pPr algn="l"/>
            <a:r>
              <a:rPr lang="en-US" sz="2400" u="sng" dirty="0" smtClean="0">
                <a:solidFill>
                  <a:schemeClr val="accent2"/>
                </a:solidFill>
              </a:rPr>
              <a:t>Indoor Air Quality (IAQ)</a:t>
            </a:r>
          </a:p>
          <a:p>
            <a:pPr lvl="1" algn="l"/>
            <a:r>
              <a:rPr lang="en-US" sz="1866" dirty="0">
                <a:solidFill>
                  <a:schemeClr val="accent2"/>
                </a:solidFill>
              </a:rPr>
              <a:t>p</a:t>
            </a:r>
            <a:r>
              <a:rPr lang="en-US" sz="1866" dirty="0" smtClean="0">
                <a:solidFill>
                  <a:schemeClr val="accent2"/>
                </a:solidFill>
              </a:rPr>
              <a:t>erfume, vehicle exhaust, maintenance/renovation, mold</a:t>
            </a:r>
          </a:p>
          <a:p>
            <a:pPr algn="l"/>
            <a:r>
              <a:rPr lang="en-US" sz="2400" u="sng" dirty="0" smtClean="0">
                <a:solidFill>
                  <a:schemeClr val="accent2"/>
                </a:solidFill>
              </a:rPr>
              <a:t>Personal Security</a:t>
            </a:r>
          </a:p>
          <a:p>
            <a:pPr lvl="1" algn="l"/>
            <a:r>
              <a:rPr lang="en-US" sz="1866" dirty="0">
                <a:solidFill>
                  <a:schemeClr val="accent2"/>
                </a:solidFill>
              </a:rPr>
              <a:t>d</a:t>
            </a:r>
            <a:r>
              <a:rPr lang="en-US" sz="1866" dirty="0" smtClean="0">
                <a:solidFill>
                  <a:schemeClr val="accent2"/>
                </a:solidFill>
              </a:rPr>
              <a:t>omestic violence, sexual assault, robbery </a:t>
            </a:r>
          </a:p>
          <a:p>
            <a:pPr lvl="1" algn="l"/>
            <a:endParaRPr lang="en-US" sz="1866" dirty="0">
              <a:solidFill>
                <a:schemeClr val="accent2"/>
              </a:solidFill>
            </a:endParaRPr>
          </a:p>
          <a:p>
            <a:pPr algn="l"/>
            <a:endParaRPr lang="en-US" dirty="0"/>
          </a:p>
        </p:txBody>
      </p:sp>
      <p:sp>
        <p:nvSpPr>
          <p:cNvPr id="4" name="Slide Number Placeholder 3"/>
          <p:cNvSpPr>
            <a:spLocks noGrp="1"/>
          </p:cNvSpPr>
          <p:nvPr>
            <p:ph type="sldNum" sz="quarter" idx="10"/>
          </p:nvPr>
        </p:nvSpPr>
        <p:spPr/>
        <p:txBody>
          <a:bodyPr/>
          <a:lstStyle/>
          <a:p>
            <a:fld id="{0D0A4662-F37A-4D97-8483-3757EF989B82}" type="slidenum">
              <a:rPr lang="en-US" altLang="en-US" smtClean="0"/>
              <a:pPr/>
              <a:t>23</a:t>
            </a:fld>
            <a:endParaRPr lang="en-US" altLang="en-US" dirty="0"/>
          </a:p>
        </p:txBody>
      </p:sp>
    </p:spTree>
    <p:extLst>
      <p:ext uri="{BB962C8B-B14F-4D97-AF65-F5344CB8AC3E}">
        <p14:creationId xmlns:p14="http://schemas.microsoft.com/office/powerpoint/2010/main" val="24186848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534738" y="356145"/>
            <a:ext cx="11069052" cy="4800600"/>
          </a:xfrm>
        </p:spPr>
        <p:txBody>
          <a:bodyPr/>
          <a:lstStyle/>
          <a:p>
            <a:pPr marL="0" indent="0">
              <a:buNone/>
            </a:pPr>
            <a:r>
              <a:rPr lang="en-US" sz="3200" dirty="0">
                <a:solidFill>
                  <a:srgbClr val="FF0000"/>
                </a:solidFill>
              </a:rPr>
              <a:t>How is the UA insured against loss?</a:t>
            </a:r>
          </a:p>
          <a:p>
            <a:pPr algn="l"/>
            <a:r>
              <a:rPr lang="en-US" sz="2400" dirty="0">
                <a:solidFill>
                  <a:schemeClr val="accent2"/>
                </a:solidFill>
                <a:hlinkClick r:id="rId2"/>
              </a:rPr>
              <a:t>ARS §41-621 </a:t>
            </a:r>
            <a:r>
              <a:rPr lang="en-US" sz="2400" dirty="0">
                <a:solidFill>
                  <a:schemeClr val="accent2"/>
                </a:solidFill>
              </a:rPr>
              <a:t>The Arizona Department of Administration – Risk Management Division – more affectionately known as State Risk Management – administers property, liability, and worker’s compensation for all state agencies, including the universities.</a:t>
            </a:r>
          </a:p>
          <a:p>
            <a:pPr algn="l"/>
            <a:r>
              <a:rPr lang="en-US" sz="2400" dirty="0">
                <a:solidFill>
                  <a:schemeClr val="accent2"/>
                </a:solidFill>
              </a:rPr>
              <a:t>Coverage is defined by statute, and further refined in the </a:t>
            </a:r>
            <a:r>
              <a:rPr lang="en-US" sz="2400" dirty="0">
                <a:solidFill>
                  <a:schemeClr val="accent2"/>
                </a:solidFill>
                <a:hlinkClick r:id="rId3"/>
              </a:rPr>
              <a:t>Arizona Administrative Code R2-10 – Articles 1-5</a:t>
            </a:r>
            <a:endParaRPr lang="en-US" sz="2400" dirty="0">
              <a:solidFill>
                <a:schemeClr val="accent2"/>
              </a:solidFill>
            </a:endParaRPr>
          </a:p>
          <a:p>
            <a:pPr algn="l"/>
            <a:r>
              <a:rPr lang="en-US" sz="2400" dirty="0">
                <a:solidFill>
                  <a:schemeClr val="accent2"/>
                </a:solidFill>
              </a:rPr>
              <a:t>State agencies pay “premiums” through a cost allocation system based on agency exposure information, loss history, and actuarial projections. </a:t>
            </a:r>
          </a:p>
          <a:p>
            <a:pPr algn="l"/>
            <a:r>
              <a:rPr lang="en-US" sz="2400" dirty="0">
                <a:solidFill>
                  <a:schemeClr val="accent2"/>
                </a:solidFill>
              </a:rPr>
              <a:t>Property and liability charges are paid at the start of the fiscal year.  Worker’s compensation premiums are calculated against actual payroll expense, and paid throughout the year.  </a:t>
            </a:r>
            <a:endParaRPr lang="en-US" sz="2400" dirty="0">
              <a:solidFill>
                <a:schemeClr val="accent2"/>
              </a:solidFill>
            </a:endParaRPr>
          </a:p>
        </p:txBody>
      </p:sp>
      <p:sp>
        <p:nvSpPr>
          <p:cNvPr id="2" name="Slide Number Placeholder 1"/>
          <p:cNvSpPr>
            <a:spLocks noGrp="1"/>
          </p:cNvSpPr>
          <p:nvPr>
            <p:ph type="sldNum" sz="quarter" idx="10"/>
          </p:nvPr>
        </p:nvSpPr>
        <p:spPr/>
        <p:txBody>
          <a:bodyPr/>
          <a:lstStyle/>
          <a:p>
            <a:pPr defTabSz="1219170" fontAlgn="base">
              <a:spcBef>
                <a:spcPct val="0"/>
              </a:spcBef>
              <a:spcAft>
                <a:spcPct val="0"/>
              </a:spcAft>
            </a:pPr>
            <a:fld id="{3BC7EB47-251E-4252-B134-D594A1EC8C40}" type="slidenum">
              <a:rPr lang="en-US" altLang="en-US">
                <a:latin typeface="Calibri"/>
              </a:rPr>
              <a:pPr defTabSz="1219170" fontAlgn="base">
                <a:spcBef>
                  <a:spcPct val="0"/>
                </a:spcBef>
                <a:spcAft>
                  <a:spcPct val="0"/>
                </a:spcAft>
              </a:pPr>
              <a:t>24</a:t>
            </a:fld>
            <a:endParaRPr lang="en-US" altLang="en-US">
              <a:latin typeface="Calibri"/>
            </a:endParaRPr>
          </a:p>
        </p:txBody>
      </p:sp>
    </p:spTree>
    <p:extLst>
      <p:ext uri="{BB962C8B-B14F-4D97-AF65-F5344CB8AC3E}">
        <p14:creationId xmlns:p14="http://schemas.microsoft.com/office/powerpoint/2010/main" val="3703421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4363" y="421677"/>
            <a:ext cx="4953000" cy="381000"/>
          </a:xfrm>
        </p:spPr>
        <p:txBody>
          <a:bodyPr/>
          <a:lstStyle/>
          <a:p>
            <a:r>
              <a:rPr lang="en-US" sz="2667" b="0" i="1" dirty="0">
                <a:solidFill>
                  <a:srgbClr val="C00000"/>
                </a:solidFill>
              </a:rPr>
              <a:t>CLAIM OR NO CLAIM???</a:t>
            </a:r>
          </a:p>
        </p:txBody>
      </p:sp>
      <p:sp>
        <p:nvSpPr>
          <p:cNvPr id="4" name="Content Placeholder 3"/>
          <p:cNvSpPr>
            <a:spLocks noGrp="1"/>
          </p:cNvSpPr>
          <p:nvPr>
            <p:ph idx="1"/>
          </p:nvPr>
        </p:nvSpPr>
        <p:spPr>
          <a:xfrm>
            <a:off x="685245" y="1114519"/>
            <a:ext cx="10412145" cy="4800600"/>
          </a:xfrm>
        </p:spPr>
        <p:txBody>
          <a:bodyPr/>
          <a:lstStyle/>
          <a:p>
            <a:pPr marL="0" indent="0" algn="l">
              <a:buNone/>
            </a:pPr>
            <a:r>
              <a:rPr lang="en-US" sz="2400" i="1" dirty="0">
                <a:solidFill>
                  <a:schemeClr val="accent2"/>
                </a:solidFill>
              </a:rPr>
              <a:t>Public tours of </a:t>
            </a:r>
            <a:r>
              <a:rPr lang="en-US" sz="2400" i="1" dirty="0">
                <a:solidFill>
                  <a:schemeClr val="accent2"/>
                </a:solidFill>
              </a:rPr>
              <a:t>the Biosphere 2 facility include </a:t>
            </a:r>
            <a:r>
              <a:rPr lang="en-US" sz="2400" i="1" dirty="0">
                <a:solidFill>
                  <a:schemeClr val="accent2"/>
                </a:solidFill>
              </a:rPr>
              <a:t>walking outdoors between buildings.  A patron visiting with his family was stung by a bee, had an allergic reaction, and went into anaphylactic shock.  After several minutes, 9-1-1 was called, and due to the remote nature of the facility, the victim was airlifted by helicopter to a hospital for treatment, where he made a full recovery.  There were no epi-pens on site, and the victim’s family watched him lying on the ground </a:t>
            </a:r>
            <a:r>
              <a:rPr lang="en-US" sz="2400" i="1" dirty="0">
                <a:solidFill>
                  <a:schemeClr val="accent2"/>
                </a:solidFill>
              </a:rPr>
              <a:t>convulsing and struggling </a:t>
            </a:r>
            <a:r>
              <a:rPr lang="en-US" sz="2400" i="1" dirty="0">
                <a:solidFill>
                  <a:schemeClr val="accent2"/>
                </a:solidFill>
              </a:rPr>
              <a:t>to breathe while awaiting emergency medical assistance.</a:t>
            </a:r>
          </a:p>
        </p:txBody>
      </p:sp>
      <p:sp>
        <p:nvSpPr>
          <p:cNvPr id="2" name="Slide Number Placeholder 1"/>
          <p:cNvSpPr>
            <a:spLocks noGrp="1"/>
          </p:cNvSpPr>
          <p:nvPr>
            <p:ph type="sldNum" sz="quarter" idx="10"/>
          </p:nvPr>
        </p:nvSpPr>
        <p:spPr/>
        <p:txBody>
          <a:bodyPr/>
          <a:lstStyle/>
          <a:p>
            <a:pPr defTabSz="1219170" fontAlgn="base">
              <a:spcBef>
                <a:spcPct val="0"/>
              </a:spcBef>
              <a:spcAft>
                <a:spcPct val="0"/>
              </a:spcAft>
            </a:pPr>
            <a:fld id="{3BC7EB47-251E-4252-B134-D594A1EC8C40}" type="slidenum">
              <a:rPr lang="en-US" altLang="en-US">
                <a:latin typeface="Calibri"/>
              </a:rPr>
              <a:pPr defTabSz="1219170" fontAlgn="base">
                <a:spcBef>
                  <a:spcPct val="0"/>
                </a:spcBef>
                <a:spcAft>
                  <a:spcPct val="0"/>
                </a:spcAft>
              </a:pPr>
              <a:t>25</a:t>
            </a:fld>
            <a:endParaRPr lang="en-US" altLang="en-US">
              <a:latin typeface="Calibri"/>
            </a:endParaRPr>
          </a:p>
        </p:txBody>
      </p:sp>
      <p:pic>
        <p:nvPicPr>
          <p:cNvPr id="5" name="Picture 4"/>
          <p:cNvPicPr>
            <a:picLocks noChangeAspect="1"/>
          </p:cNvPicPr>
          <p:nvPr/>
        </p:nvPicPr>
        <p:blipFill>
          <a:blip r:embed="rId2"/>
          <a:stretch>
            <a:fillRect/>
          </a:stretch>
        </p:blipFill>
        <p:spPr>
          <a:xfrm>
            <a:off x="1141365" y="4829072"/>
            <a:ext cx="3170195" cy="918544"/>
          </a:xfrm>
          <a:prstGeom prst="rect">
            <a:avLst/>
          </a:prstGeom>
        </p:spPr>
      </p:pic>
      <p:sp>
        <p:nvSpPr>
          <p:cNvPr id="7" name="Rectangle 6"/>
          <p:cNvSpPr/>
          <p:nvPr/>
        </p:nvSpPr>
        <p:spPr>
          <a:xfrm>
            <a:off x="5478087" y="4834546"/>
            <a:ext cx="5259323" cy="913007"/>
          </a:xfrm>
          <a:prstGeom prst="rect">
            <a:avLst/>
          </a:prstGeom>
          <a:solidFill>
            <a:srgbClr val="C00000"/>
          </a:solidFill>
        </p:spPr>
        <p:txBody>
          <a:bodyPr wrap="square" lIns="91440" tIns="45720" rIns="91440" bIns="45720">
            <a:spAutoFit/>
          </a:bodyPr>
          <a:lstStyle/>
          <a:p>
            <a:pPr algn="ctr" defTabSz="1219170" fontAlgn="base">
              <a:spcBef>
                <a:spcPct val="0"/>
              </a:spcBef>
              <a:spcAft>
                <a:spcPct val="0"/>
              </a:spcAft>
            </a:pPr>
            <a:r>
              <a:rPr lang="en-US" sz="5333"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Gill Sans" charset="0"/>
                <a:sym typeface="Gill Sans" charset="0"/>
              </a:rPr>
              <a:t>Denied</a:t>
            </a:r>
            <a:endParaRPr lang="en-US" sz="5333"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Gill Sans" charset="0"/>
              <a:sym typeface="Gill Sans" charset="0"/>
            </a:endParaRPr>
          </a:p>
        </p:txBody>
      </p:sp>
    </p:spTree>
    <p:extLst>
      <p:ext uri="{BB962C8B-B14F-4D97-AF65-F5344CB8AC3E}">
        <p14:creationId xmlns:p14="http://schemas.microsoft.com/office/powerpoint/2010/main" val="1669207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2569" y="495420"/>
            <a:ext cx="6476588" cy="381000"/>
          </a:xfrm>
        </p:spPr>
        <p:txBody>
          <a:bodyPr/>
          <a:lstStyle/>
          <a:p>
            <a:r>
              <a:rPr lang="en-US" sz="2667" b="0" i="1" dirty="0">
                <a:solidFill>
                  <a:srgbClr val="C00000"/>
                </a:solidFill>
              </a:rPr>
              <a:t>CLAIM OR NO CLAIM???</a:t>
            </a:r>
          </a:p>
        </p:txBody>
      </p:sp>
      <p:sp>
        <p:nvSpPr>
          <p:cNvPr id="4" name="Content Placeholder 3"/>
          <p:cNvSpPr>
            <a:spLocks noGrp="1"/>
          </p:cNvSpPr>
          <p:nvPr>
            <p:ph idx="1"/>
          </p:nvPr>
        </p:nvSpPr>
        <p:spPr>
          <a:xfrm>
            <a:off x="685070" y="1208931"/>
            <a:ext cx="10811583" cy="2745028"/>
          </a:xfrm>
        </p:spPr>
        <p:txBody>
          <a:bodyPr/>
          <a:lstStyle/>
          <a:p>
            <a:pPr marL="0" indent="0" algn="l">
              <a:buNone/>
            </a:pPr>
            <a:r>
              <a:rPr lang="en-US" sz="2400" i="1" dirty="0">
                <a:solidFill>
                  <a:schemeClr val="accent2"/>
                </a:solidFill>
              </a:rPr>
              <a:t>The ticket sales window at </a:t>
            </a:r>
            <a:r>
              <a:rPr lang="en-US" sz="2400" i="1" dirty="0" err="1">
                <a:solidFill>
                  <a:schemeClr val="accent2"/>
                </a:solidFill>
              </a:rPr>
              <a:t>McKale</a:t>
            </a:r>
            <a:r>
              <a:rPr lang="en-US" sz="2400" i="1" dirty="0">
                <a:solidFill>
                  <a:schemeClr val="accent2"/>
                </a:solidFill>
              </a:rPr>
              <a:t> Center is </a:t>
            </a:r>
            <a:r>
              <a:rPr lang="en-US" sz="2400" i="1" dirty="0">
                <a:solidFill>
                  <a:schemeClr val="accent2"/>
                </a:solidFill>
              </a:rPr>
              <a:t>outdoors, adjacent to a wide sidewalk area.  </a:t>
            </a:r>
            <a:r>
              <a:rPr lang="en-US" sz="2400" i="1" dirty="0">
                <a:solidFill>
                  <a:schemeClr val="accent2"/>
                </a:solidFill>
              </a:rPr>
              <a:t>Next to the sidewalk </a:t>
            </a:r>
            <a:r>
              <a:rPr lang="en-US" sz="2400" i="1" dirty="0">
                <a:solidFill>
                  <a:schemeClr val="accent2"/>
                </a:solidFill>
              </a:rPr>
              <a:t>is metered parking for the ticket sales office, adjacent to a campus street.  A group of patrons was standing in line, including a mother who had two </a:t>
            </a:r>
            <a:r>
              <a:rPr lang="en-US" sz="2400" i="1" dirty="0">
                <a:solidFill>
                  <a:schemeClr val="accent2"/>
                </a:solidFill>
              </a:rPr>
              <a:t>young children </a:t>
            </a:r>
            <a:r>
              <a:rPr lang="en-US" sz="2400" i="1" dirty="0">
                <a:solidFill>
                  <a:schemeClr val="accent2"/>
                </a:solidFill>
              </a:rPr>
              <a:t>playing nearby.  While she was at the ticket window, a golf cart was driven through the area on the sidewalk.  The cart struck her 3-year old son and dragged him underneath for about 15 feet before coming to a stop.  The mother, older brother, and several patrons witnessed the incident.  Fortunately, the little boy suffered only scrapes and bruises.  </a:t>
            </a:r>
          </a:p>
        </p:txBody>
      </p:sp>
      <p:sp>
        <p:nvSpPr>
          <p:cNvPr id="2" name="Slide Number Placeholder 1"/>
          <p:cNvSpPr>
            <a:spLocks noGrp="1"/>
          </p:cNvSpPr>
          <p:nvPr>
            <p:ph type="sldNum" sz="quarter" idx="10"/>
          </p:nvPr>
        </p:nvSpPr>
        <p:spPr/>
        <p:txBody>
          <a:bodyPr/>
          <a:lstStyle/>
          <a:p>
            <a:pPr defTabSz="1219170" fontAlgn="base">
              <a:spcBef>
                <a:spcPct val="0"/>
              </a:spcBef>
              <a:spcAft>
                <a:spcPct val="0"/>
              </a:spcAft>
            </a:pPr>
            <a:fld id="{3BC7EB47-251E-4252-B134-D594A1EC8C40}" type="slidenum">
              <a:rPr lang="en-US" altLang="en-US">
                <a:latin typeface="Calibri"/>
              </a:rPr>
              <a:pPr defTabSz="1219170" fontAlgn="base">
                <a:spcBef>
                  <a:spcPct val="0"/>
                </a:spcBef>
                <a:spcAft>
                  <a:spcPct val="0"/>
                </a:spcAft>
              </a:pPr>
              <a:t>26</a:t>
            </a:fld>
            <a:endParaRPr lang="en-US" altLang="en-US">
              <a:latin typeface="Calibri"/>
            </a:endParaRPr>
          </a:p>
        </p:txBody>
      </p:sp>
      <p:pic>
        <p:nvPicPr>
          <p:cNvPr id="5" name="Picture 4"/>
          <p:cNvPicPr>
            <a:picLocks noChangeAspect="1"/>
          </p:cNvPicPr>
          <p:nvPr/>
        </p:nvPicPr>
        <p:blipFill>
          <a:blip r:embed="rId2"/>
          <a:stretch>
            <a:fillRect/>
          </a:stretch>
        </p:blipFill>
        <p:spPr>
          <a:xfrm>
            <a:off x="3644120" y="5202544"/>
            <a:ext cx="4893480" cy="926672"/>
          </a:xfrm>
          <a:prstGeom prst="rect">
            <a:avLst/>
          </a:prstGeom>
        </p:spPr>
      </p:pic>
    </p:spTree>
    <p:extLst>
      <p:ext uri="{BB962C8B-B14F-4D97-AF65-F5344CB8AC3E}">
        <p14:creationId xmlns:p14="http://schemas.microsoft.com/office/powerpoint/2010/main" val="912006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8529" y="268969"/>
            <a:ext cx="6254580" cy="381000"/>
          </a:xfrm>
        </p:spPr>
        <p:txBody>
          <a:bodyPr/>
          <a:lstStyle/>
          <a:p>
            <a:r>
              <a:rPr lang="en-US" sz="2667" b="0" i="1" dirty="0">
                <a:solidFill>
                  <a:srgbClr val="C00000"/>
                </a:solidFill>
              </a:rPr>
              <a:t>CLAIM OR NO CLAIM???</a:t>
            </a:r>
          </a:p>
        </p:txBody>
      </p:sp>
      <p:sp>
        <p:nvSpPr>
          <p:cNvPr id="4" name="Content Placeholder 3"/>
          <p:cNvSpPr>
            <a:spLocks noGrp="1"/>
          </p:cNvSpPr>
          <p:nvPr>
            <p:ph idx="1"/>
          </p:nvPr>
        </p:nvSpPr>
        <p:spPr>
          <a:xfrm>
            <a:off x="1005619" y="649969"/>
            <a:ext cx="7504536" cy="2745028"/>
          </a:xfrm>
        </p:spPr>
        <p:txBody>
          <a:bodyPr/>
          <a:lstStyle/>
          <a:p>
            <a:pPr marL="0" indent="0" algn="l">
              <a:buNone/>
            </a:pPr>
            <a:r>
              <a:rPr lang="en-US" sz="2400" i="1" dirty="0">
                <a:solidFill>
                  <a:schemeClr val="accent2"/>
                </a:solidFill>
              </a:rPr>
              <a:t>As part of a disciplinary action, a male undergraduate student was assigned to perform community service </a:t>
            </a:r>
            <a:r>
              <a:rPr lang="en-US" sz="2400" i="1" dirty="0">
                <a:solidFill>
                  <a:schemeClr val="accent2"/>
                </a:solidFill>
              </a:rPr>
              <a:t>on campus at the </a:t>
            </a:r>
            <a:r>
              <a:rPr lang="en-US" sz="2400" i="1" dirty="0" err="1">
                <a:solidFill>
                  <a:schemeClr val="accent2"/>
                </a:solidFill>
              </a:rPr>
              <a:t>Flandrau</a:t>
            </a:r>
            <a:r>
              <a:rPr lang="en-US" sz="2400" i="1" dirty="0">
                <a:solidFill>
                  <a:schemeClr val="accent2"/>
                </a:solidFill>
              </a:rPr>
              <a:t> Science Center.  </a:t>
            </a:r>
            <a:r>
              <a:rPr lang="en-US" sz="2400" i="1" dirty="0">
                <a:solidFill>
                  <a:schemeClr val="accent2"/>
                </a:solidFill>
              </a:rPr>
              <a:t>A 225 lb. meteorite was on display, welded to three metal legs which were configured as a tripod stand.  A sign next to the meteorite said “Please Touch” to encourage patrons to feel the surface of the piece.  The student picked up the meteorite and its stand so his friends could take a picture.  He lost his balance,  fell backwards, and as he hit the floor the meteorite severed two of his fingers.  Museum staff called </a:t>
            </a:r>
            <a:r>
              <a:rPr lang="en-US" sz="2400" i="1" dirty="0">
                <a:solidFill>
                  <a:schemeClr val="accent2"/>
                </a:solidFill>
              </a:rPr>
              <a:t>9-1-1</a:t>
            </a:r>
            <a:r>
              <a:rPr lang="en-US" sz="2400" i="1" dirty="0">
                <a:solidFill>
                  <a:schemeClr val="accent2"/>
                </a:solidFill>
              </a:rPr>
              <a:t>, and emergency surgery was done to attempt re-attachment of his fingers.</a:t>
            </a:r>
          </a:p>
          <a:p>
            <a:pPr marL="0" indent="0">
              <a:buNone/>
            </a:pPr>
            <a:endParaRPr lang="en-US" sz="2400" i="1" dirty="0">
              <a:solidFill>
                <a:schemeClr val="accent2"/>
              </a:solidFill>
            </a:endParaRPr>
          </a:p>
          <a:p>
            <a:pPr marL="0" indent="0">
              <a:buNone/>
            </a:pPr>
            <a:endParaRPr lang="en-US" sz="2400" i="1" dirty="0">
              <a:solidFill>
                <a:schemeClr val="accent2"/>
              </a:solidFill>
            </a:endParaRPr>
          </a:p>
          <a:p>
            <a:pPr marL="0" indent="0">
              <a:buNone/>
            </a:pPr>
            <a:endParaRPr lang="en-US" sz="2400" i="1" dirty="0">
              <a:solidFill>
                <a:schemeClr val="accent2"/>
              </a:solidFill>
            </a:endParaRPr>
          </a:p>
        </p:txBody>
      </p:sp>
      <p:sp>
        <p:nvSpPr>
          <p:cNvPr id="2" name="Slide Number Placeholder 1"/>
          <p:cNvSpPr>
            <a:spLocks noGrp="1"/>
          </p:cNvSpPr>
          <p:nvPr>
            <p:ph type="sldNum" sz="quarter" idx="10"/>
          </p:nvPr>
        </p:nvSpPr>
        <p:spPr/>
        <p:txBody>
          <a:bodyPr/>
          <a:lstStyle/>
          <a:p>
            <a:pPr defTabSz="1219170" fontAlgn="base">
              <a:spcBef>
                <a:spcPct val="0"/>
              </a:spcBef>
              <a:spcAft>
                <a:spcPct val="0"/>
              </a:spcAft>
            </a:pPr>
            <a:fld id="{3BC7EB47-251E-4252-B134-D594A1EC8C40}" type="slidenum">
              <a:rPr lang="en-US" altLang="en-US">
                <a:latin typeface="Calibri"/>
              </a:rPr>
              <a:pPr defTabSz="1219170" fontAlgn="base">
                <a:spcBef>
                  <a:spcPct val="0"/>
                </a:spcBef>
                <a:spcAft>
                  <a:spcPct val="0"/>
                </a:spcAft>
              </a:pPr>
              <a:t>27</a:t>
            </a:fld>
            <a:endParaRPr lang="en-US" altLang="en-US">
              <a:latin typeface="Calibri"/>
            </a:endParaRPr>
          </a:p>
        </p:txBody>
      </p:sp>
      <p:sp>
        <p:nvSpPr>
          <p:cNvPr id="7" name="Rectangle 6"/>
          <p:cNvSpPr/>
          <p:nvPr/>
        </p:nvSpPr>
        <p:spPr>
          <a:xfrm>
            <a:off x="1005619" y="5103673"/>
            <a:ext cx="10367648" cy="1733680"/>
          </a:xfrm>
          <a:prstGeom prst="rect">
            <a:avLst/>
          </a:prstGeom>
          <a:solidFill>
            <a:srgbClr val="C00000"/>
          </a:solidFill>
        </p:spPr>
        <p:txBody>
          <a:bodyPr wrap="square" lIns="91440" tIns="45720" rIns="91440" bIns="45720">
            <a:spAutoFit/>
          </a:bodyPr>
          <a:lstStyle/>
          <a:p>
            <a:pPr algn="ctr" defTabSz="1219170" fontAlgn="base">
              <a:spcBef>
                <a:spcPct val="0"/>
              </a:spcBef>
              <a:spcAft>
                <a:spcPct val="0"/>
              </a:spcAft>
            </a:pPr>
            <a:r>
              <a:rPr lang="en-US" sz="5333"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Gill Sans" charset="0"/>
                <a:sym typeface="Gill Sans" charset="0"/>
              </a:rPr>
              <a:t>Claim and Lawsuit, Defense Verdict (we won)</a:t>
            </a:r>
            <a:endParaRPr lang="en-US" sz="5333"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Gill Sans" charset="0"/>
              <a:sym typeface="Gill Sans"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659" y="649969"/>
            <a:ext cx="3241964" cy="4322618"/>
          </a:xfrm>
          <a:prstGeom prst="rect">
            <a:avLst/>
          </a:prstGeom>
        </p:spPr>
      </p:pic>
    </p:spTree>
    <p:extLst>
      <p:ext uri="{BB962C8B-B14F-4D97-AF65-F5344CB8AC3E}">
        <p14:creationId xmlns:p14="http://schemas.microsoft.com/office/powerpoint/2010/main" val="1040159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219170" fontAlgn="base">
              <a:spcBef>
                <a:spcPct val="0"/>
              </a:spcBef>
              <a:spcAft>
                <a:spcPct val="0"/>
              </a:spcAft>
            </a:pPr>
            <a:fld id="{0D0A4662-F37A-4D97-8483-3757EF989B82}" type="slidenum">
              <a:rPr lang="en-US" altLang="en-US">
                <a:latin typeface="Calibri"/>
              </a:rPr>
              <a:pPr defTabSz="1219170" fontAlgn="base">
                <a:spcBef>
                  <a:spcPct val="0"/>
                </a:spcBef>
                <a:spcAft>
                  <a:spcPct val="0"/>
                </a:spcAft>
              </a:pPr>
              <a:t>28</a:t>
            </a:fld>
            <a:endParaRPr lang="en-US" altLang="en-US">
              <a:latin typeface="Calibri"/>
            </a:endParaRPr>
          </a:p>
        </p:txBody>
      </p:sp>
      <p:sp>
        <p:nvSpPr>
          <p:cNvPr id="6" name="Rectangle 5"/>
          <p:cNvSpPr/>
          <p:nvPr/>
        </p:nvSpPr>
        <p:spPr>
          <a:xfrm>
            <a:off x="914400" y="1754221"/>
            <a:ext cx="6566232" cy="2554930"/>
          </a:xfrm>
          <a:prstGeom prst="rect">
            <a:avLst/>
          </a:prstGeom>
        </p:spPr>
        <p:txBody>
          <a:bodyPr wrap="square">
            <a:spAutoFit/>
          </a:bodyPr>
          <a:lstStyle/>
          <a:p>
            <a:pPr defTabSz="1219170" fontAlgn="base">
              <a:spcBef>
                <a:spcPct val="0"/>
              </a:spcBef>
              <a:spcAft>
                <a:spcPct val="0"/>
              </a:spcAft>
            </a:pPr>
            <a:r>
              <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rPr>
              <a:t>Thank you!</a:t>
            </a:r>
          </a:p>
          <a:p>
            <a:pPr defTabSz="1219170" fontAlgn="base">
              <a:spcBef>
                <a:spcPct val="0"/>
              </a:spcBef>
              <a:spcAft>
                <a:spcPct val="0"/>
              </a:spcAft>
            </a:pPr>
            <a:endPar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endParaRPr>
          </a:p>
          <a:p>
            <a:pPr defTabSz="1219170" fontAlgn="base">
              <a:spcBef>
                <a:spcPct val="0"/>
              </a:spcBef>
              <a:spcAft>
                <a:spcPct val="0"/>
              </a:spcAft>
            </a:pPr>
            <a:r>
              <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rPr>
              <a:t>Steve </a:t>
            </a:r>
            <a:r>
              <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rPr>
              <a:t>Holland</a:t>
            </a:r>
          </a:p>
          <a:p>
            <a:pPr defTabSz="1219170" fontAlgn="base">
              <a:spcBef>
                <a:spcPct val="0"/>
              </a:spcBef>
              <a:spcAft>
                <a:spcPct val="0"/>
              </a:spcAft>
            </a:pPr>
            <a:r>
              <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rPr>
              <a:t>520-621-1790</a:t>
            </a:r>
            <a:endPar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endParaRPr>
          </a:p>
          <a:p>
            <a:pPr defTabSz="1219170" fontAlgn="base">
              <a:spcBef>
                <a:spcPct val="0"/>
              </a:spcBef>
              <a:spcAft>
                <a:spcPct val="0"/>
              </a:spcAft>
            </a:pPr>
            <a:endPar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endParaRPr>
          </a:p>
          <a:p>
            <a:pPr defTabSz="1219170" fontAlgn="base">
              <a:spcBef>
                <a:spcPct val="0"/>
              </a:spcBef>
              <a:spcAft>
                <a:spcPct val="0"/>
              </a:spcAft>
            </a:pPr>
            <a:r>
              <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rPr>
              <a:t>sholland@email.arizona.edu</a:t>
            </a:r>
            <a:endParaRPr lang="en-US" sz="2667" dirty="0">
              <a:solidFill>
                <a:srgbClr val="333399"/>
              </a:solidFill>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6089073" y="356755"/>
            <a:ext cx="5773881" cy="5773881"/>
          </a:xfrm>
          <a:prstGeom prst="rect">
            <a:avLst/>
          </a:prstGeom>
        </p:spPr>
      </p:pic>
    </p:spTree>
    <p:extLst>
      <p:ext uri="{BB962C8B-B14F-4D97-AF65-F5344CB8AC3E}">
        <p14:creationId xmlns:p14="http://schemas.microsoft.com/office/powerpoint/2010/main" val="402735971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2675731"/>
            <a:ext cx="3810000" cy="1325563"/>
          </a:xfrm>
        </p:spPr>
        <p:txBody>
          <a:bodyPr>
            <a:normAutofit/>
          </a:bodyPr>
          <a:lstStyle/>
          <a:p>
            <a:r>
              <a:rPr lang="en-US" b="1" dirty="0" smtClean="0">
                <a:solidFill>
                  <a:srgbClr val="00153E"/>
                </a:solidFill>
                <a:latin typeface="Calibri" panose="020F0502020204030204" pitchFamily="34" charset="0"/>
                <a:cs typeface="Calibri" panose="020F0502020204030204" pitchFamily="34" charset="0"/>
              </a:rPr>
              <a:t>Our Primary Areas of Risk</a:t>
            </a:r>
            <a:endParaRPr lang="en-US" b="1" dirty="0">
              <a:solidFill>
                <a:srgbClr val="00153E"/>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9215738"/>
              </p:ext>
            </p:extLst>
          </p:nvPr>
        </p:nvGraphicFramePr>
        <p:xfrm>
          <a:off x="-2002972" y="277585"/>
          <a:ext cx="20203885" cy="6302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ChangeAspect="1"/>
          </p:cNvPicPr>
          <p:nvPr/>
        </p:nvPicPr>
        <p:blipFill rotWithShape="1">
          <a:blip r:embed="rId8" cstate="print">
            <a:extLst>
              <a:ext uri="{28A0092B-C50C-407E-A947-70E740481C1C}">
                <a14:useLocalDpi xmlns:a14="http://schemas.microsoft.com/office/drawing/2010/main" val="0"/>
              </a:ext>
            </a:extLst>
          </a:blip>
          <a:srcRect l="1" r="-4777" b="16528"/>
          <a:stretch/>
        </p:blipFill>
        <p:spPr>
          <a:xfrm>
            <a:off x="7456714" y="2823007"/>
            <a:ext cx="1284514" cy="1031010"/>
          </a:xfrm>
          <a:prstGeom prst="rect">
            <a:avLst/>
          </a:prstGeom>
        </p:spPr>
      </p:pic>
    </p:spTree>
    <p:extLst>
      <p:ext uri="{BB962C8B-B14F-4D97-AF65-F5344CB8AC3E}">
        <p14:creationId xmlns:p14="http://schemas.microsoft.com/office/powerpoint/2010/main" val="1467201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pPr defTabSz="1219170" fontAlgn="base">
              <a:spcBef>
                <a:spcPct val="0"/>
              </a:spcBef>
              <a:spcAft>
                <a:spcPct val="0"/>
              </a:spcAft>
            </a:pPr>
            <a:fld id="{83875E5E-2A53-4CA0-A870-F4E29446DC73}" type="slidenum">
              <a:rPr lang="en-US" altLang="en-US">
                <a:latin typeface="Calibri"/>
              </a:rPr>
              <a:pPr defTabSz="1219170" fontAlgn="base">
                <a:spcBef>
                  <a:spcPct val="0"/>
                </a:spcBef>
                <a:spcAft>
                  <a:spcPct val="0"/>
                </a:spcAft>
              </a:pPr>
              <a:t>4</a:t>
            </a:fld>
            <a:endParaRPr lang="en-US" altLang="en-US">
              <a:latin typeface="Calibri"/>
            </a:endParaRPr>
          </a:p>
        </p:txBody>
      </p:sp>
      <p:sp>
        <p:nvSpPr>
          <p:cNvPr id="41986" name="Rectangle 2"/>
          <p:cNvSpPr>
            <a:spLocks noGrp="1" noChangeArrowheads="1"/>
          </p:cNvSpPr>
          <p:nvPr>
            <p:ph type="title" idx="4294967295"/>
          </p:nvPr>
        </p:nvSpPr>
        <p:spPr>
          <a:xfrm>
            <a:off x="1775475" y="0"/>
            <a:ext cx="2959004" cy="381000"/>
          </a:xfrm>
        </p:spPr>
        <p:txBody>
          <a:bodyPr/>
          <a:lstStyle/>
          <a:p>
            <a:endParaRPr lang="en-US" dirty="0"/>
          </a:p>
        </p:txBody>
      </p:sp>
      <p:sp>
        <p:nvSpPr>
          <p:cNvPr id="6" name="Text Box 7"/>
          <p:cNvSpPr txBox="1">
            <a:spLocks noChangeArrowheads="1"/>
          </p:cNvSpPr>
          <p:nvPr/>
        </p:nvSpPr>
        <p:spPr bwMode="auto">
          <a:xfrm>
            <a:off x="1144336" y="705921"/>
            <a:ext cx="10724391" cy="6885090"/>
          </a:xfrm>
          <a:prstGeom prst="rect">
            <a:avLst/>
          </a:prstGeom>
          <a:noFill/>
          <a:ln w="9525">
            <a:noFill/>
            <a:miter lim="800000"/>
            <a:headEnd/>
            <a:tailEnd/>
          </a:ln>
          <a:effectLst/>
        </p:spPr>
        <p:txBody>
          <a:bodyPr wrap="square">
            <a:spAutoFit/>
          </a:bodyPr>
          <a:lstStyle/>
          <a:p>
            <a:pPr algn="ctr" defTabSz="1219170" fontAlgn="base">
              <a:spcBef>
                <a:spcPct val="50000"/>
              </a:spcBef>
              <a:spcAft>
                <a:spcPct val="0"/>
              </a:spcAft>
            </a:pPr>
            <a:r>
              <a:rPr lang="en-US" sz="3200" i="1" u="sng" dirty="0" smtClean="0">
                <a:solidFill>
                  <a:srgbClr val="A8190E"/>
                </a:solidFill>
                <a:latin typeface="Gill Sans" charset="0"/>
                <a:sym typeface="Gill Sans" charset="0"/>
              </a:rPr>
              <a:t>Operational Risk Exposures</a:t>
            </a:r>
            <a:endParaRPr lang="en-US" sz="3200" i="1" u="sng" dirty="0">
              <a:solidFill>
                <a:srgbClr val="A8190E"/>
              </a:solidFill>
              <a:latin typeface="Gill Sans" charset="0"/>
              <a:sym typeface="Gill Sans" charset="0"/>
            </a:endParaRPr>
          </a:p>
          <a:p>
            <a:pPr algn="ctr" defTabSz="1219170" fontAlgn="base">
              <a:spcBef>
                <a:spcPct val="50000"/>
              </a:spcBef>
              <a:spcAft>
                <a:spcPct val="0"/>
              </a:spcAft>
            </a:pPr>
            <a:endParaRPr lang="en-US" sz="2400" i="1" u="sng" dirty="0">
              <a:solidFill>
                <a:srgbClr val="A8190E"/>
              </a:solidFill>
              <a:latin typeface="Gill Sans" charset="0"/>
              <a:sym typeface="Gill Sans" charset="0"/>
            </a:endParaRPr>
          </a:p>
          <a:p>
            <a:pPr marL="342891" indent="-342891" defTabSz="1219170" fontAlgn="base">
              <a:spcBef>
                <a:spcPct val="50000"/>
              </a:spcBef>
              <a:spcAft>
                <a:spcPct val="0"/>
              </a:spcAft>
              <a:buFont typeface="Arial" panose="020B0604020202020204" pitchFamily="34" charset="0"/>
              <a:buChar char="•"/>
            </a:pPr>
            <a:r>
              <a:rPr lang="en-US" sz="2667" i="1" dirty="0" smtClean="0">
                <a:solidFill>
                  <a:srgbClr val="000099"/>
                </a:solidFill>
                <a:latin typeface="Gill Sans" charset="0"/>
                <a:sym typeface="Gill Sans" charset="0"/>
              </a:rPr>
              <a:t>Property – buildings and contents, collections, vehicles, land, IP</a:t>
            </a:r>
          </a:p>
          <a:p>
            <a:pPr marL="342891" indent="-342891" defTabSz="1219170" fontAlgn="base">
              <a:spcBef>
                <a:spcPct val="50000"/>
              </a:spcBef>
              <a:spcAft>
                <a:spcPct val="0"/>
              </a:spcAft>
              <a:buFont typeface="Arial" panose="020B0604020202020204" pitchFamily="34" charset="0"/>
              <a:buChar char="•"/>
            </a:pPr>
            <a:r>
              <a:rPr lang="en-US" sz="2667" i="1" dirty="0" smtClean="0">
                <a:solidFill>
                  <a:srgbClr val="000099"/>
                </a:solidFill>
                <a:latin typeface="Gill Sans" charset="0"/>
                <a:sym typeface="Gill Sans" charset="0"/>
              </a:rPr>
              <a:t>Human – workplace safety, violence, EEOC, hiring/tenure/retention</a:t>
            </a:r>
          </a:p>
          <a:p>
            <a:pPr marL="342891" lvl="0" indent="-342891" defTabSz="1219170" fontAlgn="base">
              <a:spcBef>
                <a:spcPct val="50000"/>
              </a:spcBef>
              <a:spcAft>
                <a:spcPct val="0"/>
              </a:spcAft>
              <a:buFont typeface="Arial" panose="020B0604020202020204" pitchFamily="34" charset="0"/>
              <a:buChar char="•"/>
            </a:pPr>
            <a:r>
              <a:rPr lang="en-US" sz="2667" i="1" dirty="0">
                <a:solidFill>
                  <a:srgbClr val="000099"/>
                </a:solidFill>
                <a:latin typeface="Gill Sans" charset="0"/>
                <a:sym typeface="Gill Sans" charset="0"/>
              </a:rPr>
              <a:t>Financial – revenue interruption, investment risk, penalties, uninsured loss, contractual obligations, </a:t>
            </a:r>
            <a:r>
              <a:rPr lang="en-US" sz="2667" i="1" dirty="0" smtClean="0">
                <a:solidFill>
                  <a:srgbClr val="000099"/>
                </a:solidFill>
                <a:latin typeface="Gill Sans" charset="0"/>
                <a:sym typeface="Gill Sans" charset="0"/>
              </a:rPr>
              <a:t>theft</a:t>
            </a:r>
            <a:endParaRPr lang="en-US" sz="2667" i="1" dirty="0">
              <a:solidFill>
                <a:srgbClr val="000099"/>
              </a:solidFill>
              <a:latin typeface="Gill Sans" charset="0"/>
              <a:sym typeface="Gill Sans" charset="0"/>
            </a:endParaRPr>
          </a:p>
          <a:p>
            <a:pPr marL="342891" indent="-342891" defTabSz="1219170" fontAlgn="base">
              <a:spcBef>
                <a:spcPct val="50000"/>
              </a:spcBef>
              <a:spcAft>
                <a:spcPct val="0"/>
              </a:spcAft>
              <a:buFont typeface="Arial" panose="020B0604020202020204" pitchFamily="34" charset="0"/>
              <a:buChar char="•"/>
            </a:pPr>
            <a:r>
              <a:rPr lang="en-US" sz="2667" i="1" dirty="0" smtClean="0">
                <a:solidFill>
                  <a:srgbClr val="000099"/>
                </a:solidFill>
                <a:latin typeface="Gill Sans" charset="0"/>
                <a:sym typeface="Gill Sans" charset="0"/>
              </a:rPr>
              <a:t>Liability – premises, events, police, student safety, compliance, 	       vehicles, international, professional services, data breach</a:t>
            </a:r>
          </a:p>
          <a:p>
            <a:pPr marL="342891" indent="-342891" defTabSz="1219170" fontAlgn="base">
              <a:spcBef>
                <a:spcPct val="50000"/>
              </a:spcBef>
              <a:spcAft>
                <a:spcPct val="0"/>
              </a:spcAft>
              <a:buFont typeface="Arial" panose="020B0604020202020204" pitchFamily="34" charset="0"/>
              <a:buChar char="•"/>
            </a:pPr>
            <a:endParaRPr lang="en-US" sz="2667" i="1" dirty="0" smtClean="0">
              <a:solidFill>
                <a:srgbClr val="000099"/>
              </a:solidFill>
              <a:latin typeface="Gill Sans" charset="0"/>
              <a:sym typeface="Gill Sans" charset="0"/>
            </a:endParaRPr>
          </a:p>
          <a:p>
            <a:pPr marL="342891" indent="-342891" defTabSz="1219170" fontAlgn="base">
              <a:spcBef>
                <a:spcPct val="50000"/>
              </a:spcBef>
              <a:spcAft>
                <a:spcPct val="0"/>
              </a:spcAft>
              <a:buFont typeface="Arial" panose="020B0604020202020204" pitchFamily="34" charset="0"/>
              <a:buChar char="•"/>
            </a:pPr>
            <a:endParaRPr lang="en-US" sz="2667" i="1" dirty="0" smtClean="0">
              <a:solidFill>
                <a:srgbClr val="000099"/>
              </a:solidFill>
              <a:latin typeface="Gill Sans" charset="0"/>
              <a:sym typeface="Gill Sans" charset="0"/>
            </a:endParaRPr>
          </a:p>
          <a:p>
            <a:pPr marL="342891" indent="-342891" defTabSz="1219170" fontAlgn="base">
              <a:spcBef>
                <a:spcPct val="50000"/>
              </a:spcBef>
              <a:spcAft>
                <a:spcPct val="0"/>
              </a:spcAft>
              <a:buFont typeface="Arial" panose="020B0604020202020204" pitchFamily="34" charset="0"/>
              <a:buChar char="•"/>
            </a:pPr>
            <a:endParaRPr lang="en-US" sz="2667" i="1" dirty="0" smtClean="0">
              <a:solidFill>
                <a:srgbClr val="000099"/>
              </a:solidFill>
              <a:latin typeface="Gill Sans" charset="0"/>
              <a:sym typeface="Gill Sans" charset="0"/>
            </a:endParaRPr>
          </a:p>
          <a:p>
            <a:pPr marL="342891" indent="-342891" defTabSz="1219170" fontAlgn="base">
              <a:spcBef>
                <a:spcPct val="50000"/>
              </a:spcBef>
              <a:spcAft>
                <a:spcPct val="0"/>
              </a:spcAft>
              <a:buFont typeface="Arial" panose="020B0604020202020204" pitchFamily="34" charset="0"/>
              <a:buChar char="•"/>
            </a:pPr>
            <a:endParaRPr lang="en-US" sz="2667" i="1" dirty="0" smtClean="0">
              <a:solidFill>
                <a:srgbClr val="000099"/>
              </a:solidFill>
              <a:latin typeface="Gill Sans" charset="0"/>
              <a:sym typeface="Gill Sans" charset="0"/>
            </a:endParaRPr>
          </a:p>
        </p:txBody>
      </p:sp>
    </p:spTree>
    <p:custDataLst>
      <p:tags r:id="rId1"/>
    </p:custDataLst>
    <p:extLst>
      <p:ext uri="{BB962C8B-B14F-4D97-AF65-F5344CB8AC3E}">
        <p14:creationId xmlns:p14="http://schemas.microsoft.com/office/powerpoint/2010/main" val="85885174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defTabSz="1219170" fontAlgn="base">
              <a:spcBef>
                <a:spcPct val="0"/>
              </a:spcBef>
              <a:spcAft>
                <a:spcPct val="0"/>
              </a:spcAft>
            </a:pPr>
            <a:fld id="{9335E90A-D5A6-4F1F-86E1-687B08494E65}" type="slidenum">
              <a:rPr lang="en-US" altLang="en-US">
                <a:latin typeface="Calibri"/>
              </a:rPr>
              <a:pPr defTabSz="1219170" fontAlgn="base">
                <a:spcBef>
                  <a:spcPct val="0"/>
                </a:spcBef>
                <a:spcAft>
                  <a:spcPct val="0"/>
                </a:spcAft>
              </a:pPr>
              <a:t>5</a:t>
            </a:fld>
            <a:endParaRPr lang="en-US" altLang="en-US">
              <a:latin typeface="Calibri"/>
            </a:endParaRPr>
          </a:p>
        </p:txBody>
      </p:sp>
      <p:sp>
        <p:nvSpPr>
          <p:cNvPr id="76802" name="TPQuestion"/>
          <p:cNvSpPr>
            <a:spLocks noGrp="1" noChangeArrowheads="1"/>
          </p:cNvSpPr>
          <p:nvPr>
            <p:ph type="title"/>
          </p:nvPr>
        </p:nvSpPr>
        <p:spPr>
          <a:xfrm>
            <a:off x="1058779" y="618211"/>
            <a:ext cx="10470148" cy="1209675"/>
          </a:xfrm>
        </p:spPr>
        <p:txBody>
          <a:bodyPr/>
          <a:lstStyle/>
          <a:p>
            <a:r>
              <a:rPr lang="en-US" sz="2800" b="0" i="1" dirty="0">
                <a:solidFill>
                  <a:srgbClr val="990000"/>
                </a:solidFill>
              </a:rPr>
              <a:t>According to the Arizona Constitution, what is the maximum amount in damages that can be collected </a:t>
            </a:r>
            <a:r>
              <a:rPr lang="en-US" sz="2800" b="0" i="1" dirty="0">
                <a:solidFill>
                  <a:srgbClr val="990000"/>
                </a:solidFill>
              </a:rPr>
              <a:t>in </a:t>
            </a:r>
            <a:r>
              <a:rPr lang="en-US" sz="2800" b="0" i="1" dirty="0">
                <a:solidFill>
                  <a:srgbClr val="990000"/>
                </a:solidFill>
              </a:rPr>
              <a:t>a lawsuit against a public entity like the U of A?</a:t>
            </a:r>
          </a:p>
        </p:txBody>
      </p:sp>
      <p:sp>
        <p:nvSpPr>
          <p:cNvPr id="76803" name="TPAnswers"/>
          <p:cNvSpPr>
            <a:spLocks noGrp="1" noChangeArrowheads="1"/>
          </p:cNvSpPr>
          <p:nvPr>
            <p:ph type="body" idx="1"/>
            <p:custDataLst>
              <p:tags r:id="rId2"/>
            </p:custDataLst>
          </p:nvPr>
        </p:nvSpPr>
        <p:spPr>
          <a:xfrm>
            <a:off x="3787981" y="2483772"/>
            <a:ext cx="5011739" cy="2879725"/>
          </a:xfrm>
        </p:spPr>
        <p:txBody>
          <a:bodyPr/>
          <a:lstStyle/>
          <a:p>
            <a:pPr>
              <a:buFontTx/>
              <a:buAutoNum type="arabicPeriod"/>
            </a:pPr>
            <a:r>
              <a:rPr lang="en-US" sz="2400" dirty="0">
                <a:solidFill>
                  <a:srgbClr val="000099"/>
                </a:solidFill>
              </a:rPr>
              <a:t>$100,000</a:t>
            </a:r>
          </a:p>
          <a:p>
            <a:pPr>
              <a:buFontTx/>
              <a:buAutoNum type="arabicPeriod"/>
            </a:pPr>
            <a:r>
              <a:rPr lang="en-US" sz="2400" dirty="0">
                <a:solidFill>
                  <a:srgbClr val="000099"/>
                </a:solidFill>
              </a:rPr>
              <a:t>$500,000</a:t>
            </a:r>
          </a:p>
          <a:p>
            <a:pPr>
              <a:buFontTx/>
              <a:buAutoNum type="arabicPeriod"/>
            </a:pPr>
            <a:r>
              <a:rPr lang="en-US" sz="2400" dirty="0">
                <a:solidFill>
                  <a:srgbClr val="000099"/>
                </a:solidFill>
              </a:rPr>
              <a:t>$1,000,000</a:t>
            </a:r>
          </a:p>
          <a:p>
            <a:pPr>
              <a:buFontTx/>
              <a:buAutoNum type="arabicPeriod"/>
            </a:pPr>
            <a:r>
              <a:rPr lang="en-US" sz="2400" dirty="0">
                <a:solidFill>
                  <a:srgbClr val="000099"/>
                </a:solidFill>
              </a:rPr>
              <a:t>$5,000,000</a:t>
            </a:r>
          </a:p>
          <a:p>
            <a:pPr>
              <a:buFontTx/>
              <a:buAutoNum type="arabicPeriod"/>
            </a:pPr>
            <a:r>
              <a:rPr lang="en-US" sz="2400" dirty="0">
                <a:solidFill>
                  <a:srgbClr val="000099"/>
                </a:solidFill>
              </a:rPr>
              <a:t>$10,000,000</a:t>
            </a:r>
          </a:p>
        </p:txBody>
      </p:sp>
      <p:sp>
        <p:nvSpPr>
          <p:cNvPr id="76806" name="Rectangle 6"/>
          <p:cNvSpPr>
            <a:spLocks noChangeArrowheads="1"/>
          </p:cNvSpPr>
          <p:nvPr/>
        </p:nvSpPr>
        <p:spPr bwMode="auto">
          <a:xfrm>
            <a:off x="1724025" y="76200"/>
            <a:ext cx="4953000" cy="381000"/>
          </a:xfrm>
          <a:prstGeom prst="rect">
            <a:avLst/>
          </a:prstGeom>
          <a:noFill/>
          <a:ln w="9525">
            <a:noFill/>
            <a:miter lim="800000"/>
            <a:headEnd/>
            <a:tailEnd/>
          </a:ln>
          <a:effectLst/>
        </p:spPr>
        <p:txBody>
          <a:bodyPr anchor="ctr"/>
          <a:lstStyle/>
          <a:p>
            <a:pPr algn="ctr" defTabSz="1219170" fontAlgn="base">
              <a:spcBef>
                <a:spcPct val="0"/>
              </a:spcBef>
              <a:spcAft>
                <a:spcPct val="0"/>
              </a:spcAft>
            </a:pPr>
            <a:endParaRPr lang="en-US" sz="1600" dirty="0">
              <a:solidFill>
                <a:srgbClr val="FFFFFF"/>
              </a:solidFill>
              <a:latin typeface="Arial Narrow" pitchFamily="34" charset="0"/>
              <a:sym typeface="Gill Sans" charset="0"/>
            </a:endParaRPr>
          </a:p>
        </p:txBody>
      </p:sp>
      <p:sp>
        <p:nvSpPr>
          <p:cNvPr id="8" name="TextBox 7"/>
          <p:cNvSpPr txBox="1"/>
          <p:nvPr/>
        </p:nvSpPr>
        <p:spPr>
          <a:xfrm>
            <a:off x="2620210" y="5567706"/>
            <a:ext cx="7347284" cy="502766"/>
          </a:xfrm>
          <a:prstGeom prst="rect">
            <a:avLst/>
          </a:prstGeom>
          <a:noFill/>
          <a:ln>
            <a:solidFill>
              <a:srgbClr val="C00000"/>
            </a:solidFill>
          </a:ln>
        </p:spPr>
        <p:txBody>
          <a:bodyPr wrap="square" rtlCol="0">
            <a:spAutoFit/>
          </a:bodyPr>
          <a:lstStyle/>
          <a:p>
            <a:pPr algn="ctr" defTabSz="1219170" fontAlgn="base">
              <a:spcBef>
                <a:spcPct val="0"/>
              </a:spcBef>
              <a:spcAft>
                <a:spcPct val="0"/>
              </a:spcAft>
            </a:pPr>
            <a:r>
              <a:rPr lang="en-US" sz="2667" dirty="0">
                <a:solidFill>
                  <a:srgbClr val="C00000"/>
                </a:solidFill>
                <a:latin typeface="Gill Sans" charset="0"/>
                <a:sym typeface="Gill Sans" charset="0"/>
              </a:rPr>
              <a:t>There is no limit on damage awards in Arizona</a:t>
            </a:r>
          </a:p>
        </p:txBody>
      </p:sp>
    </p:spTree>
    <p:custDataLst>
      <p:tags r:id="rId1"/>
    </p:custDataLst>
    <p:extLst>
      <p:ext uri="{BB962C8B-B14F-4D97-AF65-F5344CB8AC3E}">
        <p14:creationId xmlns:p14="http://schemas.microsoft.com/office/powerpoint/2010/main" val="3962892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39033" y="254427"/>
            <a:ext cx="12052967" cy="4800600"/>
          </a:xfrm>
        </p:spPr>
        <p:txBody>
          <a:bodyPr/>
          <a:lstStyle/>
          <a:p>
            <a:pPr marL="0" indent="0">
              <a:buNone/>
            </a:pPr>
            <a:r>
              <a:rPr lang="en-US" sz="3200" i="1" dirty="0">
                <a:solidFill>
                  <a:srgbClr val="C00000"/>
                </a:solidFill>
                <a:latin typeface="Gill Sans"/>
              </a:rPr>
              <a:t>Common Questions about Liability Coverage</a:t>
            </a:r>
          </a:p>
          <a:p>
            <a:pPr marL="0" indent="0" algn="l">
              <a:buNone/>
            </a:pPr>
            <a:r>
              <a:rPr lang="en-US" i="1" dirty="0">
                <a:solidFill>
                  <a:schemeClr val="accent2"/>
                </a:solidFill>
                <a:latin typeface="Gill Sans"/>
              </a:rPr>
              <a:t>	</a:t>
            </a:r>
            <a:r>
              <a:rPr lang="en-US" i="1" dirty="0" smtClean="0">
                <a:solidFill>
                  <a:schemeClr val="accent2"/>
                </a:solidFill>
                <a:latin typeface="Gill Sans"/>
              </a:rPr>
              <a:t>Can I be sued for actions and decisions made as part of my job?</a:t>
            </a:r>
            <a:r>
              <a:rPr lang="en-US" i="1" dirty="0">
                <a:solidFill>
                  <a:schemeClr val="accent2"/>
                </a:solidFill>
                <a:latin typeface="Gill Sans"/>
              </a:rPr>
              <a:t>	</a:t>
            </a:r>
            <a:endParaRPr lang="en-US" i="1" dirty="0" smtClean="0">
              <a:solidFill>
                <a:schemeClr val="accent2"/>
              </a:solidFill>
              <a:latin typeface="Gill Sans"/>
            </a:endParaRPr>
          </a:p>
          <a:p>
            <a:pPr lvl="2" algn="l"/>
            <a:r>
              <a:rPr lang="en-US" sz="2133" i="1" dirty="0">
                <a:solidFill>
                  <a:srgbClr val="C00000"/>
                </a:solidFill>
                <a:latin typeface="Gill Sans"/>
              </a:rPr>
              <a:t>Yes</a:t>
            </a:r>
          </a:p>
          <a:p>
            <a:pPr marL="0" indent="0" algn="l">
              <a:buNone/>
            </a:pPr>
            <a:r>
              <a:rPr lang="en-US" i="1" dirty="0" smtClean="0">
                <a:solidFill>
                  <a:schemeClr val="accent2"/>
                </a:solidFill>
                <a:latin typeface="Gill Sans"/>
              </a:rPr>
              <a:t>	If I’m named in a lawsuit, does the UA provide me an attorney?</a:t>
            </a:r>
          </a:p>
          <a:p>
            <a:pPr lvl="2" algn="l"/>
            <a:r>
              <a:rPr lang="en-US" sz="2133" i="1" dirty="0">
                <a:solidFill>
                  <a:srgbClr val="C00000"/>
                </a:solidFill>
                <a:latin typeface="Gill Sans"/>
              </a:rPr>
              <a:t>Yes, legal defense is provided by the Arizona Attorney General’s Office</a:t>
            </a:r>
          </a:p>
          <a:p>
            <a:pPr marL="0" indent="0" algn="l">
              <a:buNone/>
            </a:pPr>
            <a:r>
              <a:rPr lang="en-US" i="1" dirty="0" smtClean="0">
                <a:solidFill>
                  <a:schemeClr val="accent2"/>
                </a:solidFill>
                <a:latin typeface="Gill Sans"/>
              </a:rPr>
              <a:t>	If I’m negligent (I messed up), am I personally liable for any loss?</a:t>
            </a:r>
          </a:p>
          <a:p>
            <a:pPr lvl="2" algn="l"/>
            <a:r>
              <a:rPr lang="en-US" sz="2133" i="1" dirty="0">
                <a:solidFill>
                  <a:srgbClr val="C00000"/>
                </a:solidFill>
                <a:latin typeface="Gill Sans"/>
              </a:rPr>
              <a:t>No, but could be considered a job performance issue</a:t>
            </a:r>
          </a:p>
          <a:p>
            <a:pPr marL="0" indent="0" algn="l">
              <a:buNone/>
            </a:pPr>
            <a:r>
              <a:rPr lang="en-US" i="1" dirty="0" smtClean="0">
                <a:solidFill>
                  <a:schemeClr val="accent2"/>
                </a:solidFill>
                <a:latin typeface="Gill Sans"/>
              </a:rPr>
              <a:t>	Under what circumstances would I NOT be covered for liability?</a:t>
            </a:r>
          </a:p>
          <a:p>
            <a:pPr lvl="2" algn="l"/>
            <a:r>
              <a:rPr lang="en-US" sz="2133" i="1" dirty="0">
                <a:solidFill>
                  <a:srgbClr val="C00000"/>
                </a:solidFill>
                <a:latin typeface="Gill Sans"/>
              </a:rPr>
              <a:t>Acting outside the scope of job duties and authority, criminal action</a:t>
            </a:r>
          </a:p>
          <a:p>
            <a:pPr marL="0" indent="0" algn="l">
              <a:buNone/>
            </a:pPr>
            <a:r>
              <a:rPr lang="en-US" i="1" dirty="0" smtClean="0">
                <a:solidFill>
                  <a:schemeClr val="accent2"/>
                </a:solidFill>
                <a:latin typeface="Gill Sans"/>
              </a:rPr>
              <a:t>	If </a:t>
            </a:r>
            <a:r>
              <a:rPr lang="en-US" i="1" dirty="0">
                <a:solidFill>
                  <a:schemeClr val="accent2"/>
                </a:solidFill>
                <a:latin typeface="Gill Sans"/>
              </a:rPr>
              <a:t>I’m named in a lawsuit, can I keep it secret</a:t>
            </a:r>
            <a:r>
              <a:rPr lang="en-US" i="1" dirty="0" smtClean="0">
                <a:solidFill>
                  <a:schemeClr val="accent2"/>
                </a:solidFill>
                <a:latin typeface="Gill Sans"/>
              </a:rPr>
              <a:t>?</a:t>
            </a:r>
          </a:p>
          <a:p>
            <a:pPr lvl="2" algn="l"/>
            <a:r>
              <a:rPr lang="en-US" sz="2133" i="1" dirty="0">
                <a:solidFill>
                  <a:srgbClr val="C00000"/>
                </a:solidFill>
                <a:latin typeface="Gill Sans"/>
              </a:rPr>
              <a:t>No, lawsuits are public record, although both parties often agree to keep the specific terms of the settlement confidential.  The amount paid is a public record.</a:t>
            </a:r>
            <a:endParaRPr lang="en-US" sz="2133" i="1" dirty="0">
              <a:solidFill>
                <a:srgbClr val="C00000"/>
              </a:solidFill>
              <a:latin typeface="Gill Sans"/>
            </a:endParaRPr>
          </a:p>
          <a:p>
            <a:endParaRPr lang="en-US" i="1" dirty="0" smtClean="0">
              <a:solidFill>
                <a:schemeClr val="accent2"/>
              </a:solidFill>
            </a:endParaRPr>
          </a:p>
          <a:p>
            <a:endParaRPr lang="en-US" dirty="0"/>
          </a:p>
        </p:txBody>
      </p:sp>
      <p:sp>
        <p:nvSpPr>
          <p:cNvPr id="2" name="Slide Number Placeholder 1"/>
          <p:cNvSpPr>
            <a:spLocks noGrp="1"/>
          </p:cNvSpPr>
          <p:nvPr>
            <p:ph type="sldNum" sz="quarter" idx="10"/>
          </p:nvPr>
        </p:nvSpPr>
        <p:spPr/>
        <p:txBody>
          <a:bodyPr/>
          <a:lstStyle/>
          <a:p>
            <a:pPr defTabSz="1219170" fontAlgn="base">
              <a:spcBef>
                <a:spcPct val="0"/>
              </a:spcBef>
              <a:spcAft>
                <a:spcPct val="0"/>
              </a:spcAft>
            </a:pPr>
            <a:fld id="{3BC7EB47-251E-4252-B134-D594A1EC8C40}" type="slidenum">
              <a:rPr lang="en-US" altLang="en-US">
                <a:latin typeface="Calibri"/>
              </a:rPr>
              <a:pPr defTabSz="1219170" fontAlgn="base">
                <a:spcBef>
                  <a:spcPct val="0"/>
                </a:spcBef>
                <a:spcAft>
                  <a:spcPct val="0"/>
                </a:spcAft>
              </a:pPr>
              <a:t>6</a:t>
            </a:fld>
            <a:endParaRPr lang="en-US" altLang="en-US">
              <a:latin typeface="Calibri"/>
            </a:endParaRPr>
          </a:p>
        </p:txBody>
      </p:sp>
    </p:spTree>
    <p:extLst>
      <p:ext uri="{BB962C8B-B14F-4D97-AF65-F5344CB8AC3E}">
        <p14:creationId xmlns:p14="http://schemas.microsoft.com/office/powerpoint/2010/main" val="3695116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1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10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10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8200" y="6356350"/>
            <a:ext cx="2743200" cy="365125"/>
          </a:xfrm>
        </p:spPr>
        <p:txBody>
          <a:bodyPr/>
          <a:lstStyle/>
          <a:p>
            <a:fld id="{E371EC70-86B2-4582-8653-E82DEB243402}" type="slidenum">
              <a:rPr lang="en-US" altLang="en-US" smtClean="0"/>
              <a:pPr/>
              <a:t>7</a:t>
            </a:fld>
            <a:endParaRPr lang="en-US" altLang="en-US" dirty="0"/>
          </a:p>
        </p:txBody>
      </p:sp>
      <p:sp>
        <p:nvSpPr>
          <p:cNvPr id="10" name="TextBox 9"/>
          <p:cNvSpPr txBox="1"/>
          <p:nvPr/>
        </p:nvSpPr>
        <p:spPr>
          <a:xfrm>
            <a:off x="674914" y="79575"/>
            <a:ext cx="11234058" cy="830997"/>
          </a:xfrm>
          <a:prstGeom prst="rect">
            <a:avLst/>
          </a:prstGeom>
          <a:noFill/>
        </p:spPr>
        <p:txBody>
          <a:bodyPr wrap="square" rtlCol="0">
            <a:spAutoFit/>
          </a:bodyPr>
          <a:lstStyle/>
          <a:p>
            <a:pPr algn="ctr"/>
            <a:r>
              <a:rPr lang="en-US" sz="4800" dirty="0">
                <a:solidFill>
                  <a:srgbClr val="C00000"/>
                </a:solidFill>
              </a:rPr>
              <a:t>Reputational Risks in Higher Education</a:t>
            </a:r>
          </a:p>
        </p:txBody>
      </p:sp>
      <p:sp>
        <p:nvSpPr>
          <p:cNvPr id="11" name="TextBox 10"/>
          <p:cNvSpPr txBox="1"/>
          <p:nvPr/>
        </p:nvSpPr>
        <p:spPr>
          <a:xfrm>
            <a:off x="345472" y="1232043"/>
            <a:ext cx="6567199" cy="6546279"/>
          </a:xfrm>
          <a:prstGeom prst="rect">
            <a:avLst/>
          </a:prstGeom>
          <a:noFill/>
        </p:spPr>
        <p:txBody>
          <a:bodyPr wrap="square" rtlCol="0">
            <a:spAutoFit/>
          </a:bodyPr>
          <a:lstStyle/>
          <a:p>
            <a:pPr marL="342891" indent="-342891">
              <a:buFont typeface="Arial" panose="020B0604020202020204" pitchFamily="34" charset="0"/>
              <a:buChar char="•"/>
            </a:pPr>
            <a:r>
              <a:rPr lang="en-US" sz="2667" dirty="0">
                <a:solidFill>
                  <a:schemeClr val="accent5">
                    <a:lumMod val="50000"/>
                  </a:schemeClr>
                </a:solidFill>
              </a:rPr>
              <a:t>Program Rankings</a:t>
            </a:r>
          </a:p>
          <a:p>
            <a:pPr marL="342891" indent="-342891">
              <a:buFont typeface="Arial" panose="020B0604020202020204" pitchFamily="34" charset="0"/>
              <a:buChar char="•"/>
            </a:pPr>
            <a:r>
              <a:rPr lang="en-US" sz="2667" dirty="0">
                <a:solidFill>
                  <a:schemeClr val="accent5">
                    <a:lumMod val="50000"/>
                  </a:schemeClr>
                </a:solidFill>
              </a:rPr>
              <a:t>Sexual Assault and Misconduct</a:t>
            </a:r>
          </a:p>
          <a:p>
            <a:pPr marL="342891" indent="-342891">
              <a:buFont typeface="Arial" panose="020B0604020202020204" pitchFamily="34" charset="0"/>
              <a:buChar char="•"/>
            </a:pPr>
            <a:r>
              <a:rPr lang="en-US" sz="2667" dirty="0">
                <a:solidFill>
                  <a:schemeClr val="accent5">
                    <a:lumMod val="50000"/>
                  </a:schemeClr>
                </a:solidFill>
              </a:rPr>
              <a:t>Social Media</a:t>
            </a:r>
          </a:p>
          <a:p>
            <a:pPr marL="342891" indent="-342891">
              <a:buFont typeface="Arial" panose="020B0604020202020204" pitchFamily="34" charset="0"/>
              <a:buChar char="•"/>
            </a:pPr>
            <a:r>
              <a:rPr lang="en-US" sz="2667" dirty="0">
                <a:solidFill>
                  <a:schemeClr val="accent5">
                    <a:lumMod val="50000"/>
                  </a:schemeClr>
                </a:solidFill>
              </a:rPr>
              <a:t>Fraud, Inadequate Internal Controls</a:t>
            </a:r>
          </a:p>
          <a:p>
            <a:pPr marL="342891" indent="-342891">
              <a:buFont typeface="Arial" panose="020B0604020202020204" pitchFamily="34" charset="0"/>
              <a:buChar char="•"/>
            </a:pPr>
            <a:r>
              <a:rPr lang="en-US" sz="2667" dirty="0">
                <a:solidFill>
                  <a:schemeClr val="accent5">
                    <a:lumMod val="50000"/>
                  </a:schemeClr>
                </a:solidFill>
              </a:rPr>
              <a:t>Data Breach</a:t>
            </a:r>
          </a:p>
          <a:p>
            <a:pPr marL="342891" indent="-342891">
              <a:buFont typeface="Arial" panose="020B0604020202020204" pitchFamily="34" charset="0"/>
              <a:buChar char="•"/>
            </a:pPr>
            <a:r>
              <a:rPr lang="en-US" sz="2667" dirty="0">
                <a:solidFill>
                  <a:schemeClr val="accent5">
                    <a:lumMod val="50000"/>
                  </a:schemeClr>
                </a:solidFill>
              </a:rPr>
              <a:t>Compliance Failures</a:t>
            </a:r>
          </a:p>
          <a:p>
            <a:pPr marL="342891" indent="-342891">
              <a:buFont typeface="Arial" panose="020B0604020202020204" pitchFamily="34" charset="0"/>
              <a:buChar char="•"/>
            </a:pPr>
            <a:r>
              <a:rPr lang="en-US" sz="2667" dirty="0">
                <a:solidFill>
                  <a:schemeClr val="accent5">
                    <a:lumMod val="50000"/>
                  </a:schemeClr>
                </a:solidFill>
              </a:rPr>
              <a:t>Campus Violence, Law Enforcement</a:t>
            </a:r>
          </a:p>
          <a:p>
            <a:pPr marL="342891" indent="-342891">
              <a:buFont typeface="Arial" panose="020B0604020202020204" pitchFamily="34" charset="0"/>
              <a:buChar char="•"/>
            </a:pPr>
            <a:r>
              <a:rPr lang="en-US" sz="2667" dirty="0">
                <a:solidFill>
                  <a:schemeClr val="accent5">
                    <a:lumMod val="50000"/>
                  </a:schemeClr>
                </a:solidFill>
              </a:rPr>
              <a:t>Academic Misconduct</a:t>
            </a:r>
          </a:p>
          <a:p>
            <a:pPr marL="342891" indent="-342891">
              <a:buFont typeface="Arial" panose="020B0604020202020204" pitchFamily="34" charset="0"/>
              <a:buChar char="•"/>
            </a:pPr>
            <a:r>
              <a:rPr lang="en-US" sz="2667" dirty="0">
                <a:solidFill>
                  <a:schemeClr val="accent5">
                    <a:lumMod val="50000"/>
                  </a:schemeClr>
                </a:solidFill>
              </a:rPr>
              <a:t>Research Integrity, Human Subjects </a:t>
            </a:r>
          </a:p>
          <a:p>
            <a:pPr marL="342891" indent="-342891">
              <a:buFont typeface="Arial" panose="020B0604020202020204" pitchFamily="34" charset="0"/>
              <a:buChar char="•"/>
            </a:pPr>
            <a:r>
              <a:rPr lang="en-US" sz="2667" dirty="0">
                <a:solidFill>
                  <a:schemeClr val="accent5">
                    <a:lumMod val="50000"/>
                  </a:schemeClr>
                </a:solidFill>
              </a:rPr>
              <a:t>Athletics </a:t>
            </a:r>
          </a:p>
          <a:p>
            <a:pPr marL="342891" indent="-342891">
              <a:buFont typeface="Arial" panose="020B0604020202020204" pitchFamily="34" charset="0"/>
              <a:buChar char="•"/>
            </a:pPr>
            <a:r>
              <a:rPr lang="en-US" sz="2667" dirty="0">
                <a:solidFill>
                  <a:schemeClr val="accent5">
                    <a:lumMod val="50000"/>
                  </a:schemeClr>
                </a:solidFill>
              </a:rPr>
              <a:t>Environmental Issues</a:t>
            </a:r>
          </a:p>
          <a:p>
            <a:pPr marL="342891" indent="-342891">
              <a:buFont typeface="Arial" panose="020B0604020202020204" pitchFamily="34" charset="0"/>
              <a:buChar char="•"/>
            </a:pPr>
            <a:r>
              <a:rPr lang="en-US" sz="2667" dirty="0">
                <a:solidFill>
                  <a:schemeClr val="accent5">
                    <a:lumMod val="50000"/>
                  </a:schemeClr>
                </a:solidFill>
              </a:rPr>
              <a:t>Deferred maintenance, campus safety</a:t>
            </a:r>
            <a:endParaRPr lang="en-US" sz="1867" dirty="0">
              <a:solidFill>
                <a:schemeClr val="accent5">
                  <a:lumMod val="50000"/>
                </a:schemeClr>
              </a:solidFill>
            </a:endParaRPr>
          </a:p>
          <a:p>
            <a:pPr lvl="1" algn="l"/>
            <a:endParaRPr lang="en-US" sz="1867" dirty="0">
              <a:solidFill>
                <a:srgbClr val="000099"/>
              </a:solidFill>
            </a:endParaRPr>
          </a:p>
          <a:p>
            <a:pPr>
              <a:buFont typeface="Arial" pitchFamily="34" charset="0"/>
              <a:buChar char="•"/>
            </a:pPr>
            <a:endParaRPr lang="en-US" sz="1867" dirty="0">
              <a:solidFill>
                <a:srgbClr val="000099"/>
              </a:solidFill>
            </a:endParaRPr>
          </a:p>
          <a:p>
            <a:r>
              <a:rPr lang="en-US" dirty="0">
                <a:solidFill>
                  <a:srgbClr val="000099"/>
                </a:solidFill>
              </a:rPr>
              <a:t>	</a:t>
            </a:r>
            <a:endParaRPr lang="en-US" sz="2000" dirty="0">
              <a:solidFill>
                <a:srgbClr val="000099"/>
              </a:solidFill>
            </a:endParaRPr>
          </a:p>
          <a:p>
            <a:pPr>
              <a:buFont typeface="Arial" pitchFamily="34" charset="0"/>
              <a:buChar char="•"/>
            </a:pPr>
            <a:endParaRPr lang="en-US" sz="2000" dirty="0"/>
          </a:p>
          <a:p>
            <a:endParaRPr lang="en-US" sz="2400" dirty="0"/>
          </a:p>
        </p:txBody>
      </p:sp>
      <p:pic>
        <p:nvPicPr>
          <p:cNvPr id="2050" name="Picture 2" descr="Image of protest at MSU"/>
          <p:cNvPicPr>
            <a:picLocks noChangeAspect="1" noChangeArrowheads="1"/>
          </p:cNvPicPr>
          <p:nvPr/>
        </p:nvPicPr>
        <p:blipFill rotWithShape="1">
          <a:blip r:embed="rId2">
            <a:extLst>
              <a:ext uri="{28A0092B-C50C-407E-A947-70E740481C1C}">
                <a14:useLocalDpi xmlns:a14="http://schemas.microsoft.com/office/drawing/2010/main" val="0"/>
              </a:ext>
            </a:extLst>
          </a:blip>
          <a:srcRect l="28721"/>
          <a:stretch/>
        </p:blipFill>
        <p:spPr bwMode="auto">
          <a:xfrm>
            <a:off x="5932957" y="1161569"/>
            <a:ext cx="3028821" cy="288006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Image result for university of missouri controvers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341" y="4154935"/>
            <a:ext cx="5377543" cy="2383977"/>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r="11866"/>
          <a:stretch/>
        </p:blipFill>
        <p:spPr>
          <a:xfrm>
            <a:off x="8831113" y="1232043"/>
            <a:ext cx="3077859" cy="2697700"/>
          </a:xfrm>
          <a:prstGeom prst="rect">
            <a:avLst/>
          </a:prstGeom>
          <a:effectLst>
            <a:softEdge rad="88900"/>
          </a:effectLst>
        </p:spPr>
      </p:pic>
    </p:spTree>
    <p:extLst>
      <p:ext uri="{BB962C8B-B14F-4D97-AF65-F5344CB8AC3E}">
        <p14:creationId xmlns:p14="http://schemas.microsoft.com/office/powerpoint/2010/main" val="3482384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686325" y="807536"/>
            <a:ext cx="9345345" cy="4800600"/>
          </a:xfrm>
        </p:spPr>
        <p:txBody>
          <a:bodyPr/>
          <a:lstStyle/>
          <a:p>
            <a:pPr algn="l"/>
            <a:r>
              <a:rPr lang="en-US" sz="2000" dirty="0">
                <a:solidFill>
                  <a:schemeClr val="accent2"/>
                </a:solidFill>
              </a:rPr>
              <a:t>Human Resources</a:t>
            </a:r>
          </a:p>
          <a:p>
            <a:pPr algn="l"/>
            <a:r>
              <a:rPr lang="en-US" sz="2000" dirty="0">
                <a:solidFill>
                  <a:schemeClr val="accent2"/>
                </a:solidFill>
              </a:rPr>
              <a:t>Environmental Health and Safety</a:t>
            </a:r>
          </a:p>
          <a:p>
            <a:pPr algn="l"/>
            <a:r>
              <a:rPr lang="en-US" sz="2000" dirty="0">
                <a:solidFill>
                  <a:schemeClr val="accent2"/>
                </a:solidFill>
              </a:rPr>
              <a:t>DOE- Title IX, Financial Aid</a:t>
            </a:r>
          </a:p>
          <a:p>
            <a:pPr algn="l"/>
            <a:r>
              <a:rPr lang="en-US" sz="2000" dirty="0">
                <a:solidFill>
                  <a:schemeClr val="accent2"/>
                </a:solidFill>
              </a:rPr>
              <a:t>Information Security, </a:t>
            </a:r>
            <a:r>
              <a:rPr lang="en-US" sz="2000" dirty="0" smtClean="0">
                <a:solidFill>
                  <a:schemeClr val="accent2"/>
                </a:solidFill>
              </a:rPr>
              <a:t>Privacy</a:t>
            </a:r>
          </a:p>
          <a:p>
            <a:pPr algn="l"/>
            <a:r>
              <a:rPr lang="en-US" sz="2000" dirty="0" smtClean="0">
                <a:solidFill>
                  <a:schemeClr val="accent2"/>
                </a:solidFill>
              </a:rPr>
              <a:t>Public </a:t>
            </a:r>
            <a:r>
              <a:rPr lang="en-US" sz="2000" dirty="0">
                <a:solidFill>
                  <a:schemeClr val="accent2"/>
                </a:solidFill>
              </a:rPr>
              <a:t>Safety – CLERY, Security</a:t>
            </a:r>
          </a:p>
          <a:p>
            <a:pPr algn="l"/>
            <a:r>
              <a:rPr lang="en-US" sz="2000" dirty="0">
                <a:solidFill>
                  <a:schemeClr val="accent2"/>
                </a:solidFill>
              </a:rPr>
              <a:t>Athletics – NCAA</a:t>
            </a:r>
          </a:p>
          <a:p>
            <a:pPr algn="l"/>
            <a:r>
              <a:rPr lang="en-US" sz="2000" dirty="0">
                <a:solidFill>
                  <a:schemeClr val="accent2"/>
                </a:solidFill>
              </a:rPr>
              <a:t>Facilities – Fire Safety, Utilities</a:t>
            </a:r>
          </a:p>
          <a:p>
            <a:pPr algn="l"/>
            <a:r>
              <a:rPr lang="en-US" sz="2000" dirty="0">
                <a:solidFill>
                  <a:schemeClr val="accent2"/>
                </a:solidFill>
              </a:rPr>
              <a:t>Financial – Sponsored Projects, PCI-DSS, Tax, Financial Reporting</a:t>
            </a:r>
          </a:p>
          <a:p>
            <a:pPr algn="l"/>
            <a:r>
              <a:rPr lang="en-US" sz="2000" dirty="0">
                <a:solidFill>
                  <a:schemeClr val="accent2"/>
                </a:solidFill>
              </a:rPr>
              <a:t>Research – Human Subjects, Clinical Trials, Export Control, Animals, Conflict of Interest, Animals, Select Agents, </a:t>
            </a:r>
          </a:p>
          <a:p>
            <a:pPr algn="l"/>
            <a:r>
              <a:rPr lang="en-US" sz="2000" dirty="0">
                <a:solidFill>
                  <a:schemeClr val="accent2"/>
                </a:solidFill>
              </a:rPr>
              <a:t>International Activity – Banking, Defense Base Act,  </a:t>
            </a:r>
          </a:p>
          <a:p>
            <a:pPr algn="l"/>
            <a:r>
              <a:rPr lang="en-US" sz="2000" dirty="0">
                <a:solidFill>
                  <a:schemeClr val="accent2"/>
                </a:solidFill>
              </a:rPr>
              <a:t>Americans with Disabilities </a:t>
            </a:r>
            <a:r>
              <a:rPr lang="en-US" sz="2000" dirty="0">
                <a:solidFill>
                  <a:schemeClr val="accent2"/>
                </a:solidFill>
              </a:rPr>
              <a:t>Act</a:t>
            </a:r>
          </a:p>
          <a:p>
            <a:pPr algn="l"/>
            <a:r>
              <a:rPr lang="en-US" sz="2000" dirty="0">
                <a:solidFill>
                  <a:schemeClr val="accent2"/>
                </a:solidFill>
              </a:rPr>
              <a:t>Affordable Care Act, Healthcare, HIPPPA</a:t>
            </a:r>
            <a:endParaRPr lang="en-US" sz="2000" dirty="0">
              <a:solidFill>
                <a:schemeClr val="accent2"/>
              </a:solidFill>
            </a:endParaRPr>
          </a:p>
        </p:txBody>
      </p:sp>
      <p:sp>
        <p:nvSpPr>
          <p:cNvPr id="2" name="Slide Number Placeholder 1"/>
          <p:cNvSpPr>
            <a:spLocks noGrp="1"/>
          </p:cNvSpPr>
          <p:nvPr>
            <p:ph type="sldNum" sz="quarter" idx="10"/>
          </p:nvPr>
        </p:nvSpPr>
        <p:spPr/>
        <p:txBody>
          <a:bodyPr/>
          <a:lstStyle/>
          <a:p>
            <a:pPr defTabSz="1219170" fontAlgn="base">
              <a:spcBef>
                <a:spcPct val="0"/>
              </a:spcBef>
              <a:spcAft>
                <a:spcPct val="0"/>
              </a:spcAft>
            </a:pPr>
            <a:fld id="{3BC7EB47-251E-4252-B134-D594A1EC8C40}" type="slidenum">
              <a:rPr lang="en-US" altLang="en-US">
                <a:latin typeface="Calibri"/>
              </a:rPr>
              <a:pPr defTabSz="1219170" fontAlgn="base">
                <a:spcBef>
                  <a:spcPct val="0"/>
                </a:spcBef>
                <a:spcAft>
                  <a:spcPct val="0"/>
                </a:spcAft>
              </a:pPr>
              <a:t>8</a:t>
            </a:fld>
            <a:endParaRPr lang="en-US" altLang="en-US">
              <a:latin typeface="Calibri"/>
            </a:endParaRPr>
          </a:p>
        </p:txBody>
      </p:sp>
      <p:sp>
        <p:nvSpPr>
          <p:cNvPr id="5" name="TextBox 4"/>
          <p:cNvSpPr txBox="1"/>
          <p:nvPr/>
        </p:nvSpPr>
        <p:spPr>
          <a:xfrm>
            <a:off x="1167667" y="-10391"/>
            <a:ext cx="9846390" cy="769441"/>
          </a:xfrm>
          <a:prstGeom prst="rect">
            <a:avLst/>
          </a:prstGeom>
          <a:noFill/>
        </p:spPr>
        <p:txBody>
          <a:bodyPr wrap="square" rtlCol="0">
            <a:spAutoFit/>
          </a:bodyPr>
          <a:lstStyle/>
          <a:p>
            <a:pPr algn="ctr" defTabSz="1219170" fontAlgn="base">
              <a:spcBef>
                <a:spcPct val="0"/>
              </a:spcBef>
              <a:spcAft>
                <a:spcPct val="0"/>
              </a:spcAft>
            </a:pPr>
            <a:r>
              <a:rPr lang="en-US" sz="4400" dirty="0" smtClean="0">
                <a:solidFill>
                  <a:srgbClr val="C00000"/>
                </a:solidFill>
                <a:cs typeface="Calibri Light" panose="020F0302020204030204" pitchFamily="34" charset="0"/>
                <a:sym typeface="Gill Sans" charset="0"/>
              </a:rPr>
              <a:t>Compliance in Higher </a:t>
            </a:r>
            <a:r>
              <a:rPr lang="en-US" sz="4400" dirty="0">
                <a:solidFill>
                  <a:srgbClr val="C00000"/>
                </a:solidFill>
                <a:cs typeface="Calibri Light" panose="020F0302020204030204" pitchFamily="34" charset="0"/>
                <a:sym typeface="Gill Sans" charset="0"/>
              </a:rPr>
              <a:t>Education </a:t>
            </a:r>
          </a:p>
        </p:txBody>
      </p:sp>
      <p:pic>
        <p:nvPicPr>
          <p:cNvPr id="6" name="Picture 5"/>
          <p:cNvPicPr>
            <a:picLocks noChangeAspect="1"/>
          </p:cNvPicPr>
          <p:nvPr/>
        </p:nvPicPr>
        <p:blipFill>
          <a:blip r:embed="rId2"/>
          <a:stretch>
            <a:fillRect/>
          </a:stretch>
        </p:blipFill>
        <p:spPr>
          <a:xfrm>
            <a:off x="5889969" y="786754"/>
            <a:ext cx="4493524" cy="2990388"/>
          </a:xfrm>
          <a:prstGeom prst="rect">
            <a:avLst/>
          </a:prstGeom>
        </p:spPr>
      </p:pic>
    </p:spTree>
    <p:extLst>
      <p:ext uri="{BB962C8B-B14F-4D97-AF65-F5344CB8AC3E}">
        <p14:creationId xmlns:p14="http://schemas.microsoft.com/office/powerpoint/2010/main" val="93438395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878360"/>
            <a:ext cx="7766936" cy="1646302"/>
          </a:xfrm>
        </p:spPr>
        <p:txBody>
          <a:bodyPr/>
          <a:lstStyle/>
          <a:p>
            <a:pPr algn="ctr"/>
            <a:r>
              <a:rPr lang="en-US" dirty="0" smtClean="0"/>
              <a:t>Ergonomics Awareness in the Office </a:t>
            </a:r>
            <a:endParaRPr lang="en-US" dirty="0"/>
          </a:p>
        </p:txBody>
      </p:sp>
      <p:sp>
        <p:nvSpPr>
          <p:cNvPr id="3" name="Subtitle 2"/>
          <p:cNvSpPr>
            <a:spLocks noGrp="1"/>
          </p:cNvSpPr>
          <p:nvPr>
            <p:ph type="subTitle" idx="1"/>
          </p:nvPr>
        </p:nvSpPr>
        <p:spPr>
          <a:xfrm>
            <a:off x="1344053" y="4790666"/>
            <a:ext cx="9254674" cy="1096899"/>
          </a:xfrm>
        </p:spPr>
        <p:txBody>
          <a:bodyPr>
            <a:normAutofit/>
          </a:bodyPr>
          <a:lstStyle/>
          <a:p>
            <a:pPr algn="ctr"/>
            <a:r>
              <a:rPr lang="en-US" b="1" dirty="0" smtClean="0"/>
              <a:t>University of Arizona </a:t>
            </a:r>
          </a:p>
          <a:p>
            <a:pPr algn="ctr"/>
            <a:r>
              <a:rPr lang="en-US" b="1" dirty="0" smtClean="0"/>
              <a:t>Risk </a:t>
            </a:r>
            <a:r>
              <a:rPr lang="en-US" b="1" dirty="0"/>
              <a:t>M</a:t>
            </a:r>
            <a:r>
              <a:rPr lang="en-US" b="1" dirty="0" smtClean="0"/>
              <a:t>anagement Services- Lorraine Santiago </a:t>
            </a:r>
            <a:endParaRPr lang="en-US" b="1" dirty="0"/>
          </a:p>
        </p:txBody>
      </p:sp>
      <p:pic>
        <p:nvPicPr>
          <p:cNvPr id="1026" name="Picture 2" descr="Image result for university of arizon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28" y="5980977"/>
            <a:ext cx="2929255" cy="7048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ffice ergonomics"/>
          <p:cNvPicPr>
            <a:picLocks noChangeAspect="1" noChangeArrowheads="1"/>
          </p:cNvPicPr>
          <p:nvPr/>
        </p:nvPicPr>
        <p:blipFill rotWithShape="1">
          <a:blip r:embed="rId4">
            <a:extLst>
              <a:ext uri="{28A0092B-C50C-407E-A947-70E740481C1C}">
                <a14:useLocalDpi xmlns:a14="http://schemas.microsoft.com/office/drawing/2010/main" val="0"/>
              </a:ext>
            </a:extLst>
          </a:blip>
          <a:srcRect t="44466"/>
          <a:stretch/>
        </p:blipFill>
        <p:spPr bwMode="auto">
          <a:xfrm>
            <a:off x="978535" y="381953"/>
            <a:ext cx="8497974" cy="206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59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SLIDEGUID" val="762428F7C8A34934B121D5458525CFA0"/>
  <p:tag name="SLIDEID" val="762428F7C8A34934B121D5458525CFA0"/>
  <p:tag name="SLIDEORDER" val="1"/>
  <p:tag name="SLIDETYPE" val="Q"/>
  <p:tag name="DEMOGRAPHIC" val="False"/>
  <p:tag name="SPEEDSCORING" val="False"/>
  <p:tag name="QUESTIONALIAS" val="According to the Arizona Constitution, what is the maximum amount in damages that can be collected by a plaintiff in a lawsuit against a public entity like the U of A?"/>
  <p:tag name="ANSWERSALIAS" val="$100,000¤$500,000¤$1,000,000¤$5,000,000¤There is no maximum specified"/>
</p:tagLst>
</file>

<file path=ppt/tags/tag3.xml><?xml version="1.0" encoding="utf-8"?>
<p:tagLst xmlns:a="http://schemas.openxmlformats.org/drawingml/2006/main" xmlns:r="http://schemas.openxmlformats.org/officeDocument/2006/relationships" xmlns:p="http://schemas.openxmlformats.org/presentationml/2006/main">
  <p:tag name="TEXTLENGTH" val="73"/>
  <p:tag name="FONTSIZE" val="18"/>
  <p:tag name="BULLETTYPE" val="ppBulletArabicPerio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bwMode="auto">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a:spPr>
      <a:bodyPr vert="horz" wrap="square" lIns="38100" tIns="38100" rIns="38100" bIns="38100" numCol="1" anchor="ctr" anchorCtr="0" compatLnSpc="1">
        <a:prstTxWarp prst="textNoShape">
          <a:avLst/>
        </a:prstTxWarp>
      </a:bodyPr>
      <a:lstStyle>
        <a:defPPr>
          <a:defRPr sz="3400" b="0" i="0" dirty="0" smtClean="0">
            <a:latin typeface="Times New Roman"/>
          </a:defRPr>
        </a:defPPr>
      </a:lstStyle>
    </a:tx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1564</Words>
  <Application>Microsoft Office PowerPoint</Application>
  <PresentationFormat>Widescreen</PresentationFormat>
  <Paragraphs>264</Paragraphs>
  <Slides>28</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ＭＳ Ｐゴシック</vt:lpstr>
      <vt:lpstr>Arial</vt:lpstr>
      <vt:lpstr>Arial Narrow</vt:lpstr>
      <vt:lpstr>Calibri</vt:lpstr>
      <vt:lpstr>Calibri Light</vt:lpstr>
      <vt:lpstr>Gill Sans</vt:lpstr>
      <vt:lpstr>Times New Roman</vt:lpstr>
      <vt:lpstr>Trebuchet MS</vt:lpstr>
      <vt:lpstr>Verdana</vt:lpstr>
      <vt:lpstr>Wingdings 3</vt:lpstr>
      <vt:lpstr>ヒラギノ角ゴ ProN W3</vt:lpstr>
      <vt:lpstr>Office Theme</vt:lpstr>
      <vt:lpstr>Facet</vt:lpstr>
      <vt:lpstr>Default - Title Slide</vt:lpstr>
      <vt:lpstr>SBS Busness Personnel Summer Retreat June 28, 2019  Risk Management Topics</vt:lpstr>
      <vt:lpstr>Road Map for Today’s Session</vt:lpstr>
      <vt:lpstr>Our Primary Areas of Risk</vt:lpstr>
      <vt:lpstr>PowerPoint Presentation</vt:lpstr>
      <vt:lpstr>According to the Arizona Constitution, what is the maximum amount in damages that can be collected in a lawsuit against a public entity like the U of A?</vt:lpstr>
      <vt:lpstr>PowerPoint Presentation</vt:lpstr>
      <vt:lpstr>PowerPoint Presentation</vt:lpstr>
      <vt:lpstr>PowerPoint Presentation</vt:lpstr>
      <vt:lpstr>Ergonomics Awareness in the Office </vt:lpstr>
      <vt:lpstr>What is ergonomics? </vt:lpstr>
      <vt:lpstr>Why is ergonomics important?</vt:lpstr>
      <vt:lpstr>What are musculoskeletal disorders?</vt:lpstr>
      <vt:lpstr>What are the causes of Musculoskeletal Disorders?</vt:lpstr>
      <vt:lpstr> Occupational disorders &amp; Symptoms</vt:lpstr>
      <vt:lpstr> Symptoms &amp; Occupational disorders</vt:lpstr>
      <vt:lpstr> Symptoms &amp; Occupational disorders</vt:lpstr>
      <vt:lpstr>Chair adjustments </vt:lpstr>
      <vt:lpstr>Workstation Adjustments</vt:lpstr>
      <vt:lpstr>Keyboard and Mouse Placement</vt:lpstr>
      <vt:lpstr>Keyboard and Mouse Placement</vt:lpstr>
      <vt:lpstr>Re-CAP</vt:lpstr>
      <vt:lpstr>If you would like an ergonomic or safety evaluation of your workspace:</vt:lpstr>
      <vt:lpstr>Other Sources of Office Injury</vt:lpstr>
      <vt:lpstr>PowerPoint Presentation</vt:lpstr>
      <vt:lpstr>CLAIM OR NO CLAIM???</vt:lpstr>
      <vt:lpstr>CLAIM OR NO CLAIM???</vt:lpstr>
      <vt:lpstr>CLAIM OR NO CLAIM???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Vaillancourt, Allison M - (vaillana)</dc:creator>
  <cp:lastModifiedBy>Holland, Steven C - (sholland)</cp:lastModifiedBy>
  <cp:revision>46</cp:revision>
  <cp:lastPrinted>2019-01-21T22:52:06Z</cp:lastPrinted>
  <dcterms:created xsi:type="dcterms:W3CDTF">2019-01-21T15:52:45Z</dcterms:created>
  <dcterms:modified xsi:type="dcterms:W3CDTF">2019-06-28T00:05:15Z</dcterms:modified>
</cp:coreProperties>
</file>