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6" r:id="rId3"/>
    <p:sldId id="297" r:id="rId4"/>
    <p:sldId id="298" r:id="rId5"/>
    <p:sldId id="288" r:id="rId6"/>
    <p:sldId id="289" r:id="rId7"/>
    <p:sldId id="290" r:id="rId8"/>
    <p:sldId id="258" r:id="rId9"/>
    <p:sldId id="294" r:id="rId10"/>
    <p:sldId id="261" r:id="rId11"/>
    <p:sldId id="269" r:id="rId12"/>
    <p:sldId id="304" r:id="rId13"/>
    <p:sldId id="273" r:id="rId14"/>
    <p:sldId id="280" r:id="rId15"/>
    <p:sldId id="300" r:id="rId16"/>
    <p:sldId id="299" r:id="rId17"/>
    <p:sldId id="302" r:id="rId18"/>
    <p:sldId id="303" r:id="rId19"/>
    <p:sldId id="256" r:id="rId20"/>
    <p:sldId id="305" r:id="rId21"/>
    <p:sldId id="306" r:id="rId22"/>
    <p:sldId id="307" r:id="rId23"/>
    <p:sldId id="272" r:id="rId24"/>
    <p:sldId id="309" r:id="rId25"/>
    <p:sldId id="277" r:id="rId26"/>
    <p:sldId id="278" r:id="rId27"/>
    <p:sldId id="310" r:id="rId28"/>
    <p:sldId id="313" r:id="rId29"/>
    <p:sldId id="286" r:id="rId30"/>
    <p:sldId id="276" r:id="rId31"/>
    <p:sldId id="281" r:id="rId32"/>
    <p:sldId id="279" r:id="rId33"/>
    <p:sldId id="282" r:id="rId34"/>
    <p:sldId id="285" r:id="rId35"/>
    <p:sldId id="284" r:id="rId36"/>
    <p:sldId id="283" r:id="rId37"/>
  </p:sldIdLst>
  <p:sldSz cx="18288000" cy="10515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1pPr>
    <a:lvl2pPr marL="0" marR="0" indent="816421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2pPr>
    <a:lvl3pPr marL="0" marR="0" indent="1632843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3pPr>
    <a:lvl4pPr marL="0" marR="0" indent="2449266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4pPr>
    <a:lvl5pPr marL="0" marR="0" indent="3265687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5pPr>
    <a:lvl6pPr marL="468630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6pPr>
    <a:lvl7pPr marL="550926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7pPr>
    <a:lvl8pPr marL="633222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8pPr>
    <a:lvl9pPr marL="715518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AE0F6-E4CB-4140-BC24-BBA4B6F25FF8}" v="1" dt="2019-06-18T17:00:40.4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1"/>
    <p:restoredTop sz="74762" autoAdjust="0"/>
  </p:normalViewPr>
  <p:slideViewPr>
    <p:cSldViewPr snapToGrid="0" snapToObjects="1">
      <p:cViewPr varScale="1">
        <p:scale>
          <a:sx n="36" d="100"/>
          <a:sy n="36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image" Target="../media/image15.wm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image" Target="../media/image15.wm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ACBC8-F1D3-40D9-9EDA-543951343C5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88436BE-6F5A-4749-9FA9-2322757E3134}">
      <dgm:prSet phldrT="[Text]" custT="1"/>
      <dgm:spPr/>
      <dgm:t>
        <a:bodyPr/>
        <a:lstStyle/>
        <a:p>
          <a:pPr algn="l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UA is prevented from indemnifying the sponsor or other third parties in most cases.</a:t>
          </a:r>
        </a:p>
      </dgm:t>
    </dgm:pt>
    <dgm:pt modelId="{5E4A7796-1372-439C-BE6E-6C0A0959833B}" type="parTrans" cxnId="{64707729-C596-4470-A0DA-20460904AAAB}">
      <dgm:prSet/>
      <dgm:spPr/>
      <dgm:t>
        <a:bodyPr/>
        <a:lstStyle/>
        <a:p>
          <a:endParaRPr lang="en-US"/>
        </a:p>
      </dgm:t>
    </dgm:pt>
    <dgm:pt modelId="{413CF165-BAEF-4BF7-952C-6292A1C58FBF}" type="sibTrans" cxnId="{64707729-C596-4470-A0DA-20460904AAAB}">
      <dgm:prSet/>
      <dgm:spPr/>
      <dgm:t>
        <a:bodyPr/>
        <a:lstStyle/>
        <a:p>
          <a:endParaRPr lang="en-US"/>
        </a:p>
      </dgm:t>
    </dgm:pt>
    <dgm:pt modelId="{3D0EB56B-148E-4F5D-93E6-B872FDB5B1D9}">
      <dgm:prSet phldrT="[Text]" custT="1"/>
      <dgm:spPr/>
      <dgm:t>
        <a:bodyPr/>
        <a:lstStyle/>
        <a:p>
          <a:pPr algn="l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University Intellectual Property, regardless of the source of funding, is generally the property of the University. Options to license are available in the agreement. </a:t>
          </a:r>
        </a:p>
      </dgm:t>
    </dgm:pt>
    <dgm:pt modelId="{4791E33F-EFF7-4EBA-B720-4C3D801A9A47}" type="parTrans" cxnId="{13DB4DE7-7878-4A61-BA19-800BE2CF5265}">
      <dgm:prSet/>
      <dgm:spPr/>
      <dgm:t>
        <a:bodyPr/>
        <a:lstStyle/>
        <a:p>
          <a:endParaRPr lang="en-US"/>
        </a:p>
      </dgm:t>
    </dgm:pt>
    <dgm:pt modelId="{754F200A-5AAD-43E7-8856-BC11F6CF12BD}" type="sibTrans" cxnId="{13DB4DE7-7878-4A61-BA19-800BE2CF5265}">
      <dgm:prSet/>
      <dgm:spPr/>
      <dgm:t>
        <a:bodyPr/>
        <a:lstStyle/>
        <a:p>
          <a:endParaRPr lang="en-US"/>
        </a:p>
      </dgm:t>
    </dgm:pt>
    <dgm:pt modelId="{EF206E44-20F4-4CBA-BCAF-7969FF08AD9A}">
      <dgm:prSet phldrT="[Text]" custT="1"/>
      <dgm:spPr/>
      <dgm:t>
        <a:bodyPr/>
        <a:lstStyle/>
        <a:p>
          <a:pPr algn="l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UA should retain ownership of all original/raw data. The sponsor may use the UA’s deliverables or reports.</a:t>
          </a:r>
        </a:p>
      </dgm:t>
    </dgm:pt>
    <dgm:pt modelId="{EFDC5B80-C723-4111-AACB-AE96DEC07B57}" type="parTrans" cxnId="{6EA588AD-80F3-4C61-B5C5-C89969FC11C5}">
      <dgm:prSet/>
      <dgm:spPr/>
      <dgm:t>
        <a:bodyPr/>
        <a:lstStyle/>
        <a:p>
          <a:endParaRPr lang="en-US"/>
        </a:p>
      </dgm:t>
    </dgm:pt>
    <dgm:pt modelId="{D1B7BA1C-E4CF-44DC-8E3C-A321D209041A}" type="sibTrans" cxnId="{6EA588AD-80F3-4C61-B5C5-C89969FC11C5}">
      <dgm:prSet/>
      <dgm:spPr/>
      <dgm:t>
        <a:bodyPr/>
        <a:lstStyle/>
        <a:p>
          <a:endParaRPr lang="en-US"/>
        </a:p>
      </dgm:t>
    </dgm:pt>
    <dgm:pt modelId="{70FF332E-07A0-4A98-8B89-027EBDD74DE6}" type="pres">
      <dgm:prSet presAssocID="{2A3ACBC8-F1D3-40D9-9EDA-543951343C59}" presName="linearFlow" presStyleCnt="0">
        <dgm:presLayoutVars>
          <dgm:dir/>
          <dgm:resizeHandles val="exact"/>
        </dgm:presLayoutVars>
      </dgm:prSet>
      <dgm:spPr/>
    </dgm:pt>
    <dgm:pt modelId="{4A264D2C-5F48-4CC5-B18F-C45D5EAD0BF2}" type="pres">
      <dgm:prSet presAssocID="{E88436BE-6F5A-4749-9FA9-2322757E3134}" presName="composite" presStyleCnt="0"/>
      <dgm:spPr/>
    </dgm:pt>
    <dgm:pt modelId="{C063A27A-A5B1-49B0-BEC4-3D40351A005B}" type="pres">
      <dgm:prSet presAssocID="{E88436BE-6F5A-4749-9FA9-2322757E3134}" presName="imgShp" presStyleLbl="fgImgPlace1" presStyleIdx="0" presStyleCnt="3" custLinFactNeighborX="-49740" custLinFactNeighborY="-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A16A75-80BE-4B6F-8C22-A51CB1BA1663}" type="pres">
      <dgm:prSet presAssocID="{E88436BE-6F5A-4749-9FA9-2322757E3134}" presName="txShp" presStyleLbl="node1" presStyleIdx="0" presStyleCnt="3">
        <dgm:presLayoutVars>
          <dgm:bulletEnabled val="1"/>
        </dgm:presLayoutVars>
      </dgm:prSet>
      <dgm:spPr/>
    </dgm:pt>
    <dgm:pt modelId="{A1AFEBD6-8CB2-4218-A533-EAA160E3C0C2}" type="pres">
      <dgm:prSet presAssocID="{413CF165-BAEF-4BF7-952C-6292A1C58FBF}" presName="spacing" presStyleCnt="0"/>
      <dgm:spPr/>
    </dgm:pt>
    <dgm:pt modelId="{F1947F21-5067-4CB6-92A1-37A7FF7A7F51}" type="pres">
      <dgm:prSet presAssocID="{3D0EB56B-148E-4F5D-93E6-B872FDB5B1D9}" presName="composite" presStyleCnt="0"/>
      <dgm:spPr/>
    </dgm:pt>
    <dgm:pt modelId="{F16EF795-3C22-481B-BC6B-B6811C5B1A8B}" type="pres">
      <dgm:prSet presAssocID="{3D0EB56B-148E-4F5D-93E6-B872FDB5B1D9}" presName="imgShp" presStyleLbl="fgImgPlace1" presStyleIdx="1" presStyleCnt="3" custLinFactNeighborX="-52070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DFD8BE-73A3-4B3D-B60C-ADDF509C1257}" type="pres">
      <dgm:prSet presAssocID="{3D0EB56B-148E-4F5D-93E6-B872FDB5B1D9}" presName="txShp" presStyleLbl="node1" presStyleIdx="1" presStyleCnt="3">
        <dgm:presLayoutVars>
          <dgm:bulletEnabled val="1"/>
        </dgm:presLayoutVars>
      </dgm:prSet>
      <dgm:spPr/>
    </dgm:pt>
    <dgm:pt modelId="{E065DD0B-71A3-4CBB-947C-43C3611B4C02}" type="pres">
      <dgm:prSet presAssocID="{754F200A-5AAD-43E7-8856-BC11F6CF12BD}" presName="spacing" presStyleCnt="0"/>
      <dgm:spPr/>
    </dgm:pt>
    <dgm:pt modelId="{0261B8AF-2F1C-4D49-AE47-B183CE9F0FFD}" type="pres">
      <dgm:prSet presAssocID="{EF206E44-20F4-4CBA-BCAF-7969FF08AD9A}" presName="composite" presStyleCnt="0"/>
      <dgm:spPr/>
    </dgm:pt>
    <dgm:pt modelId="{53EDF48E-BC81-466C-857C-95338EB53EBE}" type="pres">
      <dgm:prSet presAssocID="{EF206E44-20F4-4CBA-BCAF-7969FF08AD9A}" presName="imgShp" presStyleLbl="fgImgPlace1" presStyleIdx="2" presStyleCnt="3" custLinFactNeighborX="-49409" custLinFactNeighborY="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793E69F-92BF-4A16-B5AF-A180A05D70A5}" type="pres">
      <dgm:prSet presAssocID="{EF206E44-20F4-4CBA-BCAF-7969FF08AD9A}" presName="txShp" presStyleLbl="node1" presStyleIdx="2" presStyleCnt="3">
        <dgm:presLayoutVars>
          <dgm:bulletEnabled val="1"/>
        </dgm:presLayoutVars>
      </dgm:prSet>
      <dgm:spPr/>
    </dgm:pt>
  </dgm:ptLst>
  <dgm:cxnLst>
    <dgm:cxn modelId="{64707729-C596-4470-A0DA-20460904AAAB}" srcId="{2A3ACBC8-F1D3-40D9-9EDA-543951343C59}" destId="{E88436BE-6F5A-4749-9FA9-2322757E3134}" srcOrd="0" destOrd="0" parTransId="{5E4A7796-1372-439C-BE6E-6C0A0959833B}" sibTransId="{413CF165-BAEF-4BF7-952C-6292A1C58FBF}"/>
    <dgm:cxn modelId="{602B3160-75DD-4368-A801-1851AAE5F343}" type="presOf" srcId="{EF206E44-20F4-4CBA-BCAF-7969FF08AD9A}" destId="{3793E69F-92BF-4A16-B5AF-A180A05D70A5}" srcOrd="0" destOrd="0" presId="urn:microsoft.com/office/officeart/2005/8/layout/vList3#1"/>
    <dgm:cxn modelId="{6325C07B-B8E3-4D4E-8109-4CD12C894415}" type="presOf" srcId="{E88436BE-6F5A-4749-9FA9-2322757E3134}" destId="{CEA16A75-80BE-4B6F-8C22-A51CB1BA1663}" srcOrd="0" destOrd="0" presId="urn:microsoft.com/office/officeart/2005/8/layout/vList3#1"/>
    <dgm:cxn modelId="{1A65F97C-FDDA-48A2-8127-B819D2C8898E}" type="presOf" srcId="{2A3ACBC8-F1D3-40D9-9EDA-543951343C59}" destId="{70FF332E-07A0-4A98-8B89-027EBDD74DE6}" srcOrd="0" destOrd="0" presId="urn:microsoft.com/office/officeart/2005/8/layout/vList3#1"/>
    <dgm:cxn modelId="{6EA588AD-80F3-4C61-B5C5-C89969FC11C5}" srcId="{2A3ACBC8-F1D3-40D9-9EDA-543951343C59}" destId="{EF206E44-20F4-4CBA-BCAF-7969FF08AD9A}" srcOrd="2" destOrd="0" parTransId="{EFDC5B80-C723-4111-AACB-AE96DEC07B57}" sibTransId="{D1B7BA1C-E4CF-44DC-8E3C-A321D209041A}"/>
    <dgm:cxn modelId="{131A9FC5-B9B0-433A-85B6-C553905D5065}" type="presOf" srcId="{3D0EB56B-148E-4F5D-93E6-B872FDB5B1D9}" destId="{35DFD8BE-73A3-4B3D-B60C-ADDF509C1257}" srcOrd="0" destOrd="0" presId="urn:microsoft.com/office/officeart/2005/8/layout/vList3#1"/>
    <dgm:cxn modelId="{13DB4DE7-7878-4A61-BA19-800BE2CF5265}" srcId="{2A3ACBC8-F1D3-40D9-9EDA-543951343C59}" destId="{3D0EB56B-148E-4F5D-93E6-B872FDB5B1D9}" srcOrd="1" destOrd="0" parTransId="{4791E33F-EFF7-4EBA-B720-4C3D801A9A47}" sibTransId="{754F200A-5AAD-43E7-8856-BC11F6CF12BD}"/>
    <dgm:cxn modelId="{8F0EE3ED-27CA-4ED4-A4F9-97DCBC6B3839}" type="presParOf" srcId="{70FF332E-07A0-4A98-8B89-027EBDD74DE6}" destId="{4A264D2C-5F48-4CC5-B18F-C45D5EAD0BF2}" srcOrd="0" destOrd="0" presId="urn:microsoft.com/office/officeart/2005/8/layout/vList3#1"/>
    <dgm:cxn modelId="{6652E878-C571-4CE0-8743-9D29F140ADA9}" type="presParOf" srcId="{4A264D2C-5F48-4CC5-B18F-C45D5EAD0BF2}" destId="{C063A27A-A5B1-49B0-BEC4-3D40351A005B}" srcOrd="0" destOrd="0" presId="urn:microsoft.com/office/officeart/2005/8/layout/vList3#1"/>
    <dgm:cxn modelId="{CAD29375-60C1-480D-9907-1EF651E035AC}" type="presParOf" srcId="{4A264D2C-5F48-4CC5-B18F-C45D5EAD0BF2}" destId="{CEA16A75-80BE-4B6F-8C22-A51CB1BA1663}" srcOrd="1" destOrd="0" presId="urn:microsoft.com/office/officeart/2005/8/layout/vList3#1"/>
    <dgm:cxn modelId="{7EC2AB4A-8BD9-4FFD-A2FA-4EF1AFCF23B5}" type="presParOf" srcId="{70FF332E-07A0-4A98-8B89-027EBDD74DE6}" destId="{A1AFEBD6-8CB2-4218-A533-EAA160E3C0C2}" srcOrd="1" destOrd="0" presId="urn:microsoft.com/office/officeart/2005/8/layout/vList3#1"/>
    <dgm:cxn modelId="{BF37B2F1-DC49-48D1-A699-87D32F9190B8}" type="presParOf" srcId="{70FF332E-07A0-4A98-8B89-027EBDD74DE6}" destId="{F1947F21-5067-4CB6-92A1-37A7FF7A7F51}" srcOrd="2" destOrd="0" presId="urn:microsoft.com/office/officeart/2005/8/layout/vList3#1"/>
    <dgm:cxn modelId="{AA43C1BA-550A-4913-91EB-48CFDA55873B}" type="presParOf" srcId="{F1947F21-5067-4CB6-92A1-37A7FF7A7F51}" destId="{F16EF795-3C22-481B-BC6B-B6811C5B1A8B}" srcOrd="0" destOrd="0" presId="urn:microsoft.com/office/officeart/2005/8/layout/vList3#1"/>
    <dgm:cxn modelId="{57697C2A-C838-42F9-BEAD-A380832698CA}" type="presParOf" srcId="{F1947F21-5067-4CB6-92A1-37A7FF7A7F51}" destId="{35DFD8BE-73A3-4B3D-B60C-ADDF509C1257}" srcOrd="1" destOrd="0" presId="urn:microsoft.com/office/officeart/2005/8/layout/vList3#1"/>
    <dgm:cxn modelId="{51D9E49A-2F6C-47AA-BA2B-49C58533D9CC}" type="presParOf" srcId="{70FF332E-07A0-4A98-8B89-027EBDD74DE6}" destId="{E065DD0B-71A3-4CBB-947C-43C3611B4C02}" srcOrd="3" destOrd="0" presId="urn:microsoft.com/office/officeart/2005/8/layout/vList3#1"/>
    <dgm:cxn modelId="{7BB3F541-F297-44E4-B409-CBB44E665767}" type="presParOf" srcId="{70FF332E-07A0-4A98-8B89-027EBDD74DE6}" destId="{0261B8AF-2F1C-4D49-AE47-B183CE9F0FFD}" srcOrd="4" destOrd="0" presId="urn:microsoft.com/office/officeart/2005/8/layout/vList3#1"/>
    <dgm:cxn modelId="{45EE6D8F-5FF6-45C6-B05B-C4B1A9411D1A}" type="presParOf" srcId="{0261B8AF-2F1C-4D49-AE47-B183CE9F0FFD}" destId="{53EDF48E-BC81-466C-857C-95338EB53EBE}" srcOrd="0" destOrd="0" presId="urn:microsoft.com/office/officeart/2005/8/layout/vList3#1"/>
    <dgm:cxn modelId="{CF5FC1F8-77A1-4933-A785-81A67374694E}" type="presParOf" srcId="{0261B8AF-2F1C-4D49-AE47-B183CE9F0FFD}" destId="{3793E69F-92BF-4A16-B5AF-A180A05D70A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ACBC8-F1D3-40D9-9EDA-543951343C5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88436BE-6F5A-4749-9FA9-2322757E3134}">
      <dgm:prSet phldrT="[Text]" custT="1"/>
      <dgm:spPr>
        <a:xfrm rot="10800000">
          <a:off x="3551665" y="3584607"/>
          <a:ext cx="10115426" cy="2921093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3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 a body corporate of the State of Arizona, the University cannot agree to be governed by the laws of another state or country. </a:t>
          </a:r>
        </a:p>
      </dgm:t>
    </dgm:pt>
    <dgm:pt modelId="{5E4A7796-1372-439C-BE6E-6C0A0959833B}" type="parTrans" cxnId="{64707729-C596-4470-A0DA-20460904AAAB}">
      <dgm:prSet/>
      <dgm:spPr/>
      <dgm:t>
        <a:bodyPr/>
        <a:lstStyle/>
        <a:p>
          <a:endParaRPr lang="en-US"/>
        </a:p>
      </dgm:t>
    </dgm:pt>
    <dgm:pt modelId="{413CF165-BAEF-4BF7-952C-6292A1C58FBF}" type="sibTrans" cxnId="{64707729-C596-4470-A0DA-20460904AAAB}">
      <dgm:prSet/>
      <dgm:spPr/>
      <dgm:t>
        <a:bodyPr/>
        <a:lstStyle/>
        <a:p>
          <a:endParaRPr lang="en-US"/>
        </a:p>
      </dgm:t>
    </dgm:pt>
    <dgm:pt modelId="{6DCF697F-EF88-42AD-AC62-BDF801E8C546}">
      <dgm:prSet phldrT="[Text]" custT="1"/>
      <dgm:spPr>
        <a:xfrm rot="10800000">
          <a:off x="3356639" y="0"/>
          <a:ext cx="10115426" cy="2921093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3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UA must be able to freely disseminate/publish results without restrictions. UA will acknowledge an sponsor’s financial or material contribution.</a:t>
          </a:r>
        </a:p>
      </dgm:t>
    </dgm:pt>
    <dgm:pt modelId="{7E2027CD-0561-4825-9A4D-1637E80D2BF0}" type="sibTrans" cxnId="{70750F0A-277F-404F-8B8A-83D2592A3633}">
      <dgm:prSet/>
      <dgm:spPr/>
      <dgm:t>
        <a:bodyPr/>
        <a:lstStyle/>
        <a:p>
          <a:endParaRPr lang="en-US"/>
        </a:p>
      </dgm:t>
    </dgm:pt>
    <dgm:pt modelId="{DDC3B15D-D353-4D72-9B6C-CAF2C35B2F65}" type="parTrans" cxnId="{70750F0A-277F-404F-8B8A-83D2592A3633}">
      <dgm:prSet/>
      <dgm:spPr/>
      <dgm:t>
        <a:bodyPr/>
        <a:lstStyle/>
        <a:p>
          <a:endParaRPr lang="en-US"/>
        </a:p>
      </dgm:t>
    </dgm:pt>
    <dgm:pt modelId="{70FF332E-07A0-4A98-8B89-027EBDD74DE6}" type="pres">
      <dgm:prSet presAssocID="{2A3ACBC8-F1D3-40D9-9EDA-543951343C59}" presName="linearFlow" presStyleCnt="0">
        <dgm:presLayoutVars>
          <dgm:dir/>
          <dgm:resizeHandles val="exact"/>
        </dgm:presLayoutVars>
      </dgm:prSet>
      <dgm:spPr/>
    </dgm:pt>
    <dgm:pt modelId="{4A264D2C-5F48-4CC5-B18F-C45D5EAD0BF2}" type="pres">
      <dgm:prSet presAssocID="{E88436BE-6F5A-4749-9FA9-2322757E3134}" presName="composite" presStyleCnt="0"/>
      <dgm:spPr/>
    </dgm:pt>
    <dgm:pt modelId="{C063A27A-A5B1-49B0-BEC4-3D40351A005B}" type="pres">
      <dgm:prSet presAssocID="{E88436BE-6F5A-4749-9FA9-2322757E3134}" presName="imgShp" presStyleLbl="fgImgPlace1" presStyleIdx="0" presStyleCnt="2" custLinFactNeighborX="-46796" custLinFactNeighborY="1085"/>
      <dgm:spPr>
        <a:xfrm>
          <a:off x="450642" y="35653"/>
          <a:ext cx="2921093" cy="2921093"/>
        </a:xfrm>
        <a:prstGeom prst="ellipse">
          <a:avLst/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EA16A75-80BE-4B6F-8C22-A51CB1BA1663}" type="pres">
      <dgm:prSet presAssocID="{E88436BE-6F5A-4749-9FA9-2322757E3134}" presName="txShp" presStyleLbl="node1" presStyleIdx="0" presStyleCnt="2" custLinFactY="22579" custLinFactNeighborX="2704" custLinFactNeighborY="100000">
        <dgm:presLayoutVars>
          <dgm:bulletEnabled val="1"/>
        </dgm:presLayoutVars>
      </dgm:prSet>
      <dgm:spPr/>
    </dgm:pt>
    <dgm:pt modelId="{A1AFEBD6-8CB2-4218-A533-EAA160E3C0C2}" type="pres">
      <dgm:prSet presAssocID="{413CF165-BAEF-4BF7-952C-6292A1C58FBF}" presName="spacing" presStyleCnt="0"/>
      <dgm:spPr/>
    </dgm:pt>
    <dgm:pt modelId="{1B497D9A-DBBE-416A-AAA6-B42B8CD1353F}" type="pres">
      <dgm:prSet presAssocID="{6DCF697F-EF88-42AD-AC62-BDF801E8C546}" presName="composite" presStyleCnt="0"/>
      <dgm:spPr/>
    </dgm:pt>
    <dgm:pt modelId="{33C42CA3-CA20-4003-B5DE-BD88C061F86B}" type="pres">
      <dgm:prSet presAssocID="{6DCF697F-EF88-42AD-AC62-BDF801E8C546}" presName="imgShp" presStyleLbl="fgImgPlace1" presStyleIdx="1" presStyleCnt="2" custLinFactY="-29548" custLinFactNeighborX="-46572" custLinFactNeighborY="-100000"/>
      <dgm:spPr>
        <a:xfrm>
          <a:off x="457185" y="12803"/>
          <a:ext cx="2921093" cy="29210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B562EB9-994D-445A-8B76-1BD5650B44D1}" type="pres">
      <dgm:prSet presAssocID="{6DCF697F-EF88-42AD-AC62-BDF801E8C546}" presName="txShp" presStyleLbl="node1" presStyleIdx="1" presStyleCnt="2" custLinFactY="-35476" custLinFactNeighborX="776" custLinFactNeighborY="-100000">
        <dgm:presLayoutVars>
          <dgm:bulletEnabled val="1"/>
        </dgm:presLayoutVars>
      </dgm:prSet>
      <dgm:spPr/>
    </dgm:pt>
  </dgm:ptLst>
  <dgm:cxnLst>
    <dgm:cxn modelId="{70750F0A-277F-404F-8B8A-83D2592A3633}" srcId="{2A3ACBC8-F1D3-40D9-9EDA-543951343C59}" destId="{6DCF697F-EF88-42AD-AC62-BDF801E8C546}" srcOrd="1" destOrd="0" parTransId="{DDC3B15D-D353-4D72-9B6C-CAF2C35B2F65}" sibTransId="{7E2027CD-0561-4825-9A4D-1637E80D2BF0}"/>
    <dgm:cxn modelId="{64707729-C596-4470-A0DA-20460904AAAB}" srcId="{2A3ACBC8-F1D3-40D9-9EDA-543951343C59}" destId="{E88436BE-6F5A-4749-9FA9-2322757E3134}" srcOrd="0" destOrd="0" parTransId="{5E4A7796-1372-439C-BE6E-6C0A0959833B}" sibTransId="{413CF165-BAEF-4BF7-952C-6292A1C58FBF}"/>
    <dgm:cxn modelId="{BC7E0731-9D53-4DA4-AB51-1A6856F9C3FE}" type="presOf" srcId="{2A3ACBC8-F1D3-40D9-9EDA-543951343C59}" destId="{70FF332E-07A0-4A98-8B89-027EBDD74DE6}" srcOrd="0" destOrd="0" presId="urn:microsoft.com/office/officeart/2005/8/layout/vList3#1"/>
    <dgm:cxn modelId="{AFA788A4-0C5A-43B6-9992-902B641F0748}" type="presOf" srcId="{E88436BE-6F5A-4749-9FA9-2322757E3134}" destId="{CEA16A75-80BE-4B6F-8C22-A51CB1BA1663}" srcOrd="0" destOrd="0" presId="urn:microsoft.com/office/officeart/2005/8/layout/vList3#1"/>
    <dgm:cxn modelId="{BD0555B7-725D-4C54-A485-D39C2AD319D5}" type="presOf" srcId="{6DCF697F-EF88-42AD-AC62-BDF801E8C546}" destId="{9B562EB9-994D-445A-8B76-1BD5650B44D1}" srcOrd="0" destOrd="0" presId="urn:microsoft.com/office/officeart/2005/8/layout/vList3#1"/>
    <dgm:cxn modelId="{99CA4833-CDB8-40BE-9F8D-B7C49FB78456}" type="presParOf" srcId="{70FF332E-07A0-4A98-8B89-027EBDD74DE6}" destId="{4A264D2C-5F48-4CC5-B18F-C45D5EAD0BF2}" srcOrd="0" destOrd="0" presId="urn:microsoft.com/office/officeart/2005/8/layout/vList3#1"/>
    <dgm:cxn modelId="{EE1444DF-DD36-4D7E-9D59-B60C9DCFD981}" type="presParOf" srcId="{4A264D2C-5F48-4CC5-B18F-C45D5EAD0BF2}" destId="{C063A27A-A5B1-49B0-BEC4-3D40351A005B}" srcOrd="0" destOrd="0" presId="urn:microsoft.com/office/officeart/2005/8/layout/vList3#1"/>
    <dgm:cxn modelId="{7A7651F3-5B96-4D82-9905-0E93A2B3E208}" type="presParOf" srcId="{4A264D2C-5F48-4CC5-B18F-C45D5EAD0BF2}" destId="{CEA16A75-80BE-4B6F-8C22-A51CB1BA1663}" srcOrd="1" destOrd="0" presId="urn:microsoft.com/office/officeart/2005/8/layout/vList3#1"/>
    <dgm:cxn modelId="{3868C41D-9219-49FA-ABBE-5B38A3664463}" type="presParOf" srcId="{70FF332E-07A0-4A98-8B89-027EBDD74DE6}" destId="{A1AFEBD6-8CB2-4218-A533-EAA160E3C0C2}" srcOrd="1" destOrd="0" presId="urn:microsoft.com/office/officeart/2005/8/layout/vList3#1"/>
    <dgm:cxn modelId="{5BF4B831-40D0-4FC0-B12C-00925B4F95F1}" type="presParOf" srcId="{70FF332E-07A0-4A98-8B89-027EBDD74DE6}" destId="{1B497D9A-DBBE-416A-AAA6-B42B8CD1353F}" srcOrd="2" destOrd="0" presId="urn:microsoft.com/office/officeart/2005/8/layout/vList3#1"/>
    <dgm:cxn modelId="{4D262FBE-D644-4D38-A36E-E4C394890567}" type="presParOf" srcId="{1B497D9A-DBBE-416A-AAA6-B42B8CD1353F}" destId="{33C42CA3-CA20-4003-B5DE-BD88C061F86B}" srcOrd="0" destOrd="0" presId="urn:microsoft.com/office/officeart/2005/8/layout/vList3#1"/>
    <dgm:cxn modelId="{01227349-189D-4CC7-8382-5D0EE85B52E0}" type="presParOf" srcId="{1B497D9A-DBBE-416A-AAA6-B42B8CD1353F}" destId="{9B562EB9-994D-445A-8B76-1BD5650B44D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3ACBC8-F1D3-40D9-9EDA-543951343C5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88436BE-6F5A-4749-9FA9-2322757E3134}">
      <dgm:prSet phldrT="[Text]" custT="1"/>
      <dgm:spPr/>
      <dgm:t>
        <a:bodyPr/>
        <a:lstStyle/>
        <a:p>
          <a:pPr algn="l"/>
          <a:r>
            <a:rPr lang="en-US" sz="2800" dirty="0"/>
            <a:t>* Equal Opportunity and non-discrimination</a:t>
          </a:r>
        </a:p>
        <a:p>
          <a:pPr algn="l"/>
          <a:r>
            <a:rPr lang="en-US" sz="2800" dirty="0"/>
            <a:t>* Arbitration</a:t>
          </a:r>
        </a:p>
        <a:p>
          <a:pPr algn="l"/>
          <a:r>
            <a:rPr lang="en-US" sz="2800" dirty="0"/>
            <a:t>* Conflict of Interest</a:t>
          </a:r>
        </a:p>
        <a:p>
          <a:pPr algn="l"/>
          <a:r>
            <a:rPr lang="en-US" sz="2800" dirty="0"/>
            <a:t>* State Appropriation of Funds</a:t>
          </a:r>
        </a:p>
      </dgm:t>
    </dgm:pt>
    <dgm:pt modelId="{5E4A7796-1372-439C-BE6E-6C0A0959833B}" type="parTrans" cxnId="{64707729-C596-4470-A0DA-20460904AAAB}">
      <dgm:prSet/>
      <dgm:spPr/>
      <dgm:t>
        <a:bodyPr/>
        <a:lstStyle/>
        <a:p>
          <a:endParaRPr lang="en-US"/>
        </a:p>
      </dgm:t>
    </dgm:pt>
    <dgm:pt modelId="{413CF165-BAEF-4BF7-952C-6292A1C58FBF}" type="sibTrans" cxnId="{64707729-C596-4470-A0DA-20460904AAAB}">
      <dgm:prSet/>
      <dgm:spPr/>
      <dgm:t>
        <a:bodyPr/>
        <a:lstStyle/>
        <a:p>
          <a:endParaRPr lang="en-US"/>
        </a:p>
      </dgm:t>
    </dgm:pt>
    <dgm:pt modelId="{6DCF697F-EF88-42AD-AC62-BDF801E8C546}">
      <dgm:prSet phldrT="[Text]" custT="1"/>
      <dgm:spPr/>
      <dgm:t>
        <a:bodyPr/>
        <a:lstStyle/>
        <a:p>
          <a:pPr algn="l"/>
          <a:r>
            <a:rPr lang="en-US" sz="2800" dirty="0"/>
            <a:t>Arizona has a very broad Public Records Act which requires almost everything we do be open to public inspection.</a:t>
          </a:r>
        </a:p>
      </dgm:t>
    </dgm:pt>
    <dgm:pt modelId="{7E2027CD-0561-4825-9A4D-1637E80D2BF0}" type="sibTrans" cxnId="{70750F0A-277F-404F-8B8A-83D2592A3633}">
      <dgm:prSet/>
      <dgm:spPr/>
      <dgm:t>
        <a:bodyPr/>
        <a:lstStyle/>
        <a:p>
          <a:endParaRPr lang="en-US"/>
        </a:p>
      </dgm:t>
    </dgm:pt>
    <dgm:pt modelId="{DDC3B15D-D353-4D72-9B6C-CAF2C35B2F65}" type="parTrans" cxnId="{70750F0A-277F-404F-8B8A-83D2592A3633}">
      <dgm:prSet/>
      <dgm:spPr/>
      <dgm:t>
        <a:bodyPr/>
        <a:lstStyle/>
        <a:p>
          <a:endParaRPr lang="en-US"/>
        </a:p>
      </dgm:t>
    </dgm:pt>
    <dgm:pt modelId="{70FF332E-07A0-4A98-8B89-027EBDD74DE6}" type="pres">
      <dgm:prSet presAssocID="{2A3ACBC8-F1D3-40D9-9EDA-543951343C59}" presName="linearFlow" presStyleCnt="0">
        <dgm:presLayoutVars>
          <dgm:dir/>
          <dgm:resizeHandles val="exact"/>
        </dgm:presLayoutVars>
      </dgm:prSet>
      <dgm:spPr/>
    </dgm:pt>
    <dgm:pt modelId="{4A264D2C-5F48-4CC5-B18F-C45D5EAD0BF2}" type="pres">
      <dgm:prSet presAssocID="{E88436BE-6F5A-4749-9FA9-2322757E3134}" presName="composite" presStyleCnt="0"/>
      <dgm:spPr/>
    </dgm:pt>
    <dgm:pt modelId="{C063A27A-A5B1-49B0-BEC4-3D40351A005B}" type="pres">
      <dgm:prSet presAssocID="{E88436BE-6F5A-4749-9FA9-2322757E3134}" presName="imgShp" presStyleLbl="fgImgPlace1" presStyleIdx="0" presStyleCnt="2" custLinFactNeighborX="-46796" custLinFactNeighborY="1085"/>
      <dgm:spPr/>
    </dgm:pt>
    <dgm:pt modelId="{CEA16A75-80BE-4B6F-8C22-A51CB1BA1663}" type="pres">
      <dgm:prSet presAssocID="{E88436BE-6F5A-4749-9FA9-2322757E3134}" presName="txShp" presStyleLbl="node1" presStyleIdx="0" presStyleCnt="2" custLinFactY="22579" custLinFactNeighborX="2704" custLinFactNeighborY="100000">
        <dgm:presLayoutVars>
          <dgm:bulletEnabled val="1"/>
        </dgm:presLayoutVars>
      </dgm:prSet>
      <dgm:spPr/>
    </dgm:pt>
    <dgm:pt modelId="{A1AFEBD6-8CB2-4218-A533-EAA160E3C0C2}" type="pres">
      <dgm:prSet presAssocID="{413CF165-BAEF-4BF7-952C-6292A1C58FBF}" presName="spacing" presStyleCnt="0"/>
      <dgm:spPr/>
    </dgm:pt>
    <dgm:pt modelId="{1B497D9A-DBBE-416A-AAA6-B42B8CD1353F}" type="pres">
      <dgm:prSet presAssocID="{6DCF697F-EF88-42AD-AC62-BDF801E8C546}" presName="composite" presStyleCnt="0"/>
      <dgm:spPr/>
    </dgm:pt>
    <dgm:pt modelId="{33C42CA3-CA20-4003-B5DE-BD88C061F86B}" type="pres">
      <dgm:prSet presAssocID="{6DCF697F-EF88-42AD-AC62-BDF801E8C546}" presName="imgShp" presStyleLbl="fgImgPlace1" presStyleIdx="1" presStyleCnt="2" custLinFactY="-29548" custLinFactNeighborX="-46572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562EB9-994D-445A-8B76-1BD5650B44D1}" type="pres">
      <dgm:prSet presAssocID="{6DCF697F-EF88-42AD-AC62-BDF801E8C546}" presName="txShp" presStyleLbl="node1" presStyleIdx="1" presStyleCnt="2" custLinFactY="-35476" custLinFactNeighborX="776" custLinFactNeighborY="-100000">
        <dgm:presLayoutVars>
          <dgm:bulletEnabled val="1"/>
        </dgm:presLayoutVars>
      </dgm:prSet>
      <dgm:spPr/>
    </dgm:pt>
  </dgm:ptLst>
  <dgm:cxnLst>
    <dgm:cxn modelId="{70750F0A-277F-404F-8B8A-83D2592A3633}" srcId="{2A3ACBC8-F1D3-40D9-9EDA-543951343C59}" destId="{6DCF697F-EF88-42AD-AC62-BDF801E8C546}" srcOrd="1" destOrd="0" parTransId="{DDC3B15D-D353-4D72-9B6C-CAF2C35B2F65}" sibTransId="{7E2027CD-0561-4825-9A4D-1637E80D2BF0}"/>
    <dgm:cxn modelId="{68298F11-C52A-4809-8D61-6D9AF8DE4173}" type="presOf" srcId="{6DCF697F-EF88-42AD-AC62-BDF801E8C546}" destId="{9B562EB9-994D-445A-8B76-1BD5650B44D1}" srcOrd="0" destOrd="0" presId="urn:microsoft.com/office/officeart/2005/8/layout/vList3#1"/>
    <dgm:cxn modelId="{64707729-C596-4470-A0DA-20460904AAAB}" srcId="{2A3ACBC8-F1D3-40D9-9EDA-543951343C59}" destId="{E88436BE-6F5A-4749-9FA9-2322757E3134}" srcOrd="0" destOrd="0" parTransId="{5E4A7796-1372-439C-BE6E-6C0A0959833B}" sibTransId="{413CF165-BAEF-4BF7-952C-6292A1C58FBF}"/>
    <dgm:cxn modelId="{25D55E69-7FDF-442E-94AC-4C557D59DF5E}" type="presOf" srcId="{2A3ACBC8-F1D3-40D9-9EDA-543951343C59}" destId="{70FF332E-07A0-4A98-8B89-027EBDD74DE6}" srcOrd="0" destOrd="0" presId="urn:microsoft.com/office/officeart/2005/8/layout/vList3#1"/>
    <dgm:cxn modelId="{745078B0-BD01-4C3D-9B7E-1238338FA54C}" type="presOf" srcId="{E88436BE-6F5A-4749-9FA9-2322757E3134}" destId="{CEA16A75-80BE-4B6F-8C22-A51CB1BA1663}" srcOrd="0" destOrd="0" presId="urn:microsoft.com/office/officeart/2005/8/layout/vList3#1"/>
    <dgm:cxn modelId="{19FCD9FF-2537-4CDD-8B32-33E3D492083A}" type="presParOf" srcId="{70FF332E-07A0-4A98-8B89-027EBDD74DE6}" destId="{4A264D2C-5F48-4CC5-B18F-C45D5EAD0BF2}" srcOrd="0" destOrd="0" presId="urn:microsoft.com/office/officeart/2005/8/layout/vList3#1"/>
    <dgm:cxn modelId="{402F4E17-0B92-46BA-A4A3-70A1F6FEB22D}" type="presParOf" srcId="{4A264D2C-5F48-4CC5-B18F-C45D5EAD0BF2}" destId="{C063A27A-A5B1-49B0-BEC4-3D40351A005B}" srcOrd="0" destOrd="0" presId="urn:microsoft.com/office/officeart/2005/8/layout/vList3#1"/>
    <dgm:cxn modelId="{38D798D8-A968-4E2B-8549-244C1FB9782F}" type="presParOf" srcId="{4A264D2C-5F48-4CC5-B18F-C45D5EAD0BF2}" destId="{CEA16A75-80BE-4B6F-8C22-A51CB1BA1663}" srcOrd="1" destOrd="0" presId="urn:microsoft.com/office/officeart/2005/8/layout/vList3#1"/>
    <dgm:cxn modelId="{C5B470FC-4D52-4198-BCA6-F711595091A4}" type="presParOf" srcId="{70FF332E-07A0-4A98-8B89-027EBDD74DE6}" destId="{A1AFEBD6-8CB2-4218-A533-EAA160E3C0C2}" srcOrd="1" destOrd="0" presId="urn:microsoft.com/office/officeart/2005/8/layout/vList3#1"/>
    <dgm:cxn modelId="{A3285AE6-4A98-4F4B-85A6-AA85BC968685}" type="presParOf" srcId="{70FF332E-07A0-4A98-8B89-027EBDD74DE6}" destId="{1B497D9A-DBBE-416A-AAA6-B42B8CD1353F}" srcOrd="2" destOrd="0" presId="urn:microsoft.com/office/officeart/2005/8/layout/vList3#1"/>
    <dgm:cxn modelId="{D49C54C5-3153-4C1B-AC99-8508AC844102}" type="presParOf" srcId="{1B497D9A-DBBE-416A-AAA6-B42B8CD1353F}" destId="{33C42CA3-CA20-4003-B5DE-BD88C061F86B}" srcOrd="0" destOrd="0" presId="urn:microsoft.com/office/officeart/2005/8/layout/vList3#1"/>
    <dgm:cxn modelId="{2F908092-7AA2-4501-9B0F-4C5C8F39D3E4}" type="presParOf" srcId="{1B497D9A-DBBE-416A-AAA6-B42B8CD1353F}" destId="{9B562EB9-994D-445A-8B76-1BD5650B44D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16A75-80BE-4B6F-8C22-A51CB1BA1663}">
      <dsp:nvSpPr>
        <dsp:cNvPr id="0" name=""/>
        <dsp:cNvSpPr/>
      </dsp:nvSpPr>
      <dsp:spPr>
        <a:xfrm rot="10800000">
          <a:off x="2764321" y="530"/>
          <a:ext cx="8928035" cy="20621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33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UA is prevented from indemnifying the sponsor or other third parties in most cases.</a:t>
          </a:r>
        </a:p>
      </dsp:txBody>
      <dsp:txXfrm rot="10800000">
        <a:off x="3279852" y="530"/>
        <a:ext cx="8412504" cy="2062123"/>
      </dsp:txXfrm>
    </dsp:sp>
    <dsp:sp modelId="{C063A27A-A5B1-49B0-BEC4-3D40351A005B}">
      <dsp:nvSpPr>
        <dsp:cNvPr id="0" name=""/>
        <dsp:cNvSpPr/>
      </dsp:nvSpPr>
      <dsp:spPr>
        <a:xfrm>
          <a:off x="707559" y="0"/>
          <a:ext cx="2062123" cy="20621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FD8BE-73A3-4B3D-B60C-ADDF509C1257}">
      <dsp:nvSpPr>
        <dsp:cNvPr id="0" name=""/>
        <dsp:cNvSpPr/>
      </dsp:nvSpPr>
      <dsp:spPr>
        <a:xfrm rot="10800000">
          <a:off x="2764321" y="2678213"/>
          <a:ext cx="8928035" cy="20621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33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University Intellectual Property, regardless of the source of funding, is generally the property of the University. Options to license are available in the agreement. </a:t>
          </a:r>
        </a:p>
      </dsp:txBody>
      <dsp:txXfrm rot="10800000">
        <a:off x="3279852" y="2678213"/>
        <a:ext cx="8412504" cy="2062123"/>
      </dsp:txXfrm>
    </dsp:sp>
    <dsp:sp modelId="{F16EF795-3C22-481B-BC6B-B6811C5B1A8B}">
      <dsp:nvSpPr>
        <dsp:cNvPr id="0" name=""/>
        <dsp:cNvSpPr/>
      </dsp:nvSpPr>
      <dsp:spPr>
        <a:xfrm>
          <a:off x="659512" y="2678213"/>
          <a:ext cx="2062123" cy="20621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3E69F-92BF-4A16-B5AF-A180A05D70A5}">
      <dsp:nvSpPr>
        <dsp:cNvPr id="0" name=""/>
        <dsp:cNvSpPr/>
      </dsp:nvSpPr>
      <dsp:spPr>
        <a:xfrm rot="10800000">
          <a:off x="2764321" y="5355896"/>
          <a:ext cx="8928035" cy="20621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33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UA should retain ownership of all original/raw data. The sponsor may use the UA’s deliverables or reports.</a:t>
          </a:r>
        </a:p>
      </dsp:txBody>
      <dsp:txXfrm rot="10800000">
        <a:off x="3279852" y="5355896"/>
        <a:ext cx="8412504" cy="2062123"/>
      </dsp:txXfrm>
    </dsp:sp>
    <dsp:sp modelId="{53EDF48E-BC81-466C-857C-95338EB53EBE}">
      <dsp:nvSpPr>
        <dsp:cNvPr id="0" name=""/>
        <dsp:cNvSpPr/>
      </dsp:nvSpPr>
      <dsp:spPr>
        <a:xfrm>
          <a:off x="714385" y="5356427"/>
          <a:ext cx="2062123" cy="20621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16A75-80BE-4B6F-8C22-A51CB1BA1663}">
      <dsp:nvSpPr>
        <dsp:cNvPr id="0" name=""/>
        <dsp:cNvSpPr/>
      </dsp:nvSpPr>
      <dsp:spPr>
        <a:xfrm rot="10800000">
          <a:off x="3446491" y="3584685"/>
          <a:ext cx="9737433" cy="2922116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572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 a body corporate of the State of Arizona, the University cannot agree to be governed by the laws of another state or country. </a:t>
          </a:r>
        </a:p>
      </dsp:txBody>
      <dsp:txXfrm rot="10800000">
        <a:off x="4177020" y="3584685"/>
        <a:ext cx="9006904" cy="2922116"/>
      </dsp:txXfrm>
    </dsp:sp>
    <dsp:sp modelId="{C063A27A-A5B1-49B0-BEC4-3D40351A005B}">
      <dsp:nvSpPr>
        <dsp:cNvPr id="0" name=""/>
        <dsp:cNvSpPr/>
      </dsp:nvSpPr>
      <dsp:spPr>
        <a:xfrm>
          <a:off x="354698" y="34489"/>
          <a:ext cx="2922116" cy="2922116"/>
        </a:xfrm>
        <a:prstGeom prst="ellipse">
          <a:avLst/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2EB9-994D-445A-8B76-1BD5650B44D1}">
      <dsp:nvSpPr>
        <dsp:cNvPr id="0" name=""/>
        <dsp:cNvSpPr/>
      </dsp:nvSpPr>
      <dsp:spPr>
        <a:xfrm rot="10800000">
          <a:off x="3258753" y="0"/>
          <a:ext cx="9737433" cy="2922116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572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UA must be able to freely disseminate/publish results without restrictions. UA will acknowledge an sponsor’s financial or material contribution.</a:t>
          </a:r>
        </a:p>
      </dsp:txBody>
      <dsp:txXfrm rot="10800000">
        <a:off x="3989282" y="0"/>
        <a:ext cx="9006904" cy="2922116"/>
      </dsp:txXfrm>
    </dsp:sp>
    <dsp:sp modelId="{33C42CA3-CA20-4003-B5DE-BD88C061F86B}">
      <dsp:nvSpPr>
        <dsp:cNvPr id="0" name=""/>
        <dsp:cNvSpPr/>
      </dsp:nvSpPr>
      <dsp:spPr>
        <a:xfrm>
          <a:off x="361244" y="11630"/>
          <a:ext cx="2922116" cy="29221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16A75-80BE-4B6F-8C22-A51CB1BA1663}">
      <dsp:nvSpPr>
        <dsp:cNvPr id="0" name=""/>
        <dsp:cNvSpPr/>
      </dsp:nvSpPr>
      <dsp:spPr>
        <a:xfrm rot="10800000">
          <a:off x="3380320" y="3584620"/>
          <a:ext cx="9500959" cy="29212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196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* Equal Opportunity and non-discrimination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* Arbitration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* Conflict of Interest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* State Appropriation of Funds</a:t>
          </a:r>
        </a:p>
      </dsp:txBody>
      <dsp:txXfrm rot="10800000">
        <a:off x="4110636" y="3584620"/>
        <a:ext cx="8770643" cy="2921263"/>
      </dsp:txXfrm>
    </dsp:sp>
    <dsp:sp modelId="{C063A27A-A5B1-49B0-BEC4-3D40351A005B}">
      <dsp:nvSpPr>
        <dsp:cNvPr id="0" name=""/>
        <dsp:cNvSpPr/>
      </dsp:nvSpPr>
      <dsp:spPr>
        <a:xfrm>
          <a:off x="295748" y="35460"/>
          <a:ext cx="2921263" cy="29212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2EB9-994D-445A-8B76-1BD5650B44D1}">
      <dsp:nvSpPr>
        <dsp:cNvPr id="0" name=""/>
        <dsp:cNvSpPr/>
      </dsp:nvSpPr>
      <dsp:spPr>
        <a:xfrm rot="10800000">
          <a:off x="3197142" y="0"/>
          <a:ext cx="9500959" cy="29212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196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Arizona has a very broad Public Records Act which requires almost everything we do be open to public inspection.</a:t>
          </a:r>
        </a:p>
      </dsp:txBody>
      <dsp:txXfrm rot="10800000">
        <a:off x="3927458" y="0"/>
        <a:ext cx="8770643" cy="2921263"/>
      </dsp:txXfrm>
    </dsp:sp>
    <dsp:sp modelId="{33C42CA3-CA20-4003-B5DE-BD88C061F86B}">
      <dsp:nvSpPr>
        <dsp:cNvPr id="0" name=""/>
        <dsp:cNvSpPr/>
      </dsp:nvSpPr>
      <dsp:spPr>
        <a:xfrm>
          <a:off x="302292" y="12608"/>
          <a:ext cx="2921263" cy="29212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474663" y="696913"/>
            <a:ext cx="606107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2960" latinLnBrk="0">
      <a:defRPr sz="1200">
        <a:latin typeface="+mj-lt"/>
        <a:ea typeface="+mj-ea"/>
        <a:cs typeface="+mj-cs"/>
        <a:sym typeface="Calibri"/>
      </a:defRPr>
    </a:lvl1pPr>
    <a:lvl2pPr indent="228600" defTabSz="822960" latinLnBrk="0">
      <a:defRPr sz="1200">
        <a:latin typeface="+mj-lt"/>
        <a:ea typeface="+mj-ea"/>
        <a:cs typeface="+mj-cs"/>
        <a:sym typeface="Calibri"/>
      </a:defRPr>
    </a:lvl2pPr>
    <a:lvl3pPr indent="457200" defTabSz="822960" latinLnBrk="0">
      <a:defRPr sz="1200">
        <a:latin typeface="+mj-lt"/>
        <a:ea typeface="+mj-ea"/>
        <a:cs typeface="+mj-cs"/>
        <a:sym typeface="Calibri"/>
      </a:defRPr>
    </a:lvl3pPr>
    <a:lvl4pPr indent="685800" defTabSz="822960" latinLnBrk="0">
      <a:defRPr sz="1200">
        <a:latin typeface="+mj-lt"/>
        <a:ea typeface="+mj-ea"/>
        <a:cs typeface="+mj-cs"/>
        <a:sym typeface="Calibri"/>
      </a:defRPr>
    </a:lvl4pPr>
    <a:lvl5pPr indent="914400" defTabSz="822960" latinLnBrk="0">
      <a:defRPr sz="1200">
        <a:latin typeface="+mj-lt"/>
        <a:ea typeface="+mj-ea"/>
        <a:cs typeface="+mj-cs"/>
        <a:sym typeface="Calibri"/>
      </a:defRPr>
    </a:lvl5pPr>
    <a:lvl6pPr indent="1143000" defTabSz="822960" latinLnBrk="0">
      <a:defRPr sz="1200">
        <a:latin typeface="+mj-lt"/>
        <a:ea typeface="+mj-ea"/>
        <a:cs typeface="+mj-cs"/>
        <a:sym typeface="Calibri"/>
      </a:defRPr>
    </a:lvl6pPr>
    <a:lvl7pPr indent="1371600" defTabSz="822960" latinLnBrk="0">
      <a:defRPr sz="1200">
        <a:latin typeface="+mj-lt"/>
        <a:ea typeface="+mj-ea"/>
        <a:cs typeface="+mj-cs"/>
        <a:sym typeface="Calibri"/>
      </a:defRPr>
    </a:lvl7pPr>
    <a:lvl8pPr indent="1600200" defTabSz="822960" latinLnBrk="0">
      <a:defRPr sz="1200">
        <a:latin typeface="+mj-lt"/>
        <a:ea typeface="+mj-ea"/>
        <a:cs typeface="+mj-cs"/>
        <a:sym typeface="Calibri"/>
      </a:defRPr>
    </a:lvl8pPr>
    <a:lvl9pPr indent="1828800" defTabSz="82296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</a:t>
            </a:r>
            <a:r>
              <a:rPr lang="en-US" baseline="0" dirty="0"/>
              <a:t> Questions: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Show of hands: Faculty or staff working on a sponsored project? RA support for Investigator? </a:t>
            </a:r>
            <a:r>
              <a:rPr lang="en-US" dirty="0" err="1"/>
              <a:t>Dept</a:t>
            </a:r>
            <a:r>
              <a:rPr lang="en-US" dirty="0"/>
              <a:t> RA? College RA? Other?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What interaction have you had or would you expect with SPCS?</a:t>
            </a:r>
          </a:p>
          <a:p>
            <a:r>
              <a:rPr lang="en-US" dirty="0"/>
              <a:t>Goal</a:t>
            </a:r>
            <a:r>
              <a:rPr lang="en-US" baseline="0" dirty="0"/>
              <a:t>: Awareness of the ways in which Sponsored Projects Services supports the research mission of the UA.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Recognize the areas of SPCS support.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Identify for yourself which of these areas you might need to contact.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Know how to contact SPCS.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dirty="0">
                <a:solidFill>
                  <a:srgbClr val="333333"/>
                </a:solidFill>
              </a:rPr>
              <a:t>Sponsored Projects Services &amp; Contracting Services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Award intake (Award Services/Contracting</a:t>
            </a:r>
            <a:r>
              <a:rPr lang="en-US" sz="2600" baseline="0" dirty="0">
                <a:solidFill>
                  <a:srgbClr val="333333"/>
                </a:solidFill>
              </a:rPr>
              <a:t> Services</a:t>
            </a:r>
            <a:r>
              <a:rPr lang="en-US" sz="2600" dirty="0">
                <a:solidFill>
                  <a:srgbClr val="333333"/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Initial review </a:t>
            </a:r>
          </a:p>
          <a:p>
            <a:pPr lvl="2"/>
            <a:r>
              <a:rPr lang="en-US" sz="2600" dirty="0">
                <a:solidFill>
                  <a:srgbClr val="333333"/>
                </a:solidFill>
              </a:rPr>
              <a:t>Unilateral grants – Award Services</a:t>
            </a:r>
          </a:p>
          <a:p>
            <a:pPr lvl="2"/>
            <a:r>
              <a:rPr lang="en-US" sz="2600" dirty="0">
                <a:solidFill>
                  <a:srgbClr val="333333"/>
                </a:solidFill>
              </a:rPr>
              <a:t>Bilateral awards – Contracting</a:t>
            </a:r>
            <a:r>
              <a:rPr lang="en-US" sz="2600" baseline="0" dirty="0">
                <a:solidFill>
                  <a:srgbClr val="333333"/>
                </a:solidFill>
              </a:rPr>
              <a:t> Services</a:t>
            </a:r>
            <a:endParaRPr lang="en-US" sz="2600" dirty="0">
              <a:solidFill>
                <a:srgbClr val="333333"/>
              </a:solidFill>
            </a:endParaRP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Ensure proposal was routed (Award Services/Contracting</a:t>
            </a:r>
            <a:r>
              <a:rPr lang="en-US" sz="2600" baseline="0" dirty="0">
                <a:solidFill>
                  <a:srgbClr val="333333"/>
                </a:solidFill>
              </a:rPr>
              <a:t> Services</a:t>
            </a:r>
            <a:r>
              <a:rPr lang="en-US" sz="2600" dirty="0">
                <a:solidFill>
                  <a:srgbClr val="333333"/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PI/Department routing 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Dates and Amounts are accurate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Compliance checks, COI, E-Verify, Confidential Info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Complete award negotiation (Contracting</a:t>
            </a:r>
            <a:r>
              <a:rPr lang="en-US" sz="2600" baseline="0" dirty="0">
                <a:solidFill>
                  <a:srgbClr val="333333"/>
                </a:solidFill>
              </a:rPr>
              <a:t> Services</a:t>
            </a:r>
            <a:r>
              <a:rPr lang="en-US" sz="2600" dirty="0">
                <a:solidFill>
                  <a:srgbClr val="333333"/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Only authorized delegates can sign (Contracting</a:t>
            </a:r>
            <a:r>
              <a:rPr lang="en-US" sz="2600" baseline="0" dirty="0">
                <a:solidFill>
                  <a:srgbClr val="333333"/>
                </a:solidFill>
              </a:rPr>
              <a:t> Services</a:t>
            </a:r>
            <a:r>
              <a:rPr lang="en-US" sz="2600" dirty="0">
                <a:solidFill>
                  <a:srgbClr val="333333"/>
                </a:solidFill>
              </a:rPr>
              <a:t>) </a:t>
            </a:r>
          </a:p>
          <a:p>
            <a:pPr lvl="1"/>
            <a:r>
              <a:rPr lang="en-US" sz="2600" dirty="0">
                <a:solidFill>
                  <a:srgbClr val="333333"/>
                </a:solidFill>
              </a:rPr>
              <a:t>Record award and set up account (Award Services)</a:t>
            </a:r>
          </a:p>
        </p:txBody>
      </p:sp>
    </p:spTree>
    <p:extLst>
      <p:ext uri="{BB962C8B-B14F-4D97-AF65-F5344CB8AC3E}">
        <p14:creationId xmlns:p14="http://schemas.microsoft.com/office/powerpoint/2010/main" val="340642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contracting has their own session that describes this as well</a:t>
            </a:r>
          </a:p>
        </p:txBody>
      </p:sp>
    </p:spTree>
    <p:extLst>
      <p:ext uri="{BB962C8B-B14F-4D97-AF65-F5344CB8AC3E}">
        <p14:creationId xmlns:p14="http://schemas.microsoft.com/office/powerpoint/2010/main" val="2427307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7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8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7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8229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Many of these “issues” have waiver processes or are discussed with the PI and Department. None of them are particularly showstoppers that will terminate a negotiation.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2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8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8229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Contract Submission Cover Sheet 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can be downloaded from the Research Gateway, "Forms and Templates" page, under "Contracting"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23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Outgoing Subawards – proactive set-up and ongoing maintenance</a:t>
            </a:r>
          </a:p>
        </p:txBody>
      </p:sp>
    </p:spTree>
    <p:extLst>
      <p:ext uri="{BB962C8B-B14F-4D97-AF65-F5344CB8AC3E}">
        <p14:creationId xmlns:p14="http://schemas.microsoft.com/office/powerpoint/2010/main" val="414565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baseline="0" dirty="0"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Be focused and keep it simple</a:t>
            </a:r>
          </a:p>
          <a:p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Make your logic/rationale clear </a:t>
            </a:r>
          </a:p>
          <a:p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FIND MENTORS!! </a:t>
            </a:r>
          </a:p>
          <a:p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Proofread!!  Have </a:t>
            </a:r>
            <a:r>
              <a:rPr lang="en-US" sz="1200" b="0" i="0" u="none" strike="noStrike" baseline="0" dirty="0" err="1">
                <a:latin typeface="+mj-lt"/>
                <a:ea typeface="+mj-ea"/>
                <a:cs typeface="+mj-cs"/>
                <a:sym typeface="Calibri"/>
              </a:rPr>
              <a:t>zerotolerance</a:t>
            </a:r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 for typographical errors, misspellings, or sloppy formatting</a:t>
            </a:r>
          </a:p>
          <a:p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Have others read what you have written</a:t>
            </a:r>
          </a:p>
          <a:p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Reread what you’ve written after taking a break</a:t>
            </a:r>
          </a:p>
          <a:p>
            <a:r>
              <a:rPr lang="en-US" sz="1200" b="0" i="0" u="none" strike="noStrike" baseline="0" dirty="0">
                <a:latin typeface="+mj-lt"/>
                <a:ea typeface="+mj-ea"/>
                <a:cs typeface="+mj-cs"/>
                <a:sym typeface="Calibri"/>
              </a:rPr>
              <a:t>Your written proposal represents YOU to the reviewer and is the only way (s)he knows what you are thinking!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44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Oversight and compliance support: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Account Setup/Modification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Invoicing and cash management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Financial Reporting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Budget &amp; Cost Monitoring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Navigating Sponsor regulations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Monitoring/reporting cost sharing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Approvals: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Account Changes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Expenditures</a:t>
            </a:r>
          </a:p>
          <a:p>
            <a:pPr algn="l" defTabSz="465887" rtl="0"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  Cost Transfers</a:t>
            </a:r>
          </a:p>
        </p:txBody>
      </p:sp>
    </p:spTree>
    <p:extLst>
      <p:ext uri="{BB962C8B-B14F-4D97-AF65-F5344CB8AC3E}">
        <p14:creationId xmlns:p14="http://schemas.microsoft.com/office/powerpoint/2010/main" val="2337569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Compliance is an</a:t>
            </a:r>
            <a:r>
              <a:rPr lang="en-US" baseline="0" dirty="0"/>
              <a:t> ongoing focus even after the project ends</a:t>
            </a:r>
          </a:p>
          <a:p>
            <a:pPr lvl="0"/>
            <a:r>
              <a:rPr lang="en-US" baseline="0" dirty="0"/>
              <a:t>   </a:t>
            </a:r>
            <a:r>
              <a:rPr lang="en-US" dirty="0"/>
              <a:t>Cost Sharing – periodic </a:t>
            </a:r>
            <a:r>
              <a:rPr lang="en-US" baseline="0" dirty="0"/>
              <a:t>financial reports, audits</a:t>
            </a:r>
          </a:p>
          <a:p>
            <a:pPr lvl="0"/>
            <a:r>
              <a:rPr lang="en-US" dirty="0"/>
              <a:t>   Effort Reporting every 6 months</a:t>
            </a:r>
          </a:p>
          <a:p>
            <a:pPr lvl="0"/>
            <a:r>
              <a:rPr lang="en-US" dirty="0"/>
              <a:t>   Property – title and reporting</a:t>
            </a:r>
          </a:p>
          <a:p>
            <a:pPr lvl="0"/>
            <a:r>
              <a:rPr lang="en-US" dirty="0"/>
              <a:t>   Audit - during and after</a:t>
            </a:r>
            <a:r>
              <a:rPr lang="en-US" baseline="0" dirty="0"/>
              <a:t> project end</a:t>
            </a:r>
          </a:p>
          <a:p>
            <a:pPr lvl="0"/>
            <a:r>
              <a:rPr lang="en-US" dirty="0"/>
              <a:t>   Quality Assurance is ongoing</a:t>
            </a:r>
          </a:p>
          <a:p>
            <a:pPr lvl="0"/>
            <a:r>
              <a:rPr lang="en-US"/>
              <a:t>Subawards </a:t>
            </a:r>
            <a:r>
              <a:rPr lang="en-US" dirty="0"/>
              <a:t>– </a:t>
            </a:r>
          </a:p>
        </p:txBody>
      </p:sp>
    </p:spTree>
    <p:extLst>
      <p:ext uri="{BB962C8B-B14F-4D97-AF65-F5344CB8AC3E}">
        <p14:creationId xmlns:p14="http://schemas.microsoft.com/office/powerpoint/2010/main" val="1939140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8596">
              <a:defRPr/>
            </a:pPr>
            <a:r>
              <a:rPr lang="en-US" dirty="0"/>
              <a:t>These are areas where you can be part of the solution, not part of a problem.</a:t>
            </a:r>
          </a:p>
        </p:txBody>
      </p:sp>
    </p:spTree>
    <p:extLst>
      <p:ext uri="{BB962C8B-B14F-4D97-AF65-F5344CB8AC3E}">
        <p14:creationId xmlns:p14="http://schemas.microsoft.com/office/powerpoint/2010/main" val="1078768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kern="1200" dirty="0" err="1">
                <a:solidFill>
                  <a:schemeClr val="tx1"/>
                </a:solidFill>
              </a:rPr>
              <a:t>Preaward</a:t>
            </a:r>
            <a:r>
              <a:rPr lang="en-US" kern="12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Read the funding announcement and ask questions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Involve supporters early when you have a proposal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Plan for routing deadlines (3-day deadline)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Send award documents as soon as you get them</a:t>
            </a:r>
          </a:p>
        </p:txBody>
      </p:sp>
    </p:spTree>
    <p:extLst>
      <p:ext uri="{BB962C8B-B14F-4D97-AF65-F5344CB8AC3E}">
        <p14:creationId xmlns:p14="http://schemas.microsoft.com/office/powerpoint/2010/main" val="3797917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kern="1200" dirty="0" err="1">
                <a:solidFill>
                  <a:schemeClr val="tx1"/>
                </a:solidFill>
              </a:rPr>
              <a:t>Preaward</a:t>
            </a:r>
            <a:r>
              <a:rPr lang="en-US" kern="12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Read the funding announcement and ask questions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Involve supporters early when you have a proposal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Plan for routing deadlines (3-day deadline)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Send award documents as soon as you get them</a:t>
            </a:r>
          </a:p>
          <a:p>
            <a:pPr lvl="0"/>
            <a:r>
              <a:rPr lang="en-US" kern="1200" dirty="0" err="1">
                <a:solidFill>
                  <a:schemeClr val="tx1"/>
                </a:solidFill>
              </a:rPr>
              <a:t>Postaward</a:t>
            </a:r>
            <a:r>
              <a:rPr lang="en-US" kern="12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Review award T&amp;Cs &amp; know where to find relevant regulations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Before a purchase: is it reasonable, allocable, and consistent?</a:t>
            </a:r>
          </a:p>
          <a:p>
            <a:pPr lvl="1"/>
            <a:r>
              <a:rPr lang="en-US" kern="1200" dirty="0">
                <a:solidFill>
                  <a:schemeClr val="tx1"/>
                </a:solidFill>
              </a:rPr>
              <a:t>Contact SPCS fund accountant for guidance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88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8596">
              <a:defRPr/>
            </a:pPr>
            <a:r>
              <a:rPr lang="en-US" dirty="0"/>
              <a:t>RGW includes: user guides, explanations, </a:t>
            </a:r>
            <a:r>
              <a:rPr lang="en-US" dirty="0" err="1"/>
              <a:t>UAccess</a:t>
            </a:r>
            <a:r>
              <a:rPr lang="en-US" baseline="0" dirty="0"/>
              <a:t> Research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478 – 2004</a:t>
            </a:r>
          </a:p>
          <a:p>
            <a:r>
              <a:rPr lang="en-US" dirty="0"/>
              <a:t>622 – 2017</a:t>
            </a:r>
          </a:p>
          <a:p>
            <a:r>
              <a:rPr lang="en-US" dirty="0"/>
              <a:t>800 – 2025 goal</a:t>
            </a:r>
          </a:p>
        </p:txBody>
      </p:sp>
    </p:spTree>
    <p:extLst>
      <p:ext uri="{BB962C8B-B14F-4D97-AF65-F5344CB8AC3E}">
        <p14:creationId xmlns:p14="http://schemas.microsoft.com/office/powerpoint/2010/main" val="251819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 faculty applying for, and receiving external funds</a:t>
            </a:r>
          </a:p>
          <a:p>
            <a:pPr algn="l" defTabSz="465887" rtl="0">
              <a:lnSpc>
                <a:spcPct val="80000"/>
              </a:lnSpc>
              <a:defRPr/>
            </a:pPr>
            <a:r>
              <a:rPr lang="en-US" sz="2000" b="1" dirty="0"/>
              <a:t>Avoid hassles by engaging SPCS before there is</a:t>
            </a:r>
            <a:r>
              <a:rPr lang="en-US" sz="2200" dirty="0">
                <a:latin typeface="Arial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   Duplicate work to revise an application and/or budget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   Lengthy negotiations to remove unacceptable clauses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   Insurance/liability/resource/tax issues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   Noncompliance with financial requirements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   Unallowable expenditures </a:t>
            </a:r>
          </a:p>
        </p:txBody>
      </p:sp>
    </p:spTree>
    <p:extLst>
      <p:ext uri="{BB962C8B-B14F-4D97-AF65-F5344CB8AC3E}">
        <p14:creationId xmlns:p14="http://schemas.microsoft.com/office/powerpoint/2010/main" val="323562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burden ask audience to answer</a:t>
            </a:r>
            <a:r>
              <a:rPr lang="en-US" baseline="0" dirty="0"/>
              <a:t> question to each other </a:t>
            </a:r>
            <a:r>
              <a:rPr lang="en-US" dirty="0"/>
              <a:t> -40% spent on admin tasks per</a:t>
            </a:r>
            <a:r>
              <a:rPr lang="en-US" baseline="0" dirty="0"/>
              <a:t> FDP</a:t>
            </a:r>
          </a:p>
          <a:p>
            <a:r>
              <a:rPr lang="en-US" baseline="0" dirty="0"/>
              <a:t>Our role is to mitigate the effects of administrative burden on faculty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6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We’ll cover </a:t>
            </a:r>
            <a:r>
              <a:rPr lang="en-US" b="1" kern="1200" dirty="0">
                <a:solidFill>
                  <a:schemeClr val="tx1"/>
                </a:solidFill>
              </a:rPr>
              <a:t>2 main support areas </a:t>
            </a:r>
            <a:r>
              <a:rPr lang="en-US" kern="1200" dirty="0">
                <a:solidFill>
                  <a:schemeClr val="tx1"/>
                </a:solidFill>
              </a:rPr>
              <a:t>&amp; how SPCS works with the UA research community. Michael will discuss contracting after I finish. </a:t>
            </a:r>
          </a:p>
          <a:p>
            <a:r>
              <a:rPr lang="en-US" b="1" dirty="0" err="1"/>
              <a:t>PreAward</a:t>
            </a:r>
            <a:r>
              <a:rPr lang="en-US" dirty="0"/>
              <a:t>:</a:t>
            </a:r>
          </a:p>
          <a:p>
            <a:r>
              <a:rPr lang="en-US" baseline="0" dirty="0"/>
              <a:t>   </a:t>
            </a:r>
            <a:r>
              <a:rPr lang="en-US" dirty="0"/>
              <a:t>Review/Approval of proposals</a:t>
            </a:r>
            <a:r>
              <a:rPr lang="en-US" baseline="0" dirty="0"/>
              <a:t> </a:t>
            </a:r>
          </a:p>
          <a:p>
            <a:r>
              <a:rPr lang="en-US" baseline="0" dirty="0"/>
              <a:t>   Award/contract negotiations</a:t>
            </a:r>
          </a:p>
          <a:p>
            <a:r>
              <a:rPr lang="en-US" baseline="0" dirty="0"/>
              <a:t>   </a:t>
            </a:r>
            <a:r>
              <a:rPr lang="en-US" dirty="0"/>
              <a:t>Intake of grants &amp; contracts</a:t>
            </a:r>
          </a:p>
          <a:p>
            <a:r>
              <a:rPr lang="en-US" b="1" dirty="0" err="1"/>
              <a:t>Postaward</a:t>
            </a:r>
            <a:r>
              <a:rPr lang="en-US" dirty="0"/>
              <a:t>: </a:t>
            </a:r>
          </a:p>
          <a:p>
            <a:r>
              <a:rPr lang="en-US" dirty="0"/>
              <a:t>   Teams work</a:t>
            </a:r>
            <a:r>
              <a:rPr lang="en-US" baseline="0" dirty="0"/>
              <a:t> with specific</a:t>
            </a:r>
            <a:r>
              <a:rPr lang="en-US" dirty="0"/>
              <a:t> colleges </a:t>
            </a:r>
          </a:p>
          <a:p>
            <a:r>
              <a:rPr lang="en-US" dirty="0"/>
              <a:t>   Cost Sharing/Effort Reporting </a:t>
            </a:r>
          </a:p>
          <a:p>
            <a:r>
              <a:rPr lang="en-US" baseline="0" dirty="0"/>
              <a:t>   </a:t>
            </a:r>
            <a:r>
              <a:rPr lang="en-US" dirty="0"/>
              <a:t>Property</a:t>
            </a:r>
          </a:p>
          <a:p>
            <a:r>
              <a:rPr lang="en-US" baseline="0" dirty="0"/>
              <a:t>   </a:t>
            </a:r>
            <a:r>
              <a:rPr lang="en-US" dirty="0"/>
              <a:t>Audit/Quality Assurance</a:t>
            </a:r>
          </a:p>
          <a:p>
            <a:r>
              <a:rPr lang="en-US" baseline="0" dirty="0"/>
              <a:t>   </a:t>
            </a:r>
            <a:r>
              <a:rPr lang="en-US" dirty="0"/>
              <a:t>Outgoing </a:t>
            </a:r>
            <a:r>
              <a:rPr lang="en-US" dirty="0" err="1"/>
              <a:t>Subawards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0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SPCS institutional review </a:t>
            </a:r>
            <a:r>
              <a:rPr lang="en-US" dirty="0"/>
              <a:t>includes:</a:t>
            </a:r>
          </a:p>
          <a:p>
            <a:r>
              <a:rPr lang="en-US" baseline="0" dirty="0"/>
              <a:t>   </a:t>
            </a:r>
            <a:r>
              <a:rPr lang="en-US" dirty="0"/>
              <a:t>Online (UAR) proposal (details &amp; approvals)</a:t>
            </a:r>
          </a:p>
          <a:p>
            <a:r>
              <a:rPr lang="en-US" baseline="0" dirty="0"/>
              <a:t>   </a:t>
            </a:r>
            <a:r>
              <a:rPr lang="en-US" dirty="0"/>
              <a:t>Required sponsor forms (data &amp; completeness)</a:t>
            </a:r>
          </a:p>
          <a:p>
            <a:r>
              <a:rPr lang="en-US" baseline="0" dirty="0"/>
              <a:t>   </a:t>
            </a:r>
            <a:r>
              <a:rPr lang="en-US" dirty="0"/>
              <a:t>Project lay abstract (for activity type and compliance)</a:t>
            </a:r>
          </a:p>
          <a:p>
            <a:r>
              <a:rPr lang="en-US" baseline="0" dirty="0"/>
              <a:t>   </a:t>
            </a:r>
            <a:r>
              <a:rPr lang="en-US" dirty="0"/>
              <a:t>Budget &amp; Justification (</a:t>
            </a:r>
            <a:r>
              <a:rPr lang="en-US" dirty="0" err="1"/>
              <a:t>allowability</a:t>
            </a:r>
            <a:r>
              <a:rPr lang="en-US" dirty="0"/>
              <a:t> of costs)</a:t>
            </a:r>
          </a:p>
          <a:p>
            <a:r>
              <a:rPr lang="en-US" baseline="0" dirty="0"/>
              <a:t>   </a:t>
            </a:r>
            <a:r>
              <a:rPr lang="en-US" dirty="0"/>
              <a:t>Other forms, support documentation if applicable</a:t>
            </a:r>
          </a:p>
          <a:p>
            <a:r>
              <a:rPr lang="en-US" b="1" dirty="0"/>
              <a:t>3-day internal proposal deadline  </a:t>
            </a:r>
            <a:r>
              <a:rPr lang="en-US" dirty="0"/>
              <a:t>- SPCS will</a:t>
            </a:r>
            <a:r>
              <a:rPr lang="en-US" baseline="0" dirty="0"/>
              <a:t> submit on time </a:t>
            </a:r>
            <a:r>
              <a:rPr lang="en-US" dirty="0"/>
              <a:t>if you give us 3 full business days before sponsor deadline:</a:t>
            </a:r>
          </a:p>
          <a:p>
            <a:pPr marL="232943" lvl="1" indent="-232943">
              <a:buFont typeface="+mj-lt"/>
              <a:buAutoNum type="arabicParenR"/>
            </a:pPr>
            <a:r>
              <a:rPr lang="en-US" b="1" dirty="0"/>
              <a:t>Fully approved </a:t>
            </a:r>
            <a:r>
              <a:rPr lang="en-US" dirty="0"/>
              <a:t>proposal in </a:t>
            </a:r>
            <a:r>
              <a:rPr lang="en-US" dirty="0" err="1"/>
              <a:t>UAccess</a:t>
            </a:r>
            <a:r>
              <a:rPr lang="en-US" dirty="0"/>
              <a:t> Research (UAR)</a:t>
            </a:r>
          </a:p>
          <a:p>
            <a:pPr marL="232943" lvl="1" indent="-232943">
              <a:buFont typeface="+mj-lt"/>
              <a:buAutoNum type="arabicParenR"/>
            </a:pPr>
            <a:r>
              <a:rPr lang="en-US" b="1" dirty="0"/>
              <a:t>Ready to submit </a:t>
            </a:r>
            <a:r>
              <a:rPr lang="en-US" dirty="0"/>
              <a:t>- complete application, ready for e-submission or</a:t>
            </a:r>
            <a:r>
              <a:rPr lang="en-US" baseline="0" dirty="0"/>
              <a:t> </a:t>
            </a:r>
            <a:r>
              <a:rPr lang="en-US" dirty="0"/>
              <a:t>authorized signature (paper proposals)</a:t>
            </a:r>
          </a:p>
        </p:txBody>
      </p:sp>
    </p:spTree>
    <p:extLst>
      <p:ext uri="{BB962C8B-B14F-4D97-AF65-F5344CB8AC3E}">
        <p14:creationId xmlns:p14="http://schemas.microsoft.com/office/powerpoint/2010/main" val="95877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1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600" dirty="0"/>
              <a:t>Department and College Approvals </a:t>
            </a:r>
          </a:p>
          <a:p>
            <a:r>
              <a:rPr lang="en-US" sz="5200" dirty="0"/>
              <a:t>   Effort and Resource Commitment</a:t>
            </a:r>
          </a:p>
          <a:p>
            <a:r>
              <a:rPr lang="en-US" sz="5200" dirty="0"/>
              <a:t>   Department and/or college cost sharing </a:t>
            </a:r>
          </a:p>
          <a:p>
            <a:r>
              <a:rPr lang="en-US" sz="5200" dirty="0"/>
              <a:t>   Project is consistent w/ </a:t>
            </a:r>
            <a:r>
              <a:rPr lang="en-US" sz="5200" dirty="0" err="1"/>
              <a:t>dept</a:t>
            </a:r>
            <a:r>
              <a:rPr lang="en-US" sz="5200" dirty="0"/>
              <a:t> &amp; institutional mission</a:t>
            </a:r>
          </a:p>
          <a:p>
            <a:r>
              <a:rPr lang="en-US" sz="5200" dirty="0"/>
              <a:t>   F&amp;A Waiver requests, where applicable</a:t>
            </a:r>
          </a:p>
          <a:p>
            <a:r>
              <a:rPr lang="en-US" sz="5600" dirty="0"/>
              <a:t>SPCS Approval </a:t>
            </a:r>
          </a:p>
          <a:p>
            <a:r>
              <a:rPr lang="en-US" sz="5600" dirty="0"/>
              <a:t>   </a:t>
            </a:r>
            <a:r>
              <a:rPr lang="en-US" sz="5200" dirty="0"/>
              <a:t>Assurance of compliance w/ sponsor regulations and university policies</a:t>
            </a:r>
          </a:p>
          <a:p>
            <a:r>
              <a:rPr lang="en-US" sz="5600" dirty="0"/>
              <a:t>RDI Approvals (only if needed)</a:t>
            </a:r>
          </a:p>
          <a:p>
            <a:r>
              <a:rPr lang="en-US" sz="4800" dirty="0"/>
              <a:t>   Institutional cost sharing</a:t>
            </a:r>
          </a:p>
          <a:p>
            <a:r>
              <a:rPr lang="en-US" sz="4800" dirty="0"/>
              <a:t>   F&amp;A waivers (8 business days before the sponsor deadline)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7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0" y="0"/>
            <a:ext cx="18288000" cy="2142067"/>
            <a:chOff x="0" y="0"/>
            <a:chExt cx="18288000" cy="2142066"/>
          </a:xfrm>
        </p:grpSpPr>
        <p:sp>
          <p:nvSpPr>
            <p:cNvPr id="20" name="Shape 20"/>
            <p:cNvSpPr/>
            <p:nvPr/>
          </p:nvSpPr>
          <p:spPr>
            <a:xfrm>
              <a:off x="0" y="0"/>
              <a:ext cx="18288000" cy="2142067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1828800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Drag picture to placeholder or click icon to add</a:t>
              </a:r>
            </a:p>
          </p:txBody>
        </p:sp>
      </p:grpSp>
      <p:sp>
        <p:nvSpPr>
          <p:cNvPr id="23" name="Shape 23"/>
          <p:cNvSpPr/>
          <p:nvPr/>
        </p:nvSpPr>
        <p:spPr>
          <a:xfrm>
            <a:off x="642939" y="645584"/>
            <a:ext cx="117437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5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HEADER TEXT</a:t>
            </a:r>
          </a:p>
        </p:txBody>
      </p:sp>
      <p:pic>
        <p:nvPicPr>
          <p:cNvPr id="24" name="image3.png" descr="UA_OFR_RGB_Primary_SVG_whit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448" y="410719"/>
            <a:ext cx="4966302" cy="1210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0453" y="-270933"/>
            <a:ext cx="18453115" cy="11074400"/>
          </a:xfrm>
          <a:prstGeom prst="rect">
            <a:avLst/>
          </a:prstGeom>
        </p:spPr>
      </p:pic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xfrm>
            <a:off x="974300" y="439943"/>
            <a:ext cx="16339400" cy="3482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0000" spc="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4"/>
          </p:nvPr>
        </p:nvSpPr>
        <p:spPr>
          <a:xfrm>
            <a:off x="2071077" y="4078041"/>
            <a:ext cx="14145847" cy="955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spcBef>
                <a:spcPts val="700"/>
              </a:spcBef>
              <a:buSzTx/>
              <a:buFontTx/>
              <a:buNone/>
              <a:defRPr sz="3000" b="1" spc="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5"/>
          </p:nvPr>
        </p:nvSpPr>
        <p:spPr>
          <a:xfrm>
            <a:off x="2071689" y="6020506"/>
            <a:ext cx="7246937" cy="627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6"/>
          </p:nvPr>
        </p:nvSpPr>
        <p:spPr>
          <a:xfrm>
            <a:off x="2071689" y="7336935"/>
            <a:ext cx="7246937" cy="6004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defTabSz="798271">
              <a:spcBef>
                <a:spcPts val="600"/>
              </a:spcBef>
              <a:buSzTx/>
              <a:buFontTx/>
              <a:buNone/>
              <a:defRPr sz="291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839200" y="9466474"/>
            <a:ext cx="4267200" cy="5598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3162300" y="3952007"/>
            <a:ext cx="12414250" cy="6543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7" y="8919303"/>
            <a:ext cx="5965675" cy="130798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_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1.jpeg" descr="Brochure_cover.jpg"/>
          <p:cNvPicPr>
            <a:picLocks noChangeAspect="1"/>
          </p:cNvPicPr>
          <p:nvPr/>
        </p:nvPicPr>
        <p:blipFill>
          <a:blip r:embed="rId2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" name="Group 42"/>
          <p:cNvGrpSpPr/>
          <p:nvPr/>
        </p:nvGrpSpPr>
        <p:grpSpPr>
          <a:xfrm>
            <a:off x="0" y="0"/>
            <a:ext cx="18288000" cy="2142067"/>
            <a:chOff x="0" y="0"/>
            <a:chExt cx="18288000" cy="2142066"/>
          </a:xfrm>
        </p:grpSpPr>
        <p:sp>
          <p:nvSpPr>
            <p:cNvPr id="40" name="Shape 40"/>
            <p:cNvSpPr/>
            <p:nvPr/>
          </p:nvSpPr>
          <p:spPr>
            <a:xfrm>
              <a:off x="0" y="0"/>
              <a:ext cx="18288000" cy="214206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0"/>
              <a:ext cx="1828800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Drag picture to placeholder or click icon to add</a:t>
              </a:r>
            </a:p>
          </p:txBody>
        </p:sp>
      </p:grpSp>
      <p:pic>
        <p:nvPicPr>
          <p:cNvPr id="43" name="image1.jpeg" descr="Brochure_cover.jpg"/>
          <p:cNvPicPr>
            <a:picLocks noChangeAspect="1"/>
          </p:cNvPicPr>
          <p:nvPr/>
        </p:nvPicPr>
        <p:blipFill>
          <a:blip r:embed="rId2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0" y="0"/>
            <a:ext cx="18288000" cy="21420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300"/>
              </a:spcBef>
              <a:defRPr sz="5800" b="0">
                <a:solidFill>
                  <a:srgbClr val="000000">
                    <a:alpha val="0"/>
                  </a:srgb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3"/>
          </p:nvPr>
        </p:nvSpPr>
        <p:spPr>
          <a:xfrm>
            <a:off x="642939" y="645584"/>
            <a:ext cx="11743746" cy="850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SzTx/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4"/>
          </p:nvPr>
        </p:nvSpPr>
        <p:spPr>
          <a:xfrm>
            <a:off x="642938" y="2845947"/>
            <a:ext cx="17044700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581526" lvl="0" indent="-581526" defTabSz="457200">
              <a:spcBef>
                <a:spcPts val="2500"/>
              </a:spcBef>
              <a:buFontTx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Click to edit Master text styles</a:t>
            </a:r>
          </a:p>
          <a:p>
            <a:pPr marL="581526" lvl="1" indent="-581526" defTabSz="457200">
              <a:spcBef>
                <a:spcPts val="2500"/>
              </a:spcBef>
              <a:buFontTx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Second level</a:t>
            </a:r>
          </a:p>
          <a:p>
            <a:pPr marL="581526" lvl="2" indent="-581526" defTabSz="457200">
              <a:spcBef>
                <a:spcPts val="2500"/>
              </a:spcBef>
              <a:buFontTx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Third level</a:t>
            </a:r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33"/>
          </p:nvPr>
        </p:nvSpPr>
        <p:spPr>
          <a:xfrm rot="16200000">
            <a:off x="8638789" y="10232990"/>
            <a:ext cx="232913" cy="388754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34"/>
          </p:nvPr>
        </p:nvSpPr>
        <p:spPr>
          <a:xfrm rot="16200000">
            <a:off x="9027544" y="10232990"/>
            <a:ext cx="232913" cy="388754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5"/>
          </p:nvPr>
        </p:nvSpPr>
        <p:spPr>
          <a:xfrm rot="16200000">
            <a:off x="9416299" y="10232990"/>
            <a:ext cx="232913" cy="388754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NOT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914400" y="7644758"/>
            <a:ext cx="16459200" cy="1752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35"/>
          </p:nvPr>
        </p:nvSpPr>
        <p:spPr>
          <a:xfrm>
            <a:off x="9027544" y="8007024"/>
            <a:ext cx="232913" cy="388754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81670" y="1139687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loOT-Xbold"/>
              <a:ea typeface="MiloOT-Xbold"/>
              <a:cs typeface="MiloOT-Xbold"/>
              <a:sym typeface="MiloOT-Xbold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GOAL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1.jpeg" descr="Brochure_cover.jpg"/>
          <p:cNvPicPr>
            <a:picLocks noChangeAspect="1"/>
          </p:cNvPicPr>
          <p:nvPr/>
        </p:nvPicPr>
        <p:blipFill>
          <a:blip r:embed="rId2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Group 71"/>
          <p:cNvGrpSpPr/>
          <p:nvPr/>
        </p:nvGrpSpPr>
        <p:grpSpPr>
          <a:xfrm>
            <a:off x="0" y="0"/>
            <a:ext cx="18288000" cy="2142067"/>
            <a:chOff x="0" y="0"/>
            <a:chExt cx="18288000" cy="2142066"/>
          </a:xfrm>
        </p:grpSpPr>
        <p:sp>
          <p:nvSpPr>
            <p:cNvPr id="69" name="Shape 69"/>
            <p:cNvSpPr/>
            <p:nvPr/>
          </p:nvSpPr>
          <p:spPr>
            <a:xfrm>
              <a:off x="0" y="0"/>
              <a:ext cx="18288000" cy="214206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1828800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Drag picture to placeholder or click icon to add</a:t>
              </a:r>
            </a:p>
          </p:txBody>
        </p:sp>
      </p:grpSp>
      <p:sp>
        <p:nvSpPr>
          <p:cNvPr id="72" name="Shape 72"/>
          <p:cNvSpPr/>
          <p:nvPr/>
        </p:nvSpPr>
        <p:spPr>
          <a:xfrm>
            <a:off x="642939" y="645584"/>
            <a:ext cx="117437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5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HEADER TEXT</a:t>
            </a:r>
          </a:p>
        </p:txBody>
      </p:sp>
      <p:pic>
        <p:nvPicPr>
          <p:cNvPr id="73" name="image3.png" descr="UA_OFR_RGB_Primary_SVG_whit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448" y="410719"/>
            <a:ext cx="4966302" cy="1210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1.jpeg" descr="Brochure_cover.jpg"/>
          <p:cNvPicPr>
            <a:picLocks noChangeAspect="1"/>
          </p:cNvPicPr>
          <p:nvPr/>
        </p:nvPicPr>
        <p:blipFill>
          <a:blip r:embed="rId2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0" y="-67"/>
            <a:ext cx="18288000" cy="21420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300"/>
              </a:spcBef>
              <a:defRPr sz="5800" b="0">
                <a:solidFill>
                  <a:srgbClr val="000000">
                    <a:alpha val="0"/>
                  </a:srgb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660398" y="686311"/>
            <a:ext cx="11632211" cy="7694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SzTx/>
              <a:buFontTx/>
              <a:buNone/>
              <a:defRPr sz="5800" b="1">
                <a:solidFill>
                  <a:srgbClr val="FFFFFF"/>
                </a:solidFill>
                <a:latin typeface="+mj-lt"/>
                <a:ea typeface="MiloOT-Xbold"/>
                <a:cs typeface="MiloOT-Xbold"/>
                <a:sym typeface="MiloOT-X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4"/>
          </p:nvPr>
        </p:nvSpPr>
        <p:spPr>
          <a:xfrm>
            <a:off x="7450659" y="3615655"/>
            <a:ext cx="10157250" cy="62568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431131" lvl="0" indent="-431131" defTabSz="457200">
              <a:lnSpc>
                <a:spcPct val="110000"/>
              </a:lnSpc>
              <a:spcBef>
                <a:spcPts val="2500"/>
              </a:spcBef>
              <a:buFontTx/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Click to edit Master text styles</a:t>
            </a:r>
          </a:p>
          <a:p>
            <a:pPr marL="431131" lvl="1" indent="-431131" defTabSz="457200">
              <a:lnSpc>
                <a:spcPct val="110000"/>
              </a:lnSpc>
              <a:spcBef>
                <a:spcPts val="2500"/>
              </a:spcBef>
              <a:buFontTx/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Second level</a:t>
            </a:r>
          </a:p>
          <a:p>
            <a:pPr marL="431131" lvl="2" indent="-431131" defTabSz="457200">
              <a:lnSpc>
                <a:spcPct val="110000"/>
              </a:lnSpc>
              <a:spcBef>
                <a:spcPts val="2500"/>
              </a:spcBef>
              <a:buFontTx/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Third level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8"/>
          </p:nvPr>
        </p:nvSpPr>
        <p:spPr>
          <a:xfrm>
            <a:off x="7488673" y="2535894"/>
            <a:ext cx="10157250" cy="685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defTabSz="457200">
              <a:spcBef>
                <a:spcPts val="0"/>
              </a:spcBef>
              <a:buSzTx/>
              <a:buFontTx/>
              <a:buNone/>
              <a:defRPr sz="45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0" y="9731252"/>
            <a:ext cx="232913" cy="388754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2"/>
          </p:nvPr>
        </p:nvSpPr>
        <p:spPr>
          <a:xfrm>
            <a:off x="0" y="9342498"/>
            <a:ext cx="232913" cy="388754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33"/>
          </p:nvPr>
        </p:nvSpPr>
        <p:spPr>
          <a:xfrm>
            <a:off x="0" y="8952168"/>
            <a:ext cx="232913" cy="388754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0400" y="2508848"/>
            <a:ext cx="5846530" cy="7416781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ctr">
              <a:buNone/>
              <a:defRPr sz="2400" b="0" i="0">
                <a:latin typeface="Calibri"/>
                <a:cs typeface="Calibri"/>
              </a:defRPr>
            </a:lvl1pPr>
          </a:lstStyle>
          <a:p>
            <a:r>
              <a:rPr lang="en-US" dirty="0"/>
              <a:t>Large Crop of Icon or Image </a:t>
            </a:r>
            <a:br>
              <a:rPr lang="en-US" dirty="0"/>
            </a:br>
            <a:r>
              <a:rPr lang="en-US" dirty="0"/>
              <a:t>(optional)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IMAGE WITH TEXT_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31"/>
          </p:nvPr>
        </p:nvSpPr>
        <p:spPr>
          <a:xfrm>
            <a:off x="1" y="2148202"/>
            <a:ext cx="11217275" cy="836739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4" name="image1.jpeg" descr="Brochure_cover.jpg"/>
          <p:cNvPicPr>
            <a:picLocks noChangeAspect="1"/>
          </p:cNvPicPr>
          <p:nvPr/>
        </p:nvPicPr>
        <p:blipFill>
          <a:blip r:embed="rId3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0" y="0"/>
            <a:ext cx="18288000" cy="21420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300"/>
              </a:spcBef>
              <a:defRPr sz="5800" b="0">
                <a:solidFill>
                  <a:srgbClr val="000000">
                    <a:alpha val="0"/>
                  </a:srgb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42939" y="645584"/>
            <a:ext cx="117437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5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HEADER TEXT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xfrm>
            <a:off x="11804650" y="2796823"/>
            <a:ext cx="6261100" cy="64493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571500" indent="-571500">
              <a:spcBef>
                <a:spcPts val="900"/>
              </a:spcBef>
              <a:defRPr sz="4000"/>
            </a:lvl1pPr>
            <a:lvl2pPr marL="1326685" indent="-510264">
              <a:spcBef>
                <a:spcPts val="900"/>
              </a:spcBef>
              <a:buChar char="-"/>
              <a:defRPr sz="4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4"/>
          </p:nvPr>
        </p:nvSpPr>
        <p:spPr>
          <a:xfrm>
            <a:off x="797983" y="3578224"/>
            <a:ext cx="4603752" cy="397437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457200"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97983" y="3578224"/>
            <a:ext cx="4603752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 userDrawn="1"/>
        </p:nvCxnSpPr>
        <p:spPr>
          <a:xfrm>
            <a:off x="797983" y="7540959"/>
            <a:ext cx="4603752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296" y="350520"/>
            <a:ext cx="16306800" cy="151892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40042E-E6A3-4C04-8DC2-085DB8AED0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25296" y="2453640"/>
            <a:ext cx="16306800" cy="68935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05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1.jpeg" descr="Brochure_cover.jpg"/>
          <p:cNvPicPr>
            <a:picLocks noChangeAspect="1"/>
          </p:cNvPicPr>
          <p:nvPr/>
        </p:nvPicPr>
        <p:blipFill>
          <a:blip r:embed="rId2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0" y="0"/>
            <a:ext cx="18288000" cy="21420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300"/>
              </a:spcBef>
              <a:defRPr sz="5800" b="0">
                <a:solidFill>
                  <a:srgbClr val="000000">
                    <a:alpha val="0"/>
                  </a:srgb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3"/>
          </p:nvPr>
        </p:nvSpPr>
        <p:spPr>
          <a:xfrm>
            <a:off x="642939" y="645584"/>
            <a:ext cx="11743746" cy="850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SzTx/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371600" y="3266652"/>
            <a:ext cx="15544800" cy="2254039"/>
          </a:xfrm>
          <a:prstGeom prst="rect">
            <a:avLst/>
          </a:prstGeom>
        </p:spPr>
        <p:txBody>
          <a:bodyPr/>
          <a:lstStyle>
            <a:lvl1pPr>
              <a:defRPr sz="79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xfrm>
            <a:off x="2743200" y="5958840"/>
            <a:ext cx="12801600" cy="26873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3106400" y="9746404"/>
            <a:ext cx="530384" cy="561341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159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pic" idx="13"/>
          </p:nvPr>
        </p:nvSpPr>
        <p:spPr>
          <a:xfrm>
            <a:off x="794" y="0"/>
            <a:ext cx="18286414" cy="1051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794" y="-67"/>
            <a:ext cx="18330269" cy="105157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300"/>
              </a:spcBef>
              <a:defRPr sz="5800" b="0">
                <a:solidFill>
                  <a:srgbClr val="000000">
                    <a:alpha val="0"/>
                  </a:srgb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914400" y="3295324"/>
            <a:ext cx="16459200" cy="3924952"/>
          </a:xfrm>
          <a:prstGeom prst="rect">
            <a:avLst/>
          </a:prstGeom>
        </p:spPr>
        <p:txBody>
          <a:bodyPr/>
          <a:lstStyle>
            <a:lvl1pPr>
              <a:defRPr sz="200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8839200" y="9466474"/>
            <a:ext cx="4267200" cy="5598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6748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Brochure_cover.jpg"/>
          <p:cNvPicPr>
            <a:picLocks noChangeAspect="1"/>
          </p:cNvPicPr>
          <p:nvPr/>
        </p:nvPicPr>
        <p:blipFill>
          <a:blip r:embed="rId10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2142067"/>
            <a:chOff x="0" y="0"/>
            <a:chExt cx="18288000" cy="2142066"/>
          </a:xfrm>
        </p:grpSpPr>
        <p:sp>
          <p:nvSpPr>
            <p:cNvPr id="3" name="Shape 3"/>
            <p:cNvSpPr/>
            <p:nvPr/>
          </p:nvSpPr>
          <p:spPr>
            <a:xfrm>
              <a:off x="0" y="0"/>
              <a:ext cx="18288000" cy="2142067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0"/>
              <a:ext cx="1828800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Drag picture to placeholder or click icon to add</a:t>
              </a:r>
            </a:p>
          </p:txBody>
        </p:sp>
      </p:grpSp>
      <p:sp>
        <p:nvSpPr>
          <p:cNvPr id="6" name="Shape 6"/>
          <p:cNvSpPr/>
          <p:nvPr/>
        </p:nvSpPr>
        <p:spPr>
          <a:xfrm>
            <a:off x="642939" y="645584"/>
            <a:ext cx="117437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5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HEADER TEXT</a:t>
            </a:r>
          </a:p>
        </p:txBody>
      </p:sp>
      <p:sp>
        <p:nvSpPr>
          <p:cNvPr id="13" name="Shape 47"/>
          <p:cNvSpPr txBox="1">
            <a:spLocks/>
          </p:cNvSpPr>
          <p:nvPr userDrawn="1"/>
        </p:nvSpPr>
        <p:spPr>
          <a:xfrm>
            <a:off x="642938" y="2845947"/>
            <a:ext cx="17044700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617219" marR="0" indent="-61721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581526" indent="-581526" defTabSz="457200" hangingPunct="1">
              <a:spcBef>
                <a:spcPts val="2500"/>
              </a:spcBef>
              <a:buFontTx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>
                <a:latin typeface="+mn-lt"/>
                <a:ea typeface="+mn-ea"/>
                <a:cs typeface="+mn-cs"/>
                <a:sym typeface="Helvetica"/>
              </a:rPr>
              <a:t>Click to edit Master text styles</a:t>
            </a:r>
          </a:p>
          <a:p>
            <a:pPr marL="1324275" indent="-501315" defTabSz="457200" hangingPunct="1">
              <a:spcBef>
                <a:spcPts val="2500"/>
              </a:spcBef>
              <a:buFontTx/>
              <a:buChar char="-"/>
              <a:defRPr sz="50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000">
                <a:latin typeface="+mn-lt"/>
                <a:ea typeface="+mn-ea"/>
                <a:cs typeface="+mn-cs"/>
                <a:sym typeface="Helvetica"/>
              </a:rPr>
              <a:t>Second level</a:t>
            </a:r>
          </a:p>
          <a:p>
            <a:pPr marL="1874520" indent="-228600" defTabSz="457200" hangingPunct="1">
              <a:spcBef>
                <a:spcPts val="2500"/>
              </a:spcBef>
              <a:buFontTx/>
              <a:buChar char="•"/>
              <a:defRPr sz="43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300">
                <a:latin typeface="+mn-lt"/>
                <a:ea typeface="+mn-ea"/>
                <a:cs typeface="+mn-cs"/>
                <a:sym typeface="Helvetica"/>
              </a:rPr>
              <a:t>Third level</a:t>
            </a:r>
            <a:endParaRPr lang="en-US" sz="4300"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63" r:id="rId6"/>
    <p:sldLayoutId id="2147483664" r:id="rId7"/>
    <p:sldLayoutId id="2147483665" r:id="rId8"/>
  </p:sldLayoutIdLst>
  <p:transition spd="med"/>
  <p:txStyles>
    <p:titleStyle>
      <a:lvl1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17219" marR="0" indent="-61721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419605" marR="0" indent="-596645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–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2200939" marR="0" indent="-55501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3131820" marR="0" indent="-662940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–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3954779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»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4777739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5600700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6423659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7246619" marR="0" indent="-662940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82296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64592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2468879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329184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11480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937759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576072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658368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gw.arizona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air.arizona.edu/content/sponsored-awards-proposa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rs-ord@email.arizona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" TargetMode="External"/><Relationship Id="rId2" Type="http://schemas.openxmlformats.org/officeDocument/2006/relationships/hyperlink" Target="http://www.nsf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rees.usda.gov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rgw.arizona.edu/research-resources/training/administrator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ponsor@email.arizona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gw.arizona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air.arizona.edu/content/rd-expenditur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body" sz="half" idx="1"/>
          </p:nvPr>
        </p:nvSpPr>
        <p:spPr>
          <a:xfrm>
            <a:off x="1268360" y="439944"/>
            <a:ext cx="15721781" cy="3512624"/>
          </a:xfrm>
          <a:prstGeom prst="rect">
            <a:avLst/>
          </a:prstGeom>
        </p:spPr>
        <p:txBody>
          <a:bodyPr/>
          <a:lstStyle/>
          <a:p>
            <a:r>
              <a:rPr lang="en-US" sz="7500" dirty="0"/>
              <a:t>Introduction to Sponsored Projects &amp; Contracting Services</a:t>
            </a:r>
            <a:endParaRPr sz="7500" dirty="0"/>
          </a:p>
        </p:txBody>
      </p:sp>
      <p:sp>
        <p:nvSpPr>
          <p:cNvPr id="3" name="TextBox 2"/>
          <p:cNvSpPr txBox="1"/>
          <p:nvPr/>
        </p:nvSpPr>
        <p:spPr>
          <a:xfrm>
            <a:off x="2610678" y="9581322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loOT-Xbold"/>
              <a:ea typeface="MiloOT-Xbold"/>
              <a:cs typeface="MiloOT-Xbold"/>
              <a:sym typeface="MiloOT-Xbold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356993"/>
            <a:ext cx="11743746" cy="1428083"/>
          </a:xfrm>
        </p:spPr>
        <p:txBody>
          <a:bodyPr/>
          <a:lstStyle/>
          <a:p>
            <a:r>
              <a:rPr lang="en-US" dirty="0"/>
              <a:t>Who is Sponsored Projects &amp; Contracting Services?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35" name="Rounded Rectangle 34"/>
          <p:cNvSpPr/>
          <p:nvPr/>
        </p:nvSpPr>
        <p:spPr>
          <a:xfrm>
            <a:off x="5987119" y="2477729"/>
            <a:ext cx="3484308" cy="1084689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SPCS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06730" y="3415110"/>
            <a:ext cx="3429000" cy="10515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Preaward</a:t>
            </a:r>
            <a:endParaRPr lang="en-US" sz="4000" dirty="0"/>
          </a:p>
        </p:txBody>
      </p:sp>
      <p:sp>
        <p:nvSpPr>
          <p:cNvPr id="38" name="Rounded Rectangle 37"/>
          <p:cNvSpPr>
            <a:spLocks/>
          </p:cNvSpPr>
          <p:nvPr/>
        </p:nvSpPr>
        <p:spPr>
          <a:xfrm>
            <a:off x="12386685" y="3411030"/>
            <a:ext cx="3429001" cy="105156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Postaward</a:t>
            </a:r>
            <a:endParaRPr lang="en-US" sz="4000" dirty="0"/>
          </a:p>
        </p:txBody>
      </p:sp>
      <p:sp>
        <p:nvSpPr>
          <p:cNvPr id="39" name="Rounded Rectangle 38"/>
          <p:cNvSpPr/>
          <p:nvPr/>
        </p:nvSpPr>
        <p:spPr>
          <a:xfrm>
            <a:off x="947387" y="4832659"/>
            <a:ext cx="3429000" cy="1051561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Proposal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20967" y="7479465"/>
            <a:ext cx="3429000" cy="1051560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Award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3204673" y="4686777"/>
            <a:ext cx="2370186" cy="1051560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Team 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335739" y="5387003"/>
            <a:ext cx="4039003" cy="3394759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Compliance,</a:t>
            </a:r>
          </a:p>
          <a:p>
            <a:pPr algn="ctr"/>
            <a:r>
              <a:rPr lang="en-US" sz="4000" dirty="0"/>
              <a:t>Audit, Property,</a:t>
            </a:r>
          </a:p>
          <a:p>
            <a:pPr algn="ctr"/>
            <a:r>
              <a:rPr lang="en-US" sz="4000" dirty="0"/>
              <a:t>Subrecipient Monitoring</a:t>
            </a:r>
          </a:p>
        </p:txBody>
      </p:sp>
      <p:cxnSp>
        <p:nvCxnSpPr>
          <p:cNvPr id="45" name="Straight Connector 34"/>
          <p:cNvCxnSpPr>
            <a:cxnSpLocks/>
            <a:stCxn id="35" idx="2"/>
            <a:endCxn id="38" idx="1"/>
          </p:cNvCxnSpPr>
          <p:nvPr/>
        </p:nvCxnSpPr>
        <p:spPr>
          <a:xfrm rot="16200000" flipH="1">
            <a:off x="9870783" y="1420908"/>
            <a:ext cx="374392" cy="4657412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4"/>
          <p:cNvCxnSpPr>
            <a:stCxn id="35" idx="2"/>
            <a:endCxn id="37" idx="3"/>
          </p:cNvCxnSpPr>
          <p:nvPr/>
        </p:nvCxnSpPr>
        <p:spPr>
          <a:xfrm rot="5400000">
            <a:off x="5943267" y="2154882"/>
            <a:ext cx="378471" cy="3193543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4"/>
          <p:cNvCxnSpPr>
            <a:stCxn id="35" idx="2"/>
          </p:cNvCxnSpPr>
          <p:nvPr/>
        </p:nvCxnSpPr>
        <p:spPr>
          <a:xfrm rot="16200000" flipH="1">
            <a:off x="7533425" y="3758265"/>
            <a:ext cx="391696" cy="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4"/>
          <p:cNvCxnSpPr>
            <a:cxnSpLocks/>
            <a:endCxn id="40" idx="1"/>
          </p:cNvCxnSpPr>
          <p:nvPr/>
        </p:nvCxnSpPr>
        <p:spPr>
          <a:xfrm rot="16200000" flipH="1">
            <a:off x="145104" y="7229382"/>
            <a:ext cx="1339270" cy="212456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4"/>
          <p:cNvCxnSpPr>
            <a:stCxn id="37" idx="1"/>
            <a:endCxn id="39" idx="1"/>
          </p:cNvCxnSpPr>
          <p:nvPr/>
        </p:nvCxnSpPr>
        <p:spPr>
          <a:xfrm rot="10800000" flipV="1">
            <a:off x="947388" y="3940888"/>
            <a:ext cx="159343" cy="1417551"/>
          </a:xfrm>
          <a:prstGeom prst="bentConnector3">
            <a:avLst>
              <a:gd name="adj1" fmla="val 243464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Rounded Rectangle 238"/>
          <p:cNvSpPr/>
          <p:nvPr/>
        </p:nvSpPr>
        <p:spPr>
          <a:xfrm>
            <a:off x="13204672" y="6048261"/>
            <a:ext cx="2370187" cy="1051561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Team 2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3288859" y="7406763"/>
            <a:ext cx="2286000" cy="1051561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Team 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3288859" y="8804015"/>
            <a:ext cx="2286000" cy="1051561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Team 4</a:t>
            </a:r>
          </a:p>
        </p:txBody>
      </p:sp>
      <p:cxnSp>
        <p:nvCxnSpPr>
          <p:cNvPr id="254" name="Straight Connector 34"/>
          <p:cNvCxnSpPr>
            <a:cxnSpLocks/>
            <a:endCxn id="241" idx="1"/>
          </p:cNvCxnSpPr>
          <p:nvPr/>
        </p:nvCxnSpPr>
        <p:spPr>
          <a:xfrm rot="16200000" flipH="1">
            <a:off x="12347095" y="8388032"/>
            <a:ext cx="1507864" cy="375664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947387" y="6140195"/>
            <a:ext cx="3429000" cy="1051561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Contracting</a:t>
            </a:r>
          </a:p>
        </p:txBody>
      </p:sp>
      <p:cxnSp>
        <p:nvCxnSpPr>
          <p:cNvPr id="95" name="Straight Connector 34"/>
          <p:cNvCxnSpPr>
            <a:cxnSpLocks/>
            <a:endCxn id="31" idx="1"/>
          </p:cNvCxnSpPr>
          <p:nvPr/>
        </p:nvCxnSpPr>
        <p:spPr>
          <a:xfrm rot="16200000" flipH="1">
            <a:off x="140886" y="5859475"/>
            <a:ext cx="1374126" cy="238876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9">
            <a:extLst>
              <a:ext uri="{FF2B5EF4-FFF2-40B4-BE49-F238E27FC236}">
                <a16:creationId xmlns:a16="http://schemas.microsoft.com/office/drawing/2014/main" id="{C7948356-70EC-4FC3-92F6-3A4FB4319EC3}"/>
              </a:ext>
            </a:extLst>
          </p:cNvPr>
          <p:cNvSpPr/>
          <p:nvPr/>
        </p:nvSpPr>
        <p:spPr>
          <a:xfrm>
            <a:off x="947387" y="8804013"/>
            <a:ext cx="3429000" cy="1185376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Subaward</a:t>
            </a:r>
          </a:p>
          <a:p>
            <a:pPr algn="ctr"/>
            <a:r>
              <a:rPr lang="en-US" sz="4000" dirty="0"/>
              <a:t>(Outgoing)</a:t>
            </a:r>
          </a:p>
        </p:txBody>
      </p:sp>
      <p:cxnSp>
        <p:nvCxnSpPr>
          <p:cNvPr id="44" name="Straight Connector 34">
            <a:extLst>
              <a:ext uri="{FF2B5EF4-FFF2-40B4-BE49-F238E27FC236}">
                <a16:creationId xmlns:a16="http://schemas.microsoft.com/office/drawing/2014/main" id="{07061F77-5379-47C8-BAB1-9EAC26A211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3371" y="8553930"/>
            <a:ext cx="1339270" cy="212456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4">
            <a:extLst>
              <a:ext uri="{FF2B5EF4-FFF2-40B4-BE49-F238E27FC236}">
                <a16:creationId xmlns:a16="http://schemas.microsoft.com/office/drawing/2014/main" id="{5663C425-4BFF-4BEB-94A1-8E93E01DD9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1730" y="4350222"/>
            <a:ext cx="5329687" cy="106222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4">
            <a:extLst>
              <a:ext uri="{FF2B5EF4-FFF2-40B4-BE49-F238E27FC236}">
                <a16:creationId xmlns:a16="http://schemas.microsoft.com/office/drawing/2014/main" id="{ABB79053-88A1-4E5E-9B0C-402655B324A5}"/>
              </a:ext>
            </a:extLst>
          </p:cNvPr>
          <p:cNvCxnSpPr>
            <a:cxnSpLocks/>
            <a:endCxn id="240" idx="1"/>
          </p:cNvCxnSpPr>
          <p:nvPr/>
        </p:nvCxnSpPr>
        <p:spPr>
          <a:xfrm rot="16200000" flipH="1">
            <a:off x="12441978" y="7085663"/>
            <a:ext cx="1315644" cy="378118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34">
            <a:extLst>
              <a:ext uri="{FF2B5EF4-FFF2-40B4-BE49-F238E27FC236}">
                <a16:creationId xmlns:a16="http://schemas.microsoft.com/office/drawing/2014/main" id="{D77C6736-EEBF-4657-ABAC-CCB44A23D588}"/>
              </a:ext>
            </a:extLst>
          </p:cNvPr>
          <p:cNvCxnSpPr>
            <a:cxnSpLocks/>
            <a:endCxn id="239" idx="1"/>
          </p:cNvCxnSpPr>
          <p:nvPr/>
        </p:nvCxnSpPr>
        <p:spPr>
          <a:xfrm rot="16200000" flipH="1">
            <a:off x="12464187" y="5833556"/>
            <a:ext cx="1187039" cy="293931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34">
            <a:extLst>
              <a:ext uri="{FF2B5EF4-FFF2-40B4-BE49-F238E27FC236}">
                <a16:creationId xmlns:a16="http://schemas.microsoft.com/office/drawing/2014/main" id="{F6F360CD-931A-48DF-9B5C-B1FC22E9F0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562322" y="4790552"/>
            <a:ext cx="949851" cy="293929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908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Preaward</a:t>
            </a:r>
            <a:r>
              <a:rPr lang="en-US" dirty="0"/>
              <a:t>: Proposal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60398" y="5161391"/>
            <a:ext cx="11226802" cy="4844315"/>
          </a:xfrm>
        </p:spPr>
        <p:txBody>
          <a:bodyPr/>
          <a:lstStyle/>
          <a:p>
            <a:r>
              <a:rPr lang="en-US" sz="5400" dirty="0"/>
              <a:t>Application and sponsor instructions</a:t>
            </a:r>
          </a:p>
          <a:p>
            <a:r>
              <a:rPr lang="en-US" sz="5400" dirty="0"/>
              <a:t>Institutional review</a:t>
            </a:r>
          </a:p>
          <a:p>
            <a:r>
              <a:rPr lang="en-US" sz="5400" dirty="0" err="1"/>
              <a:t>UAccess</a:t>
            </a:r>
            <a:r>
              <a:rPr lang="en-US" sz="5400" dirty="0"/>
              <a:t> Research (UAR) online routing assistance</a:t>
            </a:r>
          </a:p>
          <a:p>
            <a:r>
              <a:rPr lang="en-US" sz="5400" dirty="0"/>
              <a:t>Authorized final approval/submission</a:t>
            </a:r>
          </a:p>
          <a:p>
            <a:endParaRPr lang="en-US" dirty="0"/>
          </a:p>
        </p:txBody>
      </p:sp>
      <p:pic>
        <p:nvPicPr>
          <p:cNvPr id="9" name="Content Placeholder 4" descr="Screenshot 2015-06-18 08.24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4204"/>
          <a:stretch/>
        </p:blipFill>
        <p:spPr>
          <a:xfrm>
            <a:off x="660398" y="2231136"/>
            <a:ext cx="16619466" cy="2474931"/>
          </a:xfrm>
          <a:prstGeom prst="rect">
            <a:avLst/>
          </a:prstGeom>
        </p:spPr>
      </p:pic>
      <p:sp>
        <p:nvSpPr>
          <p:cNvPr id="11" name="Down Arrow 10"/>
          <p:cNvSpPr>
            <a:spLocks/>
          </p:cNvSpPr>
          <p:nvPr/>
        </p:nvSpPr>
        <p:spPr>
          <a:xfrm>
            <a:off x="4462272" y="1655416"/>
            <a:ext cx="1207008" cy="1160936"/>
          </a:xfrm>
          <a:prstGeom prst="downArrow">
            <a:avLst/>
          </a:prstGeom>
          <a:solidFill>
            <a:srgbClr val="AB052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>
            <a:spLocks/>
          </p:cNvSpPr>
          <p:nvPr/>
        </p:nvSpPr>
        <p:spPr>
          <a:xfrm>
            <a:off x="7028688" y="1661512"/>
            <a:ext cx="1207008" cy="1160936"/>
          </a:xfrm>
          <a:prstGeom prst="downArrow">
            <a:avLst/>
          </a:prstGeom>
          <a:solidFill>
            <a:srgbClr val="AB052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1887200" y="4779219"/>
            <a:ext cx="6035039" cy="53407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“3-Day Deadline”</a:t>
            </a:r>
          </a:p>
          <a:p>
            <a:pPr lvl="1"/>
            <a:r>
              <a:rPr lang="en-US" sz="4500" dirty="0"/>
              <a:t>Late Proposal Request web form </a:t>
            </a:r>
            <a:r>
              <a:rPr lang="en-US" sz="4500" dirty="0">
                <a:hlinkClick r:id="rId4"/>
              </a:rPr>
              <a:t>rgw.arizona.edu</a:t>
            </a:r>
            <a:endParaRPr lang="en-US" sz="4500" dirty="0"/>
          </a:p>
          <a:p>
            <a:pPr lvl="1"/>
            <a:r>
              <a:rPr lang="en-US" sz="4500" dirty="0"/>
              <a:t>Dean approval required for </a:t>
            </a:r>
            <a:r>
              <a:rPr lang="en-US" sz="4500" i="1" dirty="0"/>
              <a:t>Late Proposal Requests</a:t>
            </a:r>
          </a:p>
        </p:txBody>
      </p:sp>
    </p:spTree>
    <p:extLst>
      <p:ext uri="{BB962C8B-B14F-4D97-AF65-F5344CB8AC3E}">
        <p14:creationId xmlns:p14="http://schemas.microsoft.com/office/powerpoint/2010/main" val="28751093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Preaward</a:t>
            </a:r>
            <a:r>
              <a:rPr lang="en-US" dirty="0"/>
              <a:t>: Proposal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60398" y="2469950"/>
            <a:ext cx="16661444" cy="7622956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In FY18</a:t>
            </a:r>
          </a:p>
          <a:p>
            <a:r>
              <a:rPr lang="en-US" sz="5400" dirty="0"/>
              <a:t>3,570 total proposals submitted</a:t>
            </a:r>
          </a:p>
          <a:p>
            <a:r>
              <a:rPr lang="en-US" sz="5400" dirty="0"/>
              <a:t>77.65% New Proposals</a:t>
            </a:r>
          </a:p>
          <a:p>
            <a:r>
              <a:rPr lang="en-US" sz="5400" dirty="0"/>
              <a:t>44% Federal sponsors</a:t>
            </a:r>
          </a:p>
          <a:p>
            <a:endParaRPr lang="en-US" sz="54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https://uair.arizona.edu/content/sponsored-awards-proposals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965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Proposal Approvals – Why?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>
          <a:xfrm>
            <a:off x="642938" y="2487169"/>
            <a:ext cx="17044699" cy="7388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b="1" dirty="0"/>
              <a:t>Department and College</a:t>
            </a:r>
            <a:endParaRPr lang="en-US" sz="4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Effort and resources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Department &amp; UA missions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4800" b="1" dirty="0"/>
              <a:t>SPCS</a:t>
            </a:r>
            <a:r>
              <a:rPr lang="en-US" sz="4800" dirty="0"/>
              <a:t> (Sponsored Projects &amp; Contracting Services)</a:t>
            </a:r>
            <a:endParaRPr lang="en-US" sz="4800" b="1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4000" dirty="0"/>
              <a:t>Assurance of compliance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4000" dirty="0"/>
              <a:t>Sponsor regulations and University policies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US" sz="4800" b="1" dirty="0"/>
              <a:t>RDI </a:t>
            </a:r>
            <a:r>
              <a:rPr lang="en-US" sz="4800" dirty="0"/>
              <a:t>(Research, Discovery &amp; Innovation)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4000" dirty="0"/>
              <a:t>Institutional cost sharing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4000" dirty="0"/>
              <a:t>F&amp;A waivers (overhead, Facilities &amp; Admin.)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3" name="Picture Placeholder 12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34082279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Preaward</a:t>
            </a:r>
            <a:r>
              <a:rPr lang="en-US" dirty="0"/>
              <a:t>: Award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60398" y="4706067"/>
            <a:ext cx="11226802" cy="5413939"/>
          </a:xfrm>
        </p:spPr>
        <p:txBody>
          <a:bodyPr/>
          <a:lstStyle/>
          <a:p>
            <a:r>
              <a:rPr lang="en-US" sz="5200" dirty="0"/>
              <a:t>Award intake </a:t>
            </a:r>
          </a:p>
          <a:p>
            <a:r>
              <a:rPr lang="en-US" sz="5200" dirty="0"/>
              <a:t>(SPCS Contracting Services signs)</a:t>
            </a:r>
          </a:p>
          <a:p>
            <a:r>
              <a:rPr lang="en-US" sz="5200" dirty="0"/>
              <a:t>Verify proposal approvals</a:t>
            </a:r>
          </a:p>
          <a:p>
            <a:r>
              <a:rPr lang="en-US" sz="5200" dirty="0"/>
              <a:t>COI compliance (Conflict of Interest)</a:t>
            </a:r>
          </a:p>
          <a:p>
            <a:r>
              <a:rPr lang="en-US" sz="5200" dirty="0"/>
              <a:t>Record awards in </a:t>
            </a:r>
            <a:r>
              <a:rPr lang="en-US" sz="5200" dirty="0" err="1"/>
              <a:t>UAccess</a:t>
            </a:r>
            <a:r>
              <a:rPr lang="en-US" sz="5200" dirty="0"/>
              <a:t> Research</a:t>
            </a:r>
          </a:p>
          <a:p>
            <a:endParaRPr lang="en-US" dirty="0"/>
          </a:p>
        </p:txBody>
      </p:sp>
      <p:pic>
        <p:nvPicPr>
          <p:cNvPr id="9" name="Content Placeholder 4" descr="Screenshot 2015-06-18 08.24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4204"/>
          <a:stretch/>
        </p:blipFill>
        <p:spPr>
          <a:xfrm>
            <a:off x="660398" y="2231136"/>
            <a:ext cx="16619466" cy="2474931"/>
          </a:xfrm>
          <a:prstGeom prst="rect">
            <a:avLst/>
          </a:prstGeom>
        </p:spPr>
      </p:pic>
      <p:sp>
        <p:nvSpPr>
          <p:cNvPr id="12" name="Down Arrow 11"/>
          <p:cNvSpPr>
            <a:spLocks/>
          </p:cNvSpPr>
          <p:nvPr/>
        </p:nvSpPr>
        <p:spPr>
          <a:xfrm>
            <a:off x="9552432" y="1661512"/>
            <a:ext cx="1207008" cy="1160936"/>
          </a:xfrm>
          <a:prstGeom prst="downArrow">
            <a:avLst/>
          </a:prstGeom>
          <a:solidFill>
            <a:srgbClr val="AB052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1734800" y="5711494"/>
            <a:ext cx="6035039" cy="29390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“Department Hold”</a:t>
            </a:r>
          </a:p>
          <a:p>
            <a:pPr algn="ctr"/>
            <a:r>
              <a:rPr lang="en-US" sz="4500" dirty="0"/>
              <a:t>Remember to route a UAR proposal</a:t>
            </a:r>
          </a:p>
        </p:txBody>
      </p:sp>
    </p:spTree>
    <p:extLst>
      <p:ext uri="{BB962C8B-B14F-4D97-AF65-F5344CB8AC3E}">
        <p14:creationId xmlns:p14="http://schemas.microsoft.com/office/powerpoint/2010/main" val="31744694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449A95-7758-4653-920F-3ED4B2308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Types of Agreements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078558-7E91-4D65-934D-C2423663DA3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1"/>
            <a:r>
              <a:rPr lang="en-US" sz="5000" dirty="0"/>
              <a:t>Assistance</a:t>
            </a:r>
          </a:p>
          <a:p>
            <a:pPr lvl="2"/>
            <a:r>
              <a:rPr lang="en-US" sz="5000" dirty="0"/>
              <a:t>Grants</a:t>
            </a:r>
          </a:p>
          <a:p>
            <a:pPr lvl="2"/>
            <a:r>
              <a:rPr lang="en-US" sz="5000" dirty="0"/>
              <a:t>Cooperative Agreements</a:t>
            </a:r>
          </a:p>
          <a:p>
            <a:pPr lvl="1"/>
            <a:r>
              <a:rPr lang="en-US" sz="5000" dirty="0"/>
              <a:t>Procurement</a:t>
            </a:r>
          </a:p>
          <a:p>
            <a:pPr lvl="2"/>
            <a:r>
              <a:rPr lang="en-US" sz="5000" dirty="0"/>
              <a:t>Contracts </a:t>
            </a:r>
          </a:p>
          <a:p>
            <a:pPr lvl="3"/>
            <a:r>
              <a:rPr lang="en-US" sz="5000" dirty="0"/>
              <a:t>Cost Reimbursement</a:t>
            </a:r>
          </a:p>
          <a:p>
            <a:pPr lvl="3"/>
            <a:r>
              <a:rPr lang="en-US" sz="5000" dirty="0"/>
              <a:t>Fixed Price</a:t>
            </a:r>
          </a:p>
          <a:p>
            <a:endParaRPr lang="en-US" sz="500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7AE090-E20D-45D9-8467-F85D822ACB7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3E4C500-7C8A-46BB-8ACF-DF3099C62D7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07CB3C-8D2E-4D71-8D35-F2A3111A424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13717073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04F029-B9EC-41A2-9CC0-0E8A0923D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Award documents and signature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0293B0-9964-43C2-BFAD-D02825E1BB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8" y="2845947"/>
            <a:ext cx="8501062" cy="6760899"/>
          </a:xfrm>
        </p:spPr>
        <p:txBody>
          <a:bodyPr/>
          <a:lstStyle/>
          <a:p>
            <a:pPr marL="1017270" lvl="2" indent="-285750"/>
            <a:r>
              <a:rPr lang="en-US" sz="6000" dirty="0"/>
              <a:t>Unilateral award (does not require signatures)</a:t>
            </a:r>
          </a:p>
          <a:p>
            <a:pPr marL="1948151" lvl="3" indent="-285750"/>
            <a:r>
              <a:rPr lang="en-US" sz="6000" dirty="0"/>
              <a:t>Most are grants, coop agreements</a:t>
            </a:r>
          </a:p>
          <a:p>
            <a:pPr marL="457200" lvl="1" indent="0">
              <a:buNone/>
            </a:pPr>
            <a:endParaRPr lang="en-US" sz="6000" dirty="0"/>
          </a:p>
          <a:p>
            <a:pPr marL="742950" lvl="1" indent="-285750">
              <a:buNone/>
            </a:pPr>
            <a:endParaRPr lang="en-US" sz="6000" dirty="0"/>
          </a:p>
          <a:p>
            <a:pPr marL="742950" lvl="1" indent="-285750"/>
            <a:endParaRPr lang="en-US" sz="6000" dirty="0"/>
          </a:p>
          <a:p>
            <a:pPr marL="742950" lvl="1" indent="-285750"/>
            <a:endParaRPr lang="en-US" sz="6000" dirty="0"/>
          </a:p>
          <a:p>
            <a:endParaRPr lang="en-US" sz="60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A61455-E224-4887-A663-8653338F2A3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00401-149F-4C3E-B474-FE018F9EA1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E73062-515F-46BA-97D1-D1C11D2AAC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7CEC81F-5DF8-4DE7-B315-F49C397144B7}"/>
              </a:ext>
            </a:extLst>
          </p:cNvPr>
          <p:cNvSpPr txBox="1">
            <a:spLocks/>
          </p:cNvSpPr>
          <p:nvPr/>
        </p:nvSpPr>
        <p:spPr>
          <a:xfrm>
            <a:off x="9296400" y="2845946"/>
            <a:ext cx="8501062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742950" lvl="1" indent="-28575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05327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04F029-B9EC-41A2-9CC0-0E8A0923D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Award documents and signature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0293B0-9964-43C2-BFAD-D02825E1BB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8" y="2845947"/>
            <a:ext cx="8501062" cy="6760899"/>
          </a:xfrm>
        </p:spPr>
        <p:txBody>
          <a:bodyPr/>
          <a:lstStyle/>
          <a:p>
            <a:pPr marL="1017270" lvl="2" indent="-285750"/>
            <a:r>
              <a:rPr lang="en-US" sz="6000" dirty="0"/>
              <a:t>Bilateral awards (require signatures)</a:t>
            </a:r>
          </a:p>
          <a:p>
            <a:pPr marL="1474470" lvl="3" indent="-285750"/>
            <a:r>
              <a:rPr lang="en-US" sz="6000" dirty="0"/>
              <a:t>Contracts</a:t>
            </a:r>
          </a:p>
          <a:p>
            <a:pPr marL="2297429" lvl="4" indent="-285750"/>
            <a:r>
              <a:rPr lang="en-US" sz="6000" dirty="0"/>
              <a:t>Also requires PI approval</a:t>
            </a:r>
          </a:p>
          <a:p>
            <a:pPr marL="457200" lvl="1" indent="0">
              <a:buNone/>
            </a:pPr>
            <a:endParaRPr lang="en-US" sz="6000" dirty="0"/>
          </a:p>
          <a:p>
            <a:pPr marL="742950" lvl="1" indent="-285750">
              <a:buNone/>
            </a:pPr>
            <a:endParaRPr lang="en-US" sz="6000" dirty="0"/>
          </a:p>
          <a:p>
            <a:pPr marL="742950" lvl="1" indent="-285750"/>
            <a:endParaRPr lang="en-US" sz="6000" dirty="0"/>
          </a:p>
          <a:p>
            <a:pPr marL="742950" lvl="1" indent="-285750"/>
            <a:endParaRPr lang="en-US" sz="6000" dirty="0"/>
          </a:p>
          <a:p>
            <a:endParaRPr lang="en-US" sz="60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A61455-E224-4887-A663-8653338F2A3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00401-149F-4C3E-B474-FE018F9EA1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E73062-515F-46BA-97D1-D1C11D2AAC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7CEC81F-5DF8-4DE7-B315-F49C397144B7}"/>
              </a:ext>
            </a:extLst>
          </p:cNvPr>
          <p:cNvSpPr txBox="1">
            <a:spLocks/>
          </p:cNvSpPr>
          <p:nvPr/>
        </p:nvSpPr>
        <p:spPr>
          <a:xfrm>
            <a:off x="9296400" y="2845946"/>
            <a:ext cx="8501062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742950" lvl="1" indent="-28575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7946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04F029-B9EC-41A2-9CC0-0E8A0923D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348080"/>
            <a:ext cx="11743746" cy="1445909"/>
          </a:xfrm>
        </p:spPr>
        <p:txBody>
          <a:bodyPr/>
          <a:lstStyle/>
          <a:p>
            <a:r>
              <a:rPr lang="en-US" dirty="0"/>
              <a:t>Why does that matter?</a:t>
            </a:r>
            <a:br>
              <a:rPr lang="en-US" dirty="0"/>
            </a:br>
            <a:r>
              <a:rPr lang="en-US"/>
              <a:t>Processing time?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0293B0-9964-43C2-BFAD-D02825E1BB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949623" y="2997363"/>
            <a:ext cx="8501062" cy="6760899"/>
          </a:xfrm>
        </p:spPr>
        <p:txBody>
          <a:bodyPr/>
          <a:lstStyle/>
          <a:p>
            <a:pPr marL="1017270" lvl="2" indent="-285750"/>
            <a:r>
              <a:rPr lang="en-US" sz="6000" dirty="0"/>
              <a:t>Bilateral awards are generally deliverable based, specific, and require negotiation from both parties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A61455-E224-4887-A663-8653338F2A3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00401-149F-4C3E-B474-FE018F9EA1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E73062-515F-46BA-97D1-D1C11D2AAC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7CEC81F-5DF8-4DE7-B315-F49C397144B7}"/>
              </a:ext>
            </a:extLst>
          </p:cNvPr>
          <p:cNvSpPr txBox="1">
            <a:spLocks/>
          </p:cNvSpPr>
          <p:nvPr/>
        </p:nvSpPr>
        <p:spPr>
          <a:xfrm>
            <a:off x="9296400" y="2845946"/>
            <a:ext cx="8501062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742950" lvl="1" indent="-285750"/>
            <a:endParaRPr lang="en-US" sz="22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B7A0E63-B422-4864-AB89-4FCC3565B311}"/>
              </a:ext>
            </a:extLst>
          </p:cNvPr>
          <p:cNvSpPr txBox="1">
            <a:spLocks/>
          </p:cNvSpPr>
          <p:nvPr/>
        </p:nvSpPr>
        <p:spPr>
          <a:xfrm>
            <a:off x="795338" y="2998347"/>
            <a:ext cx="8501062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1017270" lvl="2" indent="-285750"/>
            <a:r>
              <a:rPr lang="en-US" sz="6000"/>
              <a:t>Unilateral awards are generally assistance agreements that are easier to process and setup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963233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body" idx="13"/>
          </p:nvPr>
        </p:nvSpPr>
        <p:spPr>
          <a:xfrm>
            <a:off x="642939" y="705101"/>
            <a:ext cx="11743746" cy="7318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Preaward</a:t>
            </a:r>
            <a:r>
              <a:rPr lang="en-US" dirty="0"/>
              <a:t>: Contracting Services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01964" y="2820663"/>
            <a:ext cx="17044699" cy="6785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What do you think of when I say “negotiation”?</a:t>
            </a:r>
          </a:p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What comes to mind?</a:t>
            </a:r>
          </a:p>
        </p:txBody>
      </p:sp>
    </p:spTree>
    <p:extLst>
      <p:ext uri="{BB962C8B-B14F-4D97-AF65-F5344CB8AC3E}">
        <p14:creationId xmlns:p14="http://schemas.microsoft.com/office/powerpoint/2010/main" val="1599518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AC9987-21B7-404D-84A8-2CB43A5B4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Where does the funding come from?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2FFEA-57E7-4440-8AF6-691A913AAE5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</a:pPr>
            <a:r>
              <a:rPr lang="en-US" sz="4800" dirty="0"/>
              <a:t>Congressionally appropriated funds for basic research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4800" dirty="0"/>
              <a:t>Private foundations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4800" dirty="0"/>
              <a:t>Federal contracts for specific work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4800" dirty="0"/>
              <a:t>Private industry contracts for specific work</a:t>
            </a:r>
          </a:p>
          <a:p>
            <a:endParaRPr lang="en-US" sz="4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CF7DED-2330-4E35-8AB9-F383A93BE41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D0F151-3FDB-495F-B3B9-CB7E076BB3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B3BB2B-A147-426C-B3F9-79FF05B128D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25909087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94" y="1237129"/>
            <a:ext cx="18293900" cy="7572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86800" y="8949077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MiloOT-Xbold"/>
              <a:cs typeface="MiloOT-Xbold"/>
              <a:sym typeface="MiloOT-Xbold"/>
            </a:endParaRPr>
          </a:p>
        </p:txBody>
      </p:sp>
    </p:spTree>
    <p:extLst>
      <p:ext uri="{BB962C8B-B14F-4D97-AF65-F5344CB8AC3E}">
        <p14:creationId xmlns:p14="http://schemas.microsoft.com/office/powerpoint/2010/main" val="19019479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Contracting Services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>
          <a:xfrm>
            <a:off x="7349059" y="2695298"/>
            <a:ext cx="10157250" cy="6256870"/>
          </a:xfrm>
        </p:spPr>
        <p:txBody>
          <a:bodyPr/>
          <a:lstStyle/>
          <a:p>
            <a:r>
              <a:rPr lang="en-US" sz="5400" b="1" dirty="0"/>
              <a:t>Reviews &amp; negotiates incoming research grants and contracts requiring signature behalf of the University of Arizona</a:t>
            </a:r>
            <a:br>
              <a:rPr lang="en-US" sz="5400" b="1" dirty="0"/>
            </a:br>
            <a:r>
              <a:rPr lang="en-US" sz="5400" b="1" dirty="0"/>
              <a:t> </a:t>
            </a:r>
          </a:p>
          <a:p>
            <a:r>
              <a:rPr lang="en-US" sz="5400" b="1" dirty="0"/>
              <a:t>Advise PI’s and departments of the inherent risks written into the agreement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862" r="1886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9004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561761" cy="731867"/>
          </a:xfrm>
        </p:spPr>
        <p:txBody>
          <a:bodyPr/>
          <a:lstStyle/>
          <a:p>
            <a:r>
              <a:rPr lang="en-US" dirty="0"/>
              <a:t>Contracting Services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ECF22-09F1-4F70-8813-98E2F872146B}"/>
              </a:ext>
            </a:extLst>
          </p:cNvPr>
          <p:cNvSpPr txBox="1"/>
          <p:nvPr/>
        </p:nvSpPr>
        <p:spPr>
          <a:xfrm>
            <a:off x="5181600" y="2641600"/>
            <a:ext cx="7924800" cy="551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002060"/>
                </a:solidFill>
              </a:rPr>
              <a:t>Who Negotiates Contracts at UA?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MiloOT-X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EFF73-7D6D-4922-9D91-0F58B360FDDD}"/>
              </a:ext>
            </a:extLst>
          </p:cNvPr>
          <p:cNvSpPr txBox="1"/>
          <p:nvPr/>
        </p:nvSpPr>
        <p:spPr>
          <a:xfrm>
            <a:off x="2351394" y="3321962"/>
            <a:ext cx="6088068" cy="28636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lnSpcReduction="10000"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0" dirty="0">
                <a:solidFill>
                  <a:schemeClr val="tx2">
                    <a:lumMod val="50000"/>
                  </a:schemeClr>
                </a:solidFill>
              </a:rPr>
              <a:t>Sponsored Projects &amp; Contracting Services</a:t>
            </a:r>
            <a:endParaRPr lang="en-US" sz="3600" b="0" dirty="0">
              <a:solidFill>
                <a:schemeClr val="tx2">
                  <a:lumMod val="50000"/>
                </a:schemeClr>
              </a:solidFill>
            </a:endParaRPr>
          </a:p>
          <a:p>
            <a:pPr marL="571500" marR="0" indent="-57150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b="0" dirty="0">
                <a:solidFill>
                  <a:schemeClr val="tx2">
                    <a:lumMod val="50000"/>
                  </a:schemeClr>
                </a:solidFill>
              </a:rPr>
              <a:t>Handles all contracts that involve money coming TO the University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MiloOT-X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766B8-E6BD-4E32-BFBE-1CE36FF352D5}"/>
              </a:ext>
            </a:extLst>
          </p:cNvPr>
          <p:cNvSpPr txBox="1"/>
          <p:nvPr/>
        </p:nvSpPr>
        <p:spPr>
          <a:xfrm>
            <a:off x="10355704" y="3321962"/>
            <a:ext cx="5501391" cy="32528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92500" lnSpcReduction="20000"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300" b="0" dirty="0">
                <a:solidFill>
                  <a:schemeClr val="tx2">
                    <a:lumMod val="50000"/>
                  </a:schemeClr>
                </a:solidFill>
              </a:rPr>
              <a:t>Procurement &amp; Contracting Services (PACS)</a:t>
            </a:r>
          </a:p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0" dirty="0">
              <a:solidFill>
                <a:schemeClr val="tx2">
                  <a:lumMod val="50000"/>
                </a:schemeClr>
              </a:solidFill>
            </a:endParaRPr>
          </a:p>
          <a:p>
            <a:pPr marL="571500" marR="0" indent="-57150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900" b="0" dirty="0">
                <a:solidFill>
                  <a:schemeClr val="tx2">
                    <a:lumMod val="50000"/>
                  </a:schemeClr>
                </a:solidFill>
              </a:rPr>
              <a:t>Handles all contracts that involve money going OUT of the University </a:t>
            </a:r>
            <a:endParaRPr kumimoji="0" lang="en-US" sz="39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MiloOT-X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BDDFE-3AB0-48E2-9D1D-FDB8F4FD87D4}"/>
              </a:ext>
            </a:extLst>
          </p:cNvPr>
          <p:cNvSpPr txBox="1"/>
          <p:nvPr/>
        </p:nvSpPr>
        <p:spPr>
          <a:xfrm>
            <a:off x="2351394" y="6380237"/>
            <a:ext cx="4242216" cy="16076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Outgoing Subawards</a:t>
            </a:r>
          </a:p>
          <a:p>
            <a:pPr marL="571500" marR="0" indent="-57150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b="0" dirty="0">
                <a:solidFill>
                  <a:schemeClr val="tx2">
                    <a:lumMod val="50000"/>
                  </a:schemeClr>
                </a:solidFill>
              </a:rPr>
              <a:t>Subawards related to a sponsored award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46B87-FD48-45E2-8470-BC3AA6A8BC76}"/>
              </a:ext>
            </a:extLst>
          </p:cNvPr>
          <p:cNvSpPr txBox="1"/>
          <p:nvPr/>
        </p:nvSpPr>
        <p:spPr>
          <a:xfrm>
            <a:off x="2351394" y="8182522"/>
            <a:ext cx="5993568" cy="2115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47500" lnSpcReduction="20000"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600" dirty="0">
                <a:solidFill>
                  <a:schemeClr val="tx2">
                    <a:lumMod val="50000"/>
                  </a:schemeClr>
                </a:solidFill>
              </a:rPr>
              <a:t>UAHS Research Administration</a:t>
            </a:r>
          </a:p>
          <a:p>
            <a:pPr marL="571500" marR="0" indent="-57150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700" b="0" dirty="0">
                <a:solidFill>
                  <a:schemeClr val="tx2">
                    <a:lumMod val="50000"/>
                  </a:schemeClr>
                </a:solidFill>
              </a:rPr>
              <a:t>All sponsored contracts associated with a UAHS Principal Investigator</a:t>
            </a:r>
          </a:p>
          <a:p>
            <a:pPr marL="571500" marR="0" indent="-5715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3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520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561761" cy="731867"/>
          </a:xfrm>
        </p:spPr>
        <p:txBody>
          <a:bodyPr/>
          <a:lstStyle/>
          <a:p>
            <a:r>
              <a:rPr lang="en-US" dirty="0"/>
              <a:t>Contracting Services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5DD3F7-0D11-4687-A901-D66F6F494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74" y="3825550"/>
            <a:ext cx="3315478" cy="334035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A8006550-B2BB-40EB-997A-AF62293BCD4D}"/>
              </a:ext>
            </a:extLst>
          </p:cNvPr>
          <p:cNvSpPr/>
          <p:nvPr/>
        </p:nvSpPr>
        <p:spPr>
          <a:xfrm>
            <a:off x="4149012" y="4865037"/>
            <a:ext cx="3172408" cy="1964970"/>
          </a:xfrm>
          <a:prstGeom prst="right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in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3CBBAAD-E51F-4B5B-AD4B-85B8E2CE41E5}"/>
              </a:ext>
            </a:extLst>
          </p:cNvPr>
          <p:cNvSpPr/>
          <p:nvPr/>
        </p:nvSpPr>
        <p:spPr>
          <a:xfrm>
            <a:off x="13106400" y="4865037"/>
            <a:ext cx="3172408" cy="1964970"/>
          </a:xfrm>
          <a:prstGeom prst="right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out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A5BEFB-36B6-4A2C-82AB-4FD3012AC9B4}"/>
              </a:ext>
            </a:extLst>
          </p:cNvPr>
          <p:cNvSpPr/>
          <p:nvPr/>
        </p:nvSpPr>
        <p:spPr>
          <a:xfrm>
            <a:off x="2483514" y="4870992"/>
            <a:ext cx="2052734" cy="19649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chemeClr val="bg1"/>
                </a:solidFill>
                <a:latin typeface="+mn-lt"/>
                <a:ea typeface="+mj-ea"/>
                <a:cs typeface="+mj-cs"/>
                <a:sym typeface="Calibri"/>
              </a:rPr>
              <a:t>$</a:t>
            </a:r>
            <a:endParaRPr kumimoji="0" lang="en-US" sz="9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5BC16B-06B2-4087-8211-85F4D3FD9F1D}"/>
              </a:ext>
            </a:extLst>
          </p:cNvPr>
          <p:cNvSpPr/>
          <p:nvPr/>
        </p:nvSpPr>
        <p:spPr>
          <a:xfrm>
            <a:off x="11339804" y="4952801"/>
            <a:ext cx="2052734" cy="19649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chemeClr val="bg1"/>
                </a:solidFill>
                <a:latin typeface="+mn-lt"/>
                <a:ea typeface="+mj-ea"/>
                <a:cs typeface="+mj-cs"/>
                <a:sym typeface="Calibri"/>
              </a:rPr>
              <a:t>$</a:t>
            </a:r>
            <a:endParaRPr kumimoji="0" lang="en-US" sz="9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C6E3F0-FD7D-40B2-807C-30ED5FEC77C7}"/>
              </a:ext>
            </a:extLst>
          </p:cNvPr>
          <p:cNvSpPr txBox="1"/>
          <p:nvPr/>
        </p:nvSpPr>
        <p:spPr>
          <a:xfrm>
            <a:off x="4360301" y="4534677"/>
            <a:ext cx="1528650" cy="66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lnSpcReduction="10000"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iloOT-Xbold"/>
                <a:ea typeface="MiloOT-Xbold"/>
                <a:cs typeface="MiloOT-Xbold"/>
                <a:sym typeface="MiloOT-Xbold"/>
              </a:rPr>
              <a:t>SPCS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224DCB-EC70-4FA0-8787-0731FA0659FF}"/>
              </a:ext>
            </a:extLst>
          </p:cNvPr>
          <p:cNvSpPr txBox="1"/>
          <p:nvPr/>
        </p:nvSpPr>
        <p:spPr>
          <a:xfrm>
            <a:off x="4507761" y="6592913"/>
            <a:ext cx="1528650" cy="1223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92500" lnSpcReduction="10000"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iloOT-Xbold"/>
                <a:ea typeface="MiloOT-Xbold"/>
                <a:cs typeface="MiloOT-Xbold"/>
                <a:sym typeface="MiloOT-Xbold"/>
              </a:rPr>
              <a:t>UAHS</a:t>
            </a:r>
          </a:p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RA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MiloOT-Xbold"/>
              <a:ea typeface="MiloOT-Xbold"/>
              <a:cs typeface="MiloOT-Xbold"/>
              <a:sym typeface="MiloOT-X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956004-8754-48DE-9377-8057D791C925}"/>
              </a:ext>
            </a:extLst>
          </p:cNvPr>
          <p:cNvSpPr txBox="1"/>
          <p:nvPr/>
        </p:nvSpPr>
        <p:spPr>
          <a:xfrm>
            <a:off x="13392538" y="4622441"/>
            <a:ext cx="1528650" cy="66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lnSpcReduction="10000"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iloOT-Xbold"/>
                <a:ea typeface="MiloOT-Xbold"/>
                <a:cs typeface="MiloOT-Xbold"/>
                <a:sym typeface="MiloOT-Xbold"/>
              </a:rPr>
              <a:t>PACS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033327-2EFC-4370-AE3E-6A918A748974}"/>
              </a:ext>
            </a:extLst>
          </p:cNvPr>
          <p:cNvSpPr txBox="1"/>
          <p:nvPr/>
        </p:nvSpPr>
        <p:spPr>
          <a:xfrm>
            <a:off x="13106399" y="6587411"/>
            <a:ext cx="2052735" cy="66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77500" lnSpcReduction="20000"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iloOT-Xbold"/>
                <a:ea typeface="MiloOT-Xbold"/>
                <a:cs typeface="MiloOT-Xbold"/>
                <a:sym typeface="MiloOT-Xbold"/>
              </a:rPr>
              <a:t>Subawards</a:t>
            </a:r>
          </a:p>
        </p:txBody>
      </p:sp>
    </p:spTree>
    <p:extLst>
      <p:ext uri="{BB962C8B-B14F-4D97-AF65-F5344CB8AC3E}">
        <p14:creationId xmlns:p14="http://schemas.microsoft.com/office/powerpoint/2010/main" val="792869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body" idx="13"/>
          </p:nvPr>
        </p:nvSpPr>
        <p:spPr>
          <a:xfrm>
            <a:off x="642939" y="705101"/>
            <a:ext cx="11307761" cy="731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Contracting Services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292626"/>
            <a:ext cx="18288000" cy="82229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i="1" dirty="0"/>
              <a:t>Grants					   Contracts				Clinical Trials (UAHS)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i="1" dirty="0"/>
              <a:t>Material Transfer Agreements			Data Use Agreements</a:t>
            </a:r>
            <a:br>
              <a:rPr lang="en-US" sz="4000" i="1" dirty="0"/>
            </a:br>
            <a:r>
              <a:rPr lang="en-US" sz="4000" i="1" dirty="0"/>
              <a:t>Confidentiality/Non-Disclosure Agreements 	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i="1" dirty="0"/>
              <a:t>Testing/Professional Services	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i="1" dirty="0"/>
              <a:t>Memoranda of Understanding		Intergovernmental Agreements 	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i="1" dirty="0"/>
              <a:t>Teaming Agreements		Student Experience Agreements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i="1" dirty="0"/>
              <a:t>Museum of Art/Center for Creative Photography Agreements</a:t>
            </a:r>
          </a:p>
        </p:txBody>
      </p:sp>
    </p:spTree>
    <p:extLst>
      <p:ext uri="{BB962C8B-B14F-4D97-AF65-F5344CB8AC3E}">
        <p14:creationId xmlns:p14="http://schemas.microsoft.com/office/powerpoint/2010/main" val="3924014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body" idx="13"/>
          </p:nvPr>
        </p:nvSpPr>
        <p:spPr>
          <a:xfrm>
            <a:off x="642939" y="705101"/>
            <a:ext cx="11743746" cy="731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Issues in Negotiation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1728" y="2533139"/>
            <a:ext cx="4891172" cy="72343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Indemnification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Intellectual Property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Ownership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862383" y="2533139"/>
          <a:ext cx="13425618" cy="741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97436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body" idx="13"/>
          </p:nvPr>
        </p:nvSpPr>
        <p:spPr>
          <a:xfrm>
            <a:off x="642939" y="705101"/>
            <a:ext cx="11743746" cy="731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Issues in Negotiation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1728" y="2533139"/>
            <a:ext cx="4744607" cy="72343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Governing Law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645243" y="3150973"/>
          <a:ext cx="14642757" cy="672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4129107" y="6628332"/>
            <a:ext cx="3167448" cy="313915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3376202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body" idx="13"/>
          </p:nvPr>
        </p:nvSpPr>
        <p:spPr>
          <a:xfrm>
            <a:off x="642939" y="705101"/>
            <a:ext cx="11743746" cy="731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Issues in Negotiation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8528" y="2533139"/>
            <a:ext cx="4744607" cy="72343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Mandatory </a:t>
            </a: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Clauses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000843" y="3150973"/>
          <a:ext cx="14287157" cy="672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4192607" y="6780732"/>
            <a:ext cx="3167448" cy="313915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4484516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body" idx="13"/>
          </p:nvPr>
        </p:nvSpPr>
        <p:spPr>
          <a:xfrm>
            <a:off x="642939" y="705101"/>
            <a:ext cx="11743746" cy="731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42939" y="2820663"/>
            <a:ext cx="17044699" cy="67851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6000" b="1" dirty="0"/>
              <a:t>Email an editable version of the agreement to </a:t>
            </a:r>
          </a:p>
          <a:p>
            <a:pPr marL="0" indent="0" algn="ctr">
              <a:buNone/>
              <a:defRPr/>
            </a:pPr>
            <a:r>
              <a:rPr lang="en-US" altLang="en-US" sz="6000" b="1" dirty="0">
                <a:hlinkClick r:id="rId3"/>
              </a:rPr>
              <a:t>contracting@email.arizona.edu</a:t>
            </a:r>
            <a:endParaRPr lang="en-US" altLang="en-US" sz="6000" b="1" dirty="0"/>
          </a:p>
          <a:p>
            <a:pPr marL="0" indent="0" algn="ctr">
              <a:buNone/>
              <a:defRPr/>
            </a:pPr>
            <a:endParaRPr lang="en-US" altLang="en-US" sz="6000" b="1" dirty="0"/>
          </a:p>
          <a:p>
            <a:pPr marL="0" indent="0" algn="ctr">
              <a:buNone/>
              <a:defRPr/>
            </a:pPr>
            <a:r>
              <a:rPr lang="en-US" altLang="en-US" sz="6000" b="1" dirty="0"/>
              <a:t>Use the Contract Submission Cover Sheet</a:t>
            </a:r>
            <a:endParaRPr lang="en-US" altLang="en-US" sz="5400" b="1" dirty="0"/>
          </a:p>
          <a:p>
            <a:pPr marL="0" indent="0">
              <a:buNone/>
              <a:defRPr/>
            </a:pPr>
            <a:endParaRPr lang="en-US" altLang="en-US" sz="1400" dirty="0"/>
          </a:p>
          <a:p>
            <a:pPr marL="0" indent="0" algn="ctr">
              <a:buNone/>
              <a:defRPr/>
            </a:pPr>
            <a:r>
              <a:rPr lang="en-US" altLang="en-US" sz="4400" i="1" dirty="0"/>
              <a:t>* UAccess</a:t>
            </a:r>
            <a:r>
              <a:rPr lang="en-US" altLang="en-US" sz="4400" dirty="0"/>
              <a:t> Proposal Doc #   * Email contact information of the Sponsor</a:t>
            </a:r>
          </a:p>
          <a:p>
            <a:pPr marL="0" indent="0" algn="ctr">
              <a:buNone/>
              <a:defRPr/>
            </a:pPr>
            <a:r>
              <a:rPr lang="en-US" altLang="en-US" sz="4400" dirty="0"/>
              <a:t>* Deadlines for execution * Unacceptable terms or errors</a:t>
            </a:r>
          </a:p>
        </p:txBody>
      </p:sp>
    </p:spTree>
    <p:extLst>
      <p:ext uri="{BB962C8B-B14F-4D97-AF65-F5344CB8AC3E}">
        <p14:creationId xmlns:p14="http://schemas.microsoft.com/office/powerpoint/2010/main" val="36473353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Subawards </a:t>
            </a:r>
            <a:endParaRPr lang="en-US" sz="5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0" name="Text Placeholder 2"/>
          <p:cNvSpPr>
            <a:spLocks noGrp="1"/>
          </p:cNvSpPr>
          <p:nvPr>
            <p:ph type="body" sz="half" idx="14"/>
          </p:nvPr>
        </p:nvSpPr>
        <p:spPr>
          <a:xfrm>
            <a:off x="3530599" y="3330545"/>
            <a:ext cx="11226802" cy="4569201"/>
          </a:xfrm>
        </p:spPr>
        <p:txBody>
          <a:bodyPr/>
          <a:lstStyle/>
          <a:p>
            <a:pPr lvl="1"/>
            <a:r>
              <a:rPr lang="en-US" dirty="0"/>
              <a:t>Outgoing subawards</a:t>
            </a:r>
          </a:p>
          <a:p>
            <a:pPr lvl="2"/>
            <a:r>
              <a:rPr lang="en-US" sz="3600" dirty="0"/>
              <a:t>Welcome letter </a:t>
            </a:r>
          </a:p>
          <a:p>
            <a:pPr lvl="2"/>
            <a:r>
              <a:rPr lang="en-US" sz="3600" dirty="0"/>
              <a:t>Negotiation &amp; obtain partially signed agreement and compliance</a:t>
            </a:r>
          </a:p>
          <a:p>
            <a:pPr lvl="2"/>
            <a:r>
              <a:rPr lang="en-US" sz="3600" dirty="0"/>
              <a:t>Notify department to initiate requisition</a:t>
            </a:r>
          </a:p>
          <a:p>
            <a:pPr lvl="2"/>
            <a:r>
              <a:rPr lang="en-US" sz="3600" dirty="0"/>
              <a:t>Send fully executed to subawardee and dept.</a:t>
            </a:r>
          </a:p>
          <a:p>
            <a:pPr marL="1645920" lvl="2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5053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1F3EB-AA83-4278-A7CD-73A931F4F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How is the funding found?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F65E8-3C38-4C93-B8C2-4F6DA49BADB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</a:pPr>
            <a:r>
              <a:rPr lang="en-US" sz="4600" dirty="0"/>
              <a:t>RFPs on Federal Agency Websites</a:t>
            </a:r>
          </a:p>
          <a:p>
            <a:pPr marL="1528763" lvl="3" indent="-285750">
              <a:lnSpc>
                <a:spcPct val="90000"/>
              </a:lnSpc>
            </a:pPr>
            <a:r>
              <a:rPr lang="en-US" sz="4600" dirty="0">
                <a:hlinkClick r:id="rId2"/>
              </a:rPr>
              <a:t>www.nsf.gov</a:t>
            </a:r>
            <a:endParaRPr lang="en-US" sz="4600" dirty="0"/>
          </a:p>
          <a:p>
            <a:pPr marL="1528763" lvl="3" indent="-285750">
              <a:lnSpc>
                <a:spcPct val="90000"/>
              </a:lnSpc>
            </a:pPr>
            <a:r>
              <a:rPr lang="en-US" sz="4600" dirty="0">
                <a:hlinkClick r:id="rId3"/>
              </a:rPr>
              <a:t>www.nih.gov</a:t>
            </a:r>
            <a:endParaRPr lang="en-US" sz="4600" dirty="0"/>
          </a:p>
          <a:p>
            <a:pPr marL="1528763" lvl="3" indent="-285750">
              <a:lnSpc>
                <a:spcPct val="90000"/>
              </a:lnSpc>
            </a:pPr>
            <a:r>
              <a:rPr lang="en-US" sz="4600" dirty="0">
                <a:hlinkClick r:id="rId4"/>
              </a:rPr>
              <a:t>http://www.csrees.usda.gov/</a:t>
            </a:r>
            <a:endParaRPr lang="en-US" sz="4600" dirty="0"/>
          </a:p>
          <a:p>
            <a:pPr marL="742950" lvl="1" indent="-285750">
              <a:lnSpc>
                <a:spcPct val="90000"/>
              </a:lnSpc>
            </a:pPr>
            <a:r>
              <a:rPr lang="en-US" sz="4600" dirty="0"/>
              <a:t>Grants.gov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4600" dirty="0"/>
              <a:t>Community of Science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4600" dirty="0"/>
              <a:t>Websites of for-profits and non-profits</a:t>
            </a:r>
          </a:p>
          <a:p>
            <a:pPr marL="1243013" lvl="3" indent="0">
              <a:lnSpc>
                <a:spcPct val="90000"/>
              </a:lnSpc>
              <a:buNone/>
            </a:pPr>
            <a:endParaRPr lang="en-US" sz="1400" dirty="0"/>
          </a:p>
          <a:p>
            <a:pPr marL="742950" lvl="1" indent="-285750">
              <a:lnSpc>
                <a:spcPct val="90000"/>
              </a:lnSpc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C71815-4163-47A2-B9DD-08194A6E08C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7BF4D2-7FC2-49B5-BBAA-1B50A0737E7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7DAF45-9A23-4D55-AF9F-DAC2B1E5DC6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385787190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381615"/>
            <a:ext cx="7481153" cy="1378839"/>
          </a:xfrm>
        </p:spPr>
        <p:txBody>
          <a:bodyPr/>
          <a:lstStyle/>
          <a:p>
            <a:r>
              <a:rPr lang="en-US" dirty="0" err="1"/>
              <a:t>Postaward</a:t>
            </a:r>
            <a:r>
              <a:rPr lang="en-US" dirty="0"/>
              <a:t> Services </a:t>
            </a:r>
            <a:r>
              <a:rPr lang="en-US" sz="5400" dirty="0"/>
              <a:t>(Fund Accountant Teams)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35"/>
          </p:nvPr>
        </p:nvSpPr>
        <p:spPr/>
      </p:sp>
      <p:pic>
        <p:nvPicPr>
          <p:cNvPr id="7" name="Content Placeholder 4" descr="Screenshot 2015-06-18 08.24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4204"/>
          <a:stretch/>
        </p:blipFill>
        <p:spPr>
          <a:xfrm>
            <a:off x="660398" y="2414016"/>
            <a:ext cx="16619466" cy="2474931"/>
          </a:xfrm>
          <a:prstGeom prst="rect">
            <a:avLst/>
          </a:prstGeom>
        </p:spPr>
      </p:pic>
      <p:sp>
        <p:nvSpPr>
          <p:cNvPr id="8" name="Down Arrow 7"/>
          <p:cNvSpPr>
            <a:spLocks/>
          </p:cNvSpPr>
          <p:nvPr/>
        </p:nvSpPr>
        <p:spPr>
          <a:xfrm>
            <a:off x="12070080" y="1838296"/>
            <a:ext cx="1207008" cy="1160936"/>
          </a:xfrm>
          <a:prstGeom prst="downArrow">
            <a:avLst/>
          </a:prstGeom>
          <a:solidFill>
            <a:srgbClr val="AB052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>
            <a:spLocks/>
          </p:cNvSpPr>
          <p:nvPr/>
        </p:nvSpPr>
        <p:spPr>
          <a:xfrm>
            <a:off x="14599920" y="1807816"/>
            <a:ext cx="1207008" cy="1160936"/>
          </a:xfrm>
          <a:prstGeom prst="downArrow">
            <a:avLst/>
          </a:prstGeom>
          <a:solidFill>
            <a:srgbClr val="AB052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4"/>
          </p:nvPr>
        </p:nvSpPr>
        <p:spPr>
          <a:xfrm>
            <a:off x="660398" y="5275691"/>
            <a:ext cx="11226802" cy="4844315"/>
          </a:xfrm>
        </p:spPr>
        <p:txBody>
          <a:bodyPr/>
          <a:lstStyle/>
          <a:p>
            <a:r>
              <a:rPr lang="en-US" sz="5400" dirty="0"/>
              <a:t>Account set up</a:t>
            </a:r>
          </a:p>
          <a:p>
            <a:r>
              <a:rPr lang="en-US" sz="5400" dirty="0"/>
              <a:t>Invoices and financial reports</a:t>
            </a:r>
          </a:p>
          <a:p>
            <a:r>
              <a:rPr lang="en-US" sz="5400" dirty="0"/>
              <a:t>Financial oversight and guidance – approvals</a:t>
            </a:r>
          </a:p>
          <a:p>
            <a:r>
              <a:rPr lang="en-US" sz="5400" dirty="0"/>
              <a:t>Closeout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696700" y="5213225"/>
            <a:ext cx="6035039" cy="427279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Timeliness is key! </a:t>
            </a:r>
            <a:endParaRPr lang="en-US" sz="4500" b="1" dirty="0"/>
          </a:p>
          <a:p>
            <a:pPr lvl="1"/>
            <a:r>
              <a:rPr lang="en-US" sz="5400" dirty="0"/>
              <a:t>Expenses, </a:t>
            </a:r>
          </a:p>
          <a:p>
            <a:pPr lvl="1"/>
            <a:r>
              <a:rPr lang="en-US" sz="5400" dirty="0"/>
              <a:t>Reports  </a:t>
            </a:r>
          </a:p>
          <a:p>
            <a:pPr lvl="1"/>
            <a:r>
              <a:rPr lang="en-US" sz="5400" dirty="0"/>
              <a:t>Closeout </a:t>
            </a:r>
          </a:p>
        </p:txBody>
      </p:sp>
    </p:spTree>
    <p:extLst>
      <p:ext uri="{BB962C8B-B14F-4D97-AF65-F5344CB8AC3E}">
        <p14:creationId xmlns:p14="http://schemas.microsoft.com/office/powerpoint/2010/main" val="10015564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Compliance </a:t>
            </a:r>
            <a:endParaRPr lang="en-US" sz="5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35"/>
          </p:nvPr>
        </p:nvSpPr>
        <p:spPr/>
      </p:sp>
      <p:pic>
        <p:nvPicPr>
          <p:cNvPr id="7" name="Content Placeholder 4" descr="Screenshot 2015-06-18 08.24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4204"/>
          <a:stretch/>
        </p:blipFill>
        <p:spPr>
          <a:xfrm>
            <a:off x="660398" y="2414016"/>
            <a:ext cx="16619466" cy="2474931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half" idx="14"/>
          </p:nvPr>
        </p:nvSpPr>
        <p:spPr>
          <a:xfrm>
            <a:off x="1108212" y="4702000"/>
            <a:ext cx="15682822" cy="5166654"/>
          </a:xfrm>
        </p:spPr>
        <p:txBody>
          <a:bodyPr/>
          <a:lstStyle/>
          <a:p>
            <a:pPr lvl="1"/>
            <a:r>
              <a:rPr lang="en-US" dirty="0"/>
              <a:t>Effort reporting, Supplemental Compensation </a:t>
            </a:r>
          </a:p>
          <a:p>
            <a:pPr lvl="1"/>
            <a:r>
              <a:rPr lang="en-US" dirty="0"/>
              <a:t>Cost sharing, NIH Salary Cap</a:t>
            </a:r>
          </a:p>
          <a:p>
            <a:pPr lvl="1"/>
            <a:r>
              <a:rPr lang="en-US" dirty="0"/>
              <a:t>Property </a:t>
            </a:r>
          </a:p>
          <a:p>
            <a:pPr lvl="1"/>
            <a:r>
              <a:rPr lang="en-US" dirty="0"/>
              <a:t>Audit coordination, Reporting</a:t>
            </a:r>
          </a:p>
          <a:p>
            <a:pPr lvl="1"/>
            <a:r>
              <a:rPr lang="en-US" dirty="0"/>
              <a:t>Subaward subrecipient monitoring</a:t>
            </a:r>
          </a:p>
        </p:txBody>
      </p:sp>
    </p:spTree>
    <p:extLst>
      <p:ext uri="{BB962C8B-B14F-4D97-AF65-F5344CB8AC3E}">
        <p14:creationId xmlns:p14="http://schemas.microsoft.com/office/powerpoint/2010/main" val="369123418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Common Issues Recap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3183154" y="2875542"/>
            <a:ext cx="11921692" cy="6760899"/>
          </a:xfrm>
        </p:spPr>
        <p:txBody>
          <a:bodyPr/>
          <a:lstStyle/>
          <a:p>
            <a:r>
              <a:rPr lang="en-US" b="1" dirty="0" err="1"/>
              <a:t>Preaward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Proposal routing (3-day deadline)</a:t>
            </a:r>
          </a:p>
          <a:p>
            <a:pPr lvl="1"/>
            <a:r>
              <a:rPr lang="en-US" dirty="0"/>
              <a:t>“Department hold” for awards</a:t>
            </a:r>
          </a:p>
          <a:p>
            <a:pPr lvl="1"/>
            <a:endParaRPr lang="en-US" sz="2400" dirty="0"/>
          </a:p>
          <a:p>
            <a:r>
              <a:rPr lang="en-US" b="1" dirty="0" err="1"/>
              <a:t>Postaward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Timely and justified expenditures</a:t>
            </a:r>
          </a:p>
          <a:p>
            <a:pPr lvl="1"/>
            <a:r>
              <a:rPr lang="en-US" dirty="0"/>
              <a:t>Technical/Progress reporting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26230474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Let’s work together!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642938" y="2523744"/>
            <a:ext cx="17044700" cy="7461503"/>
          </a:xfrm>
        </p:spPr>
        <p:txBody>
          <a:bodyPr/>
          <a:lstStyle/>
          <a:p>
            <a:r>
              <a:rPr lang="en-US" sz="5400" b="1" dirty="0" err="1"/>
              <a:t>Preaward</a:t>
            </a:r>
            <a:r>
              <a:rPr lang="en-US" sz="5400" dirty="0"/>
              <a:t>:</a:t>
            </a:r>
          </a:p>
          <a:p>
            <a:pPr lvl="1"/>
            <a:r>
              <a:rPr lang="en-US" sz="4800" dirty="0"/>
              <a:t>Involve supporters early when you have a proposal</a:t>
            </a:r>
          </a:p>
          <a:p>
            <a:pPr lvl="1"/>
            <a:r>
              <a:rPr lang="en-US" sz="4800" dirty="0"/>
              <a:t>Plan time for routing (3-day deadline)</a:t>
            </a:r>
          </a:p>
          <a:p>
            <a:pPr lvl="1"/>
            <a:r>
              <a:rPr lang="en-US" sz="4800" dirty="0"/>
              <a:t>Send award documents as soon as you get them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268901496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Let’s work together!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642938" y="2523744"/>
            <a:ext cx="17044700" cy="7461503"/>
          </a:xfrm>
        </p:spPr>
        <p:txBody>
          <a:bodyPr/>
          <a:lstStyle/>
          <a:p>
            <a:r>
              <a:rPr lang="en-US" sz="5400" b="1" dirty="0"/>
              <a:t>Postaward</a:t>
            </a:r>
            <a:r>
              <a:rPr lang="en-US" sz="5400" dirty="0"/>
              <a:t>:</a:t>
            </a:r>
          </a:p>
          <a:p>
            <a:pPr lvl="1"/>
            <a:r>
              <a:rPr lang="en-US" sz="4800" dirty="0"/>
              <a:t>Review award T&amp;Cs – find relevant regulations</a:t>
            </a:r>
          </a:p>
          <a:p>
            <a:pPr lvl="1"/>
            <a:r>
              <a:rPr lang="en-US" sz="4800" dirty="0"/>
              <a:t>Before a purchase: is it reasonable, allocable, consistent?</a:t>
            </a:r>
          </a:p>
          <a:p>
            <a:pPr lvl="1"/>
            <a:r>
              <a:rPr lang="en-US" sz="4800" dirty="0"/>
              <a:t>Document the purchase well, especially unusual purchases</a:t>
            </a:r>
          </a:p>
          <a:p>
            <a:pPr lvl="1"/>
            <a:r>
              <a:rPr lang="en-US" sz="4800" dirty="0"/>
              <a:t>Contact your SPCS fund accountant for guidance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336373482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D665A0-8319-494A-8BC5-D36277F4E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SPCS Training and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5AC1D-E71D-4DDE-89D8-594491297E9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Monthly UA Research Admin Forum </a:t>
            </a:r>
          </a:p>
          <a:p>
            <a:r>
              <a:rPr lang="en-US" dirty="0"/>
              <a:t>Online Learning</a:t>
            </a:r>
          </a:p>
          <a:p>
            <a:r>
              <a:rPr lang="en-US" dirty="0"/>
              <a:t>Call us for custom training via web call</a:t>
            </a:r>
          </a:p>
          <a:p>
            <a:r>
              <a:rPr lang="en-US" dirty="0">
                <a:hlinkClick r:id="rId2"/>
              </a:rPr>
              <a:t>https://rgw.arizona.edu/research-resources/training/administrators</a:t>
            </a:r>
            <a:r>
              <a:rPr lang="en-US" dirty="0"/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D23F80-25CE-4B3D-9B78-AD2EFF56E47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DECCEB-7926-48EF-BEAE-2CC00A180F4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A16171-3999-4041-954E-7C1DF214539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82660495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SPCS is here to help!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125414" y="3328416"/>
            <a:ext cx="16224739" cy="6315006"/>
          </a:xfrm>
        </p:spPr>
        <p:txBody>
          <a:bodyPr/>
          <a:lstStyle/>
          <a:p>
            <a:r>
              <a:rPr lang="en-US" dirty="0"/>
              <a:t>Sponsored Projects &amp; Contracting Services (SPCS):</a:t>
            </a:r>
          </a:p>
          <a:p>
            <a:pPr lvl="1"/>
            <a:r>
              <a:rPr lang="en-US" dirty="0"/>
              <a:t>Phone: 626-6000</a:t>
            </a:r>
          </a:p>
          <a:p>
            <a:pPr lvl="1"/>
            <a:r>
              <a:rPr lang="en-US" dirty="0"/>
              <a:t>E-mail: </a:t>
            </a:r>
            <a:r>
              <a:rPr lang="en-US" dirty="0">
                <a:hlinkClick r:id="rId3"/>
              </a:rPr>
              <a:t>sponsor@email.arizona.edu</a:t>
            </a:r>
            <a:r>
              <a:rPr lang="en-US" dirty="0"/>
              <a:t> </a:t>
            </a:r>
          </a:p>
          <a:p>
            <a:endParaRPr lang="en-US" sz="3600" dirty="0"/>
          </a:p>
          <a:p>
            <a:r>
              <a:rPr lang="en-US" dirty="0"/>
              <a:t>The Research Gateway website at </a:t>
            </a:r>
            <a:r>
              <a:rPr lang="en-US" dirty="0">
                <a:hlinkClick r:id="rId4"/>
              </a:rPr>
              <a:t>rgw.arizona.edu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33430819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0C2A80-8866-410C-8A21-468F45ADE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Agency Review of a Proposal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A56046-0BFD-49DF-83B2-E0B6170339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760802-A2B4-40A8-A571-8FF10765CB6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31A85D-E10A-468A-88BE-0B92A624A4A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17D93-64DD-4733-AD72-05A17573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1" b="4004"/>
          <a:stretch/>
        </p:blipFill>
        <p:spPr>
          <a:xfrm>
            <a:off x="1104870" y="2329132"/>
            <a:ext cx="16078259" cy="74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69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561DF-10C4-47D9-9070-60FAAE94F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Research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F4A86-43B2-46CA-B7AC-5414CBE2A7F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For FY 2017, what was UA’s research expenditure total (including both sponsored and institutionally funded research)</a:t>
            </a:r>
          </a:p>
          <a:p>
            <a:pPr lvl="1"/>
            <a:r>
              <a:rPr lang="en-US" dirty="0"/>
              <a:t>478 million</a:t>
            </a:r>
          </a:p>
          <a:p>
            <a:pPr lvl="1"/>
            <a:r>
              <a:rPr lang="en-US" dirty="0"/>
              <a:t>622 million</a:t>
            </a:r>
          </a:p>
          <a:p>
            <a:pPr lvl="1"/>
            <a:r>
              <a:rPr lang="en-US" dirty="0"/>
              <a:t>800 million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024EA9-1E32-4C0F-A831-BC12C5BEC4F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AE8E52-2F70-4209-BD1F-198F80A4289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E0FC44-3415-4277-A2D8-559C8635BB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5473621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B8C525-E468-4707-B638-CA058EC52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Research at UA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CEF53-E074-4BB2-9ED0-93613664D8E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2017 research expenditure breakdown</a:t>
            </a:r>
          </a:p>
          <a:p>
            <a:pPr lvl="1"/>
            <a:r>
              <a:rPr lang="en-US" dirty="0"/>
              <a:t>273m Federal</a:t>
            </a:r>
          </a:p>
          <a:p>
            <a:pPr lvl="1"/>
            <a:r>
              <a:rPr lang="en-US" dirty="0"/>
              <a:t>20m State and Local Govt</a:t>
            </a:r>
          </a:p>
          <a:p>
            <a:pPr lvl="1"/>
            <a:r>
              <a:rPr lang="en-US" dirty="0"/>
              <a:t>187m Institutional Funds</a:t>
            </a:r>
          </a:p>
          <a:p>
            <a:pPr lvl="1"/>
            <a:r>
              <a:rPr lang="en-US" dirty="0"/>
              <a:t>12m Industry</a:t>
            </a:r>
          </a:p>
          <a:p>
            <a:pPr lvl="1"/>
            <a:r>
              <a:rPr lang="en-US" dirty="0"/>
              <a:t>35m Nonprofit</a:t>
            </a:r>
          </a:p>
          <a:p>
            <a:pPr lvl="1"/>
            <a:r>
              <a:rPr lang="en-US" dirty="0"/>
              <a:t>94m Other sources	</a:t>
            </a:r>
            <a:r>
              <a:rPr lang="en-US" sz="3200" dirty="0">
                <a:hlinkClick r:id="rId2"/>
              </a:rPr>
              <a:t>https://uair.arizona.edu/content/rd-expenditures</a:t>
            </a:r>
            <a:r>
              <a:rPr lang="en-US" sz="3200" dirty="0"/>
              <a:t> </a:t>
            </a:r>
          </a:p>
          <a:p>
            <a:pPr marL="822960" lvl="1" indent="0">
              <a:buNone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C5CB35-3F68-4FBD-B63D-52A2AB57BF2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119D9B-9E65-4687-814E-E1A76590EC3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476EA-51D0-45BB-BA94-1B0CF358E74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25328156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853F2-1F15-4CB7-A60F-E5712A383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Federal Agencies and UA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65EA2-D04E-44C3-B57B-672178B6430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Dept of Defense – 23m</a:t>
            </a:r>
          </a:p>
          <a:p>
            <a:r>
              <a:rPr lang="en-US" dirty="0"/>
              <a:t>Dept of Energy – 14m</a:t>
            </a:r>
          </a:p>
          <a:p>
            <a:r>
              <a:rPr lang="en-US" dirty="0"/>
              <a:t>Health and Human Services – 108m</a:t>
            </a:r>
          </a:p>
          <a:p>
            <a:r>
              <a:rPr lang="en-US" dirty="0"/>
              <a:t>NASA – 43m</a:t>
            </a:r>
          </a:p>
          <a:p>
            <a:r>
              <a:rPr lang="en-US" dirty="0"/>
              <a:t>National Science Foundation - 56m</a:t>
            </a:r>
          </a:p>
          <a:p>
            <a:r>
              <a:rPr lang="en-US" dirty="0"/>
              <a:t>US Dept of Agriculture – 12m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EC0865-11BD-40E6-B137-623217ED543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502937-E143-4886-AD37-56A148D65D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D42211-C2BD-45CE-B2B5-D212B274511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30375792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60398" y="686311"/>
            <a:ext cx="10282905" cy="769443"/>
          </a:xfrm>
        </p:spPr>
        <p:txBody>
          <a:bodyPr/>
          <a:lstStyle/>
          <a:p>
            <a:r>
              <a:rPr lang="en-US" dirty="0"/>
              <a:t>Sponsored Projects &amp; Contracting Services (SPCS)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>
          <a:xfrm>
            <a:off x="10241280" y="4645151"/>
            <a:ext cx="7366628" cy="5227373"/>
          </a:xfrm>
        </p:spPr>
        <p:txBody>
          <a:bodyPr/>
          <a:lstStyle/>
          <a:p>
            <a:r>
              <a:rPr lang="en-US" sz="6000" dirty="0"/>
              <a:t>Support &amp; guidance for UA Investigators </a:t>
            </a:r>
          </a:p>
          <a:p>
            <a:r>
              <a:rPr lang="en-US" sz="6000" dirty="0"/>
              <a:t>Managing risk to protect investigators and the University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910917" y="2822427"/>
            <a:ext cx="7735006" cy="1158282"/>
          </a:xfrm>
        </p:spPr>
        <p:txBody>
          <a:bodyPr/>
          <a:lstStyle/>
          <a:p>
            <a:r>
              <a:rPr lang="en-US" sz="6500" dirty="0"/>
              <a:t>Why is SPCS here?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55" y="2289027"/>
            <a:ext cx="7401745" cy="80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2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56995F-48CC-4343-9095-CCF153356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Paradigm of Stewardship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42A368-7BDA-494C-BC22-3A04ECD8C3E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15ECD3-1578-4D6E-B19A-9C76A974568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D70900B-A0D2-4241-83BC-F823ED9C5E8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pic>
        <p:nvPicPr>
          <p:cNvPr id="14" name="Picture 2" descr="Image result for tug of war">
            <a:extLst>
              <a:ext uri="{FF2B5EF4-FFF2-40B4-BE49-F238E27FC236}">
                <a16:creationId xmlns:a16="http://schemas.microsoft.com/office/drawing/2014/main" id="{75379E0B-0015-4F56-802B-F58C94FE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12" y="4359185"/>
            <a:ext cx="10407770" cy="49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8B134C-01AE-4B61-A30A-003F3FB72F6E}"/>
              </a:ext>
            </a:extLst>
          </p:cNvPr>
          <p:cNvSpPr txBox="1"/>
          <p:nvPr/>
        </p:nvSpPr>
        <p:spPr>
          <a:xfrm>
            <a:off x="2739170" y="3448568"/>
            <a:ext cx="1319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Innovation	      Researcher	            Stewardship</a:t>
            </a:r>
          </a:p>
        </p:txBody>
      </p:sp>
    </p:spTree>
    <p:extLst>
      <p:ext uri="{BB962C8B-B14F-4D97-AF65-F5344CB8AC3E}">
        <p14:creationId xmlns:p14="http://schemas.microsoft.com/office/powerpoint/2010/main" val="2319478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oundless_ORD">
  <a:themeElements>
    <a:clrScheme name="Boundless_ORD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undless_OR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oundless_O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iloOT-Xbold"/>
            <a:ea typeface="MiloOT-Xbold"/>
            <a:cs typeface="MiloOT-Xbold"/>
            <a:sym typeface="MiloOT-X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DI_Master_Template_201610" id="{6688BBEF-FEDB-3943-A84E-DA66F5626F76}" vid="{4131775A-A55E-3F45-AF65-65B51B7365EF}"/>
    </a:ext>
  </a:extLst>
</a:theme>
</file>

<file path=ppt/theme/theme2.xml><?xml version="1.0" encoding="utf-8"?>
<a:theme xmlns:a="http://schemas.openxmlformats.org/drawingml/2006/main" name="Boundless_ORD">
  <a:themeElements>
    <a:clrScheme name="Boundless_O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undless_OR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oundless_O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iloOT-Xbold"/>
            <a:ea typeface="MiloOT-Xbold"/>
            <a:cs typeface="MiloOT-Xbold"/>
            <a:sym typeface="MiloOT-X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RDI_Master_Template_201610</Template>
  <TotalTime>1094</TotalTime>
  <Words>1907</Words>
  <Application>Microsoft Office PowerPoint</Application>
  <PresentationFormat>Custom</PresentationFormat>
  <Paragraphs>360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Helvetica</vt:lpstr>
      <vt:lpstr>MiloOT-Xbold</vt:lpstr>
      <vt:lpstr>Times New Roman</vt:lpstr>
      <vt:lpstr>Wingdings</vt:lpstr>
      <vt:lpstr>Boundless_ORD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Mundt</dc:creator>
  <cp:lastModifiedBy>Trujillo, Michael Robert - (mrtru210)</cp:lastModifiedBy>
  <cp:revision>74</cp:revision>
  <cp:lastPrinted>2017-10-09T15:39:20Z</cp:lastPrinted>
  <dcterms:created xsi:type="dcterms:W3CDTF">2017-02-07T00:10:08Z</dcterms:created>
  <dcterms:modified xsi:type="dcterms:W3CDTF">2019-06-28T15:43:09Z</dcterms:modified>
</cp:coreProperties>
</file>