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9" r:id="rId4"/>
    <p:sldId id="282" r:id="rId5"/>
    <p:sldId id="261" r:id="rId6"/>
    <p:sldId id="276" r:id="rId7"/>
    <p:sldId id="268" r:id="rId8"/>
    <p:sldId id="269" r:id="rId9"/>
    <p:sldId id="273" r:id="rId10"/>
    <p:sldId id="277" r:id="rId11"/>
    <p:sldId id="275" r:id="rId12"/>
    <p:sldId id="270" r:id="rId13"/>
    <p:sldId id="272" r:id="rId14"/>
    <p:sldId id="462" r:id="rId15"/>
    <p:sldId id="523" r:id="rId16"/>
    <p:sldId id="520" r:id="rId17"/>
    <p:sldId id="477" r:id="rId18"/>
    <p:sldId id="525" r:id="rId19"/>
    <p:sldId id="526" r:id="rId20"/>
    <p:sldId id="501" r:id="rId21"/>
    <p:sldId id="522" r:id="rId22"/>
    <p:sldId id="524" r:id="rId23"/>
    <p:sldId id="485" r:id="rId24"/>
    <p:sldId id="280" r:id="rId25"/>
    <p:sldId id="281" r:id="rId26"/>
    <p:sldId id="266" r:id="rId27"/>
    <p:sldId id="278" r:id="rId28"/>
  </p:sldIdLst>
  <p:sldSz cx="14630400" cy="8229600"/>
  <p:notesSz cx="7010400" cy="9296400"/>
  <p:defaultTextStyle>
    <a:defPPr>
      <a:defRPr lang="en-US"/>
    </a:defPPr>
    <a:lvl1pPr marL="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C8D9D8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69799" autoAdjust="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04C8B0-D19F-4123-B2FD-F5954DABC0D1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408E4F-9FF6-4BD2-8E5B-702FE79A5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3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7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9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 typeface="Arial" panose="020B0604020202020204" pitchFamily="34" charset="0"/>
              <a:buChar char="•"/>
            </a:pPr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97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know how to determine if a student shows financial need?  Do you know if a disbursement (external award) failed? Come to this presentation for strategies on effective student award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61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Default Prompts 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Aid Year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EFC “Official” Status – Estimated Family Contribution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Term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Plan Code = TTEPHD (Teaching &amp; Teacher Education)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three rows of data tell three different stories for three different students.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closer look at the left side columns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1: Student has no need after gift</a:t>
            </a:r>
            <a:r>
              <a:rPr lang="en-US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aid and federal need because EFC &gt; COA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2: Student has EFC&gt;0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3: Student EFC = 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5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7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 by Student Code, Student Plan, or Student Department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also gives you Masters, PHD, Grad, and Undergrad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8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8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0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6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7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0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3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9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0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2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5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6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8E4F-9FF6-4BD2-8E5B-702FE79A55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5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2556511"/>
            <a:ext cx="12435840" cy="176403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4663441"/>
            <a:ext cx="10241280" cy="1613183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4899" y="6875417"/>
            <a:ext cx="3611155" cy="1354183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57" y="2372791"/>
            <a:ext cx="970483" cy="9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41156858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6312237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11750826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808330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41529228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7569372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38629811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0"/>
            <a:ext cx="12435840" cy="1323976"/>
          </a:xfrm>
        </p:spPr>
        <p:txBody>
          <a:bodyPr/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224709" y="2688961"/>
            <a:ext cx="5758822" cy="356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7557234" y="2688961"/>
            <a:ext cx="5758822" cy="356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096466" y="0"/>
            <a:ext cx="12435840" cy="132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488276" y="3235534"/>
            <a:ext cx="6153374" cy="170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1455932" y="2826534"/>
            <a:ext cx="6153374" cy="42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C8D9D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96466" y="0"/>
            <a:ext cx="12435840" cy="132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/>
              <a:t>SAMPLE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1579804" y="2403996"/>
            <a:ext cx="5403730" cy="351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7636143" y="2403996"/>
            <a:ext cx="5403730" cy="351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96466" y="0"/>
            <a:ext cx="12435840" cy="132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/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935942" y="3450422"/>
            <a:ext cx="10348421" cy="1577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96466" y="0"/>
            <a:ext cx="12435840" cy="1323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/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2195328"/>
            <a:ext cx="8778240" cy="3703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67661" y="5926469"/>
            <a:ext cx="8778240" cy="481044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0"/>
            <a:ext cx="12435840" cy="1323976"/>
          </a:xfrm>
        </p:spPr>
        <p:txBody>
          <a:bodyPr/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86616" y="2212264"/>
            <a:ext cx="3608528" cy="2663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879864" y="2306008"/>
            <a:ext cx="8778240" cy="3703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79864" y="6037148"/>
            <a:ext cx="8778240" cy="481044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6466" y="1"/>
            <a:ext cx="12435840" cy="1765301"/>
          </a:xfrm>
        </p:spPr>
        <p:txBody>
          <a:bodyPr/>
          <a:lstStyle>
            <a:lvl1pPr>
              <a:defRPr sz="64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520620" y="3452635"/>
            <a:ext cx="6153374" cy="226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/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488276" y="2907303"/>
            <a:ext cx="6153374" cy="565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8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1463040" rtl="0" eaLnBrk="0" fontAlgn="base" latinLnBrk="0" hangingPunct="0">
              <a:lnSpc>
                <a:spcPct val="100000"/>
              </a:lnSpc>
              <a:spcBef>
                <a:spcPts val="12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7403643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7943872"/>
            <a:ext cx="697382" cy="288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061477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061" y="4662308"/>
            <a:ext cx="11114288" cy="172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8522" y="7870469"/>
            <a:ext cx="63819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FFFFFF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FFFFFF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FFFFFF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FFFFFF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FFFFFF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ademicadmin.arizona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57224"/>
            <a:ext cx="14630399" cy="1266826"/>
          </a:xfrm>
        </p:spPr>
        <p:txBody>
          <a:bodyPr>
            <a:noAutofit/>
          </a:bodyPr>
          <a:lstStyle/>
          <a:p>
            <a:r>
              <a:rPr lang="en-US" sz="4000" dirty="0"/>
              <a:t>Program Fee &amp; Differential Tuition (PFDT)</a:t>
            </a:r>
            <a:br>
              <a:rPr lang="en-US" sz="4000" dirty="0"/>
            </a:br>
            <a:r>
              <a:rPr lang="en-US" sz="4000" dirty="0"/>
              <a:t>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4621" y="3569368"/>
            <a:ext cx="8294354" cy="2316080"/>
          </a:xfrm>
        </p:spPr>
        <p:txBody>
          <a:bodyPr>
            <a:noAutofit/>
          </a:bodyPr>
          <a:lstStyle/>
          <a:p>
            <a:r>
              <a:rPr lang="en-US" sz="2800" dirty="0"/>
              <a:t>Academic Administration and</a:t>
            </a:r>
          </a:p>
          <a:p>
            <a:r>
              <a:rPr lang="en-US" sz="2800" dirty="0"/>
              <a:t>University Analytics &amp; Institutional Research </a:t>
            </a:r>
          </a:p>
          <a:p>
            <a:r>
              <a:rPr lang="en-US" sz="2800" dirty="0"/>
              <a:t>September 19, 2019</a:t>
            </a:r>
          </a:p>
        </p:txBody>
      </p:sp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3951"/>
            <a:ext cx="14630395" cy="11033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8D9D8"/>
                </a:solidFill>
                <a:ea typeface="+mn-ea"/>
              </a:rPr>
              <a:t>Charges &amp; Payments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203" y="4756871"/>
            <a:ext cx="6787997" cy="24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8D9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Totals at College Level &amp; Per Student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Charged Amount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Payment Amount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Balance Amount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C9A86-0095-4D4C-B418-A36FB400A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91" y="3623884"/>
            <a:ext cx="11671323" cy="605697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B456A-13E5-4150-8D00-A65917F00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1" y="1357264"/>
            <a:ext cx="12043437" cy="1917799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05E09A-1111-4025-BCC0-0B0AA09E6B0E}"/>
              </a:ext>
            </a:extLst>
          </p:cNvPr>
          <p:cNvSpPr/>
          <p:nvPr/>
        </p:nvSpPr>
        <p:spPr>
          <a:xfrm>
            <a:off x="3781425" y="1662954"/>
            <a:ext cx="6543675" cy="297298"/>
          </a:xfrm>
          <a:prstGeom prst="rect">
            <a:avLst/>
          </a:prstGeom>
          <a:noFill/>
          <a:ln w="28575">
            <a:solidFill>
              <a:srgbClr val="AB05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283F79-8538-4BAF-B560-89F5D462FA99}"/>
              </a:ext>
            </a:extLst>
          </p:cNvPr>
          <p:cNvCxnSpPr>
            <a:cxnSpLocks/>
          </p:cNvCxnSpPr>
          <p:nvPr/>
        </p:nvCxnSpPr>
        <p:spPr>
          <a:xfrm>
            <a:off x="7050334" y="1960252"/>
            <a:ext cx="0" cy="1607702"/>
          </a:xfrm>
          <a:prstGeom prst="straightConnector1">
            <a:avLst/>
          </a:prstGeom>
          <a:ln w="38100" cap="flat" cmpd="sng" algn="ctr">
            <a:solidFill>
              <a:srgbClr val="AB052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369EF88-C943-4921-8053-F4EEE073009E}"/>
              </a:ext>
            </a:extLst>
          </p:cNvPr>
          <p:cNvSpPr/>
          <p:nvPr/>
        </p:nvSpPr>
        <p:spPr>
          <a:xfrm>
            <a:off x="10418792" y="1979302"/>
            <a:ext cx="2643736" cy="12957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323C28-B0FC-466B-BB68-5F9F60757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959" y="4756871"/>
            <a:ext cx="6347862" cy="3061721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E5E410-DADB-4D05-B9C5-4CA608EC6044}"/>
              </a:ext>
            </a:extLst>
          </p:cNvPr>
          <p:cNvCxnSpPr>
            <a:cxnSpLocks/>
          </p:cNvCxnSpPr>
          <p:nvPr/>
        </p:nvCxnSpPr>
        <p:spPr>
          <a:xfrm>
            <a:off x="13062528" y="3275063"/>
            <a:ext cx="0" cy="1335037"/>
          </a:xfrm>
          <a:prstGeom prst="straightConnector1">
            <a:avLst/>
          </a:prstGeom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F05531B-1945-4B9A-B9BC-F8F21474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268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9E6A-A18C-4771-B100-73A2852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3515"/>
            <a:ext cx="14630400" cy="13239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8D9D8"/>
                </a:solidFill>
                <a:ea typeface="+mn-ea"/>
              </a:rPr>
              <a:t>Over/ Under Realized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DAF59-A3F5-46A2-95FE-C2DC73A2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63" y="4701478"/>
            <a:ext cx="13449812" cy="3528122"/>
          </a:xfrm>
        </p:spPr>
        <p:txBody>
          <a:bodyPr numCol="2">
            <a:noAutofit/>
          </a:bodyPr>
          <a:lstStyle/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Current YR Budget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Total Income &amp; Transfer In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Variance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FAS Adj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Support Center Expense Recovery (SCR)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Strategic Investment Fund (SIF)</a:t>
            </a:r>
          </a:p>
          <a:p>
            <a:pPr lvl="1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Ops Adj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F1F8B-52FA-4F8A-9D1D-98819139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56" y="2059648"/>
            <a:ext cx="12983087" cy="1323976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AF1725-0238-4FA3-9AB8-EE14DC10B1AF}"/>
              </a:ext>
            </a:extLst>
          </p:cNvPr>
          <p:cNvSpPr/>
          <p:nvPr/>
        </p:nvSpPr>
        <p:spPr>
          <a:xfrm>
            <a:off x="278130" y="3913709"/>
            <a:ext cx="3922475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8D9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Report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C684A42-9D9C-4493-A795-0E418FB3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8539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0773"/>
            <a:ext cx="1463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8D9D8"/>
                </a:solidFill>
                <a:latin typeface="Verdana"/>
                <a:cs typeface="Verdana"/>
              </a:rPr>
              <a:t>Year-End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82E1C-82E4-4E00-96E4-37DE27D3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79" y="1844294"/>
            <a:ext cx="11128241" cy="38527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9EB6D-DBD3-49DE-81C9-88C031B25CC5}"/>
              </a:ext>
            </a:extLst>
          </p:cNvPr>
          <p:cNvSpPr/>
          <p:nvPr/>
        </p:nvSpPr>
        <p:spPr>
          <a:xfrm>
            <a:off x="4306831" y="5816729"/>
            <a:ext cx="545575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800" b="1" dirty="0">
                <a:solidFill>
                  <a:schemeClr val="bg1"/>
                </a:solidFill>
              </a:rPr>
              <a:t>DEADLINE OCTOBER 25, 2019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78449C3-F954-4F41-8C81-79B6764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000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2176" y="2186510"/>
            <a:ext cx="7786047" cy="51286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Balance Report – Budget Shell Code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Pre-Populated Form</a:t>
            </a: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</a:rPr>
              <a:t> Verify Data - Correct fiscal year</a:t>
            </a: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</a:rPr>
              <a:t> One form for each PFDT </a:t>
            </a:r>
          </a:p>
          <a:p>
            <a:pPr lvl="2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</a:rPr>
              <a:t> Attach any additional pages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Justification &amp; Narrative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Signatures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0" y="787066"/>
            <a:ext cx="1463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8D9D8"/>
                </a:solidFill>
                <a:latin typeface="Verdana"/>
                <a:cs typeface="Verdana"/>
              </a:rPr>
              <a:t>Year-End Reporting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410EFFA-4A86-49A2-8FCF-0A96788D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5530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7322"/>
            <a:ext cx="14630400" cy="4009158"/>
          </a:xfrm>
        </p:spPr>
        <p:txBody>
          <a:bodyPr>
            <a:normAutofit/>
          </a:bodyPr>
          <a:lstStyle/>
          <a:p>
            <a:r>
              <a:rPr lang="en-US" sz="5000" dirty="0"/>
              <a:t>PFDT: Financial Aid Considerations</a:t>
            </a:r>
            <a:endParaRPr lang="en-US" sz="5000" dirty="0">
              <a:solidFill>
                <a:srgbClr val="0C23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4630400" cy="1765301"/>
          </a:xfrm>
        </p:spPr>
        <p:txBody>
          <a:bodyPr>
            <a:normAutofit/>
          </a:bodyPr>
          <a:lstStyle/>
          <a:p>
            <a:pPr defTabSz="653110"/>
            <a:r>
              <a:rPr lang="en-US" sz="4000" dirty="0">
                <a:solidFill>
                  <a:srgbClr val="C8D9D8"/>
                </a:solidFill>
                <a:ea typeface="+mn-ea"/>
              </a:rPr>
              <a:t>Determining Need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6465" y="2424011"/>
            <a:ext cx="12435842" cy="49011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Financial aid eligibility is the difference between the Cost of Attendance (COA) and the Expected Family Contribution (EFC).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federal formula performs the needs analysis to determine the EFC.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Cost of attendance includes tuition and fees, room and board, books and miscellaneous expenses, and is an estimated value. Estimates are listed on the OSFA website.</a:t>
            </a:r>
          </a:p>
          <a:p>
            <a:endParaRPr lang="en-US" sz="336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0" y="1609345"/>
            <a:ext cx="14630399" cy="814666"/>
          </a:xfrm>
        </p:spPr>
        <p:txBody>
          <a:bodyPr/>
          <a:lstStyle/>
          <a:p>
            <a:pPr algn="ctr"/>
            <a:r>
              <a:rPr lang="en-US" sz="3000" b="1" dirty="0"/>
              <a:t>COA – EFC = NEED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09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4630401" cy="1323976"/>
          </a:xfrm>
        </p:spPr>
        <p:txBody>
          <a:bodyPr/>
          <a:lstStyle/>
          <a:p>
            <a:pPr defTabSz="653110"/>
            <a:r>
              <a:rPr lang="en-US" sz="4000" dirty="0" err="1">
                <a:solidFill>
                  <a:srgbClr val="C8D9D8"/>
                </a:solidFill>
                <a:ea typeface="+mn-ea"/>
              </a:rPr>
              <a:t>UAccess</a:t>
            </a:r>
            <a:r>
              <a:rPr lang="en-US" sz="4000" dirty="0">
                <a:solidFill>
                  <a:srgbClr val="C8D9D8"/>
                </a:solidFill>
                <a:ea typeface="+mn-ea"/>
              </a:rPr>
              <a:t> Analytics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4708" y="2139696"/>
            <a:ext cx="11979227" cy="535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Student Fin Aid &amp; Fin Details Dashboard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Determining Student Need Report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to the report:</a:t>
            </a:r>
            <a:b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Analytics &gt; Dashboards &gt; Student &gt; Student Fin Aid &amp; Fin Details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3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4630400" cy="1765301"/>
          </a:xfrm>
        </p:spPr>
        <p:txBody>
          <a:bodyPr/>
          <a:lstStyle/>
          <a:p>
            <a:r>
              <a:rPr lang="en-US" dirty="0"/>
              <a:t>Determining Student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EABAAE6-2073-464B-A48E-A12D9AB86DAA}"/>
              </a:ext>
            </a:extLst>
          </p:cNvPr>
          <p:cNvSpPr txBox="1">
            <a:spLocks/>
          </p:cNvSpPr>
          <p:nvPr/>
        </p:nvSpPr>
        <p:spPr bwMode="auto">
          <a:xfrm>
            <a:off x="-17579" y="1092139"/>
            <a:ext cx="14630400" cy="9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ctr" defTabSz="653110" eaLnBrk="1" hangingPunct="1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8D9D8"/>
                </a:solidFill>
              </a:rPr>
              <a:t>Report Screenshot: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4" y="2530119"/>
            <a:ext cx="13770864" cy="41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043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4630400" cy="1765301"/>
          </a:xfrm>
        </p:spPr>
        <p:txBody>
          <a:bodyPr/>
          <a:lstStyle/>
          <a:p>
            <a:r>
              <a:rPr lang="en-US" dirty="0"/>
              <a:t>Determining Student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7C8DEF-9FF5-CA44-AEAD-9142A6DC1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" y="2455648"/>
            <a:ext cx="14551363" cy="3736755"/>
          </a:xfrm>
          <a:prstGeom prst="rect">
            <a:avLst/>
          </a:prstGeom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193F33CE-90FA-834E-8E39-6DDA219A13EA}"/>
              </a:ext>
            </a:extLst>
          </p:cNvPr>
          <p:cNvSpPr txBox="1">
            <a:spLocks/>
          </p:cNvSpPr>
          <p:nvPr/>
        </p:nvSpPr>
        <p:spPr bwMode="auto">
          <a:xfrm>
            <a:off x="0" y="1053456"/>
            <a:ext cx="14630400" cy="9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ctr" defTabSz="653110" eaLnBrk="1" hangingPunct="1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C8D9D8"/>
                </a:solidFill>
              </a:rPr>
              <a:t>Reading the Report: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B77CAEB-9096-5E44-8C7D-9C936A0AFAB6}"/>
              </a:ext>
            </a:extLst>
          </p:cNvPr>
          <p:cNvSpPr/>
          <p:nvPr/>
        </p:nvSpPr>
        <p:spPr bwMode="auto">
          <a:xfrm>
            <a:off x="79037" y="3928526"/>
            <a:ext cx="7176349" cy="2263877"/>
          </a:xfrm>
          <a:prstGeom prst="frame">
            <a:avLst>
              <a:gd name="adj1" fmla="val 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672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E1D821-2BC5-CB4F-A9E0-DDBBA60A7BD8}"/>
              </a:ext>
            </a:extLst>
          </p:cNvPr>
          <p:cNvGrpSpPr/>
          <p:nvPr/>
        </p:nvGrpSpPr>
        <p:grpSpPr>
          <a:xfrm>
            <a:off x="763331" y="2227920"/>
            <a:ext cx="13753642" cy="5314003"/>
            <a:chOff x="543443" y="1074970"/>
            <a:chExt cx="7608189" cy="25327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2B351A-D4C6-E147-8A63-72E772768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947" r="50038" b="-910"/>
            <a:stretch/>
          </p:blipFill>
          <p:spPr>
            <a:xfrm>
              <a:off x="543443" y="1074970"/>
              <a:ext cx="7585402" cy="2532768"/>
            </a:xfrm>
            <a:prstGeom prst="rect">
              <a:avLst/>
            </a:prstGeom>
            <a:effectLst>
              <a:outerShdw blurRad="50800" dist="177800" dir="7620000" algn="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0A2720E9-CA99-9549-ACFE-F4C7B207A10F}"/>
                </a:ext>
              </a:extLst>
            </p:cNvPr>
            <p:cNvSpPr/>
            <p:nvPr/>
          </p:nvSpPr>
          <p:spPr bwMode="auto">
            <a:xfrm>
              <a:off x="555169" y="1202177"/>
              <a:ext cx="7596463" cy="2403172"/>
            </a:xfrm>
            <a:prstGeom prst="frame">
              <a:avLst>
                <a:gd name="adj1" fmla="val 386"/>
              </a:avLst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146304" tIns="73152" rIns="146304" bIns="731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672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71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4630400" cy="1765301"/>
          </a:xfrm>
        </p:spPr>
        <p:txBody>
          <a:bodyPr/>
          <a:lstStyle/>
          <a:p>
            <a:pPr defTabSz="653110" fontAlgn="base">
              <a:spcAft>
                <a:spcPct val="0"/>
              </a:spcAft>
              <a:defRPr/>
            </a:pPr>
            <a:r>
              <a:rPr lang="en-US" sz="4000" dirty="0">
                <a:solidFill>
                  <a:srgbClr val="C8D9D8"/>
                </a:solidFill>
                <a:ea typeface="+mn-ea"/>
                <a:sym typeface="Calibri" charset="0"/>
              </a:rPr>
              <a:t>Check on Award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8C519D-5CEE-2A4D-8749-7FDC8AA78110}"/>
              </a:ext>
            </a:extLst>
          </p:cNvPr>
          <p:cNvSpPr txBox="1"/>
          <p:nvPr/>
        </p:nvSpPr>
        <p:spPr bwMode="auto">
          <a:xfrm>
            <a:off x="1294289" y="2375525"/>
            <a:ext cx="14041173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0960" tIns="60960" rIns="6096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20000"/>
              </a:spcBef>
              <a:buClr>
                <a:srgbClr val="AB0520"/>
              </a:buClr>
            </a:pPr>
            <a:r>
              <a:rPr lang="en-US" sz="2800" dirty="0" err="1">
                <a:solidFill>
                  <a:schemeClr val="bg1"/>
                </a:solidFill>
                <a:latin typeface="Verdana"/>
              </a:rPr>
              <a:t>UAccess</a:t>
            </a:r>
            <a:r>
              <a:rPr lang="en-US" sz="2800" dirty="0">
                <a:solidFill>
                  <a:schemeClr val="bg1"/>
                </a:solidFill>
                <a:latin typeface="Verdana"/>
              </a:rPr>
              <a:t> Analytics</a:t>
            </a:r>
          </a:p>
          <a:p>
            <a:pPr defTabSz="457200">
              <a:spcBef>
                <a:spcPct val="20000"/>
              </a:spcBef>
              <a:buClr>
                <a:srgbClr val="AB0520"/>
              </a:buClr>
            </a:pPr>
            <a:endParaRPr lang="en-US" sz="2800" dirty="0">
              <a:solidFill>
                <a:schemeClr val="bg1"/>
              </a:solidFill>
              <a:latin typeface="Verdana"/>
            </a:endParaRPr>
          </a:p>
          <a:p>
            <a:pPr marL="1110310" lvl="1" indent="-457200" defTabSz="4572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/>
              </a:rPr>
              <a:t>Student Award Report</a:t>
            </a:r>
          </a:p>
          <a:p>
            <a:pPr defTabSz="457200">
              <a:spcBef>
                <a:spcPct val="20000"/>
              </a:spcBef>
              <a:buClr>
                <a:srgbClr val="AB0520"/>
              </a:buClr>
            </a:pPr>
            <a:endParaRPr lang="en-US" sz="2800" dirty="0">
              <a:solidFill>
                <a:schemeClr val="bg1"/>
              </a:solidFill>
              <a:latin typeface="Verdana"/>
            </a:endParaRPr>
          </a:p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to the report:</a:t>
            </a:r>
            <a:b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option is through the PFDT dashboard or</a:t>
            </a:r>
          </a:p>
          <a:p>
            <a:pPr defTabSz="457200">
              <a:spcBef>
                <a:spcPct val="20000"/>
              </a:spcBef>
              <a:buClr>
                <a:srgbClr val="AB0520"/>
              </a:buClr>
              <a:defRPr/>
            </a:pPr>
            <a:endParaRPr lang="en-US" sz="2800" dirty="0">
              <a:solidFill>
                <a:schemeClr val="bg1"/>
              </a:solidFill>
              <a:latin typeface="Verdana"/>
            </a:endParaRPr>
          </a:p>
          <a:p>
            <a:pPr defTabSz="457200">
              <a:spcBef>
                <a:spcPct val="20000"/>
              </a:spcBef>
              <a:buClr>
                <a:srgbClr val="AB0520"/>
              </a:buClr>
              <a:defRPr/>
            </a:pPr>
            <a:r>
              <a:rPr lang="en-US" sz="2800" b="1" dirty="0">
                <a:solidFill>
                  <a:schemeClr val="bg1"/>
                </a:solidFill>
                <a:latin typeface="Verdana"/>
              </a:rPr>
              <a:t>Analytics &gt; Dashboards &gt; Student &gt; Student Awards</a:t>
            </a:r>
          </a:p>
        </p:txBody>
      </p:sp>
    </p:spTree>
    <p:extLst>
      <p:ext uri="{BB962C8B-B14F-4D97-AF65-F5344CB8AC3E}">
        <p14:creationId xmlns:p14="http://schemas.microsoft.com/office/powerpoint/2010/main" val="26128558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551440" y="3215348"/>
            <a:ext cx="7527519" cy="72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8D9D8"/>
                </a:solidFill>
              </a:rPr>
              <a:t>INTRODUCTION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C5E3FDF-1393-409C-AE11-8DE38310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308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0071BE9-8225-4F42-B6FB-EE301B2B5F6D}"/>
              </a:ext>
            </a:extLst>
          </p:cNvPr>
          <p:cNvSpPr txBox="1">
            <a:spLocks/>
          </p:cNvSpPr>
          <p:nvPr/>
        </p:nvSpPr>
        <p:spPr bwMode="auto">
          <a:xfrm>
            <a:off x="64008" y="1671101"/>
            <a:ext cx="14630400" cy="9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ctr" defTabSz="1463040">
              <a:spcBef>
                <a:spcPts val="1280"/>
              </a:spcBef>
              <a:defRPr/>
            </a:pPr>
            <a:r>
              <a:rPr lang="en-US" sz="3000" b="1" dirty="0">
                <a:solidFill>
                  <a:srgbClr val="AB0520"/>
                </a:solidFill>
              </a:rPr>
              <a:t>Using the Report Prompts: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911BB74-ECBD-5F4C-98FC-6A84212AACA7}"/>
              </a:ext>
            </a:extLst>
          </p:cNvPr>
          <p:cNvSpPr txBox="1">
            <a:spLocks/>
          </p:cNvSpPr>
          <p:nvPr/>
        </p:nvSpPr>
        <p:spPr bwMode="auto">
          <a:xfrm>
            <a:off x="932689" y="2646253"/>
            <a:ext cx="12893038" cy="79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6304" tIns="73152" rIns="146304" bIns="73152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8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enter list of SIDs, KFS or item types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669F4BF-30F8-C646-8655-CD6F72BC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4630400" cy="1765301"/>
          </a:xfrm>
        </p:spPr>
        <p:txBody>
          <a:bodyPr/>
          <a:lstStyle/>
          <a:p>
            <a:pPr defTabSz="653110" fontAlgn="base">
              <a:spcAft>
                <a:spcPct val="0"/>
              </a:spcAft>
              <a:defRPr/>
            </a:pPr>
            <a:r>
              <a:rPr lang="en-US" sz="4000" dirty="0">
                <a:solidFill>
                  <a:srgbClr val="C8D9D8"/>
                </a:solidFill>
                <a:ea typeface="+mn-ea"/>
                <a:sym typeface="Calibri" charset="0"/>
              </a:rPr>
              <a:t>Student Award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48" y="3795062"/>
            <a:ext cx="13810774" cy="30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63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53110" fontAlgn="base">
              <a:spcAft>
                <a:spcPct val="0"/>
              </a:spcAft>
              <a:defRPr/>
            </a:pPr>
            <a:r>
              <a:rPr lang="en-US" sz="4000" dirty="0">
                <a:solidFill>
                  <a:srgbClr val="C8D9D8"/>
                </a:solidFill>
                <a:ea typeface="+mn-ea"/>
              </a:rPr>
              <a:t>Multiple Awards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6466" y="1765302"/>
            <a:ext cx="12435840" cy="540359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We are required to follow the rules for the most restrictive award.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Set-Aside has “highly restrictive” rules, all other aid on a student’s account must follow these restrictions if a student is awarded set-aside. This includes, but is not limited to: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lvl="2" algn="l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</a:rPr>
              <a:t>	Merit scholarships</a:t>
            </a:r>
          </a:p>
          <a:p>
            <a:pPr lvl="2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</a:rPr>
              <a:t>	Donor scholarships</a:t>
            </a:r>
          </a:p>
          <a:p>
            <a:pPr lvl="2" algn="l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</a:rPr>
              <a:t>	Subsidized loans</a:t>
            </a:r>
          </a:p>
        </p:txBody>
      </p:sp>
    </p:spTree>
    <p:extLst>
      <p:ext uri="{BB962C8B-B14F-4D97-AF65-F5344CB8AC3E}">
        <p14:creationId xmlns:p14="http://schemas.microsoft.com/office/powerpoint/2010/main" val="6618568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4630400" cy="1765301"/>
          </a:xfrm>
        </p:spPr>
        <p:txBody>
          <a:bodyPr/>
          <a:lstStyle/>
          <a:p>
            <a:pPr defTabSz="653110" fontAlgn="base">
              <a:spcAft>
                <a:spcPct val="0"/>
              </a:spcAft>
              <a:defRPr/>
            </a:pPr>
            <a:r>
              <a:rPr lang="en-US" sz="4000" dirty="0">
                <a:solidFill>
                  <a:srgbClr val="C8D9D8"/>
                </a:solidFill>
                <a:ea typeface="+mn-ea"/>
              </a:rPr>
              <a:t>Changes to Awards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864AC-496A-684B-BA7F-6C934899350D}"/>
              </a:ext>
            </a:extLst>
          </p:cNvPr>
          <p:cNvSpPr txBox="1"/>
          <p:nvPr/>
        </p:nvSpPr>
        <p:spPr bwMode="auto">
          <a:xfrm>
            <a:off x="1762654" y="1705335"/>
            <a:ext cx="11301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0960" tIns="60960" rIns="6096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463040" eaLnBrk="0" fontAlgn="base" hangingPunct="0">
              <a:spcBef>
                <a:spcPts val="128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AB0520"/>
                </a:solidFill>
                <a:latin typeface="Verdana"/>
                <a:sym typeface="Calibri" charset="0"/>
              </a:rPr>
              <a:t>Loan Reduction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BC443-3481-5649-B982-B1786C819AA0}"/>
              </a:ext>
            </a:extLst>
          </p:cNvPr>
          <p:cNvSpPr txBox="1"/>
          <p:nvPr/>
        </p:nvSpPr>
        <p:spPr bwMode="auto">
          <a:xfrm>
            <a:off x="-1115568" y="3217717"/>
            <a:ext cx="14630400" cy="298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0960" tIns="60960" rIns="6096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926080" lvl="3" indent="-731520"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Though not always intended, loan reduction is a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outcome to awarding scholarships/grants.</a:t>
            </a:r>
          </a:p>
          <a:p>
            <a:pPr marL="2926080" lvl="3" indent="-731520">
              <a:lnSpc>
                <a:spcPct val="150000"/>
              </a:lnSpc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are given an opportunity to appeal.</a:t>
            </a:r>
          </a:p>
          <a:p>
            <a:pPr marL="2926080" lvl="3" indent="-731520">
              <a:spcBef>
                <a:spcPts val="192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 loan has not been accepted, we will automatically reduce unaccepted loan.</a:t>
            </a:r>
          </a:p>
        </p:txBody>
      </p:sp>
    </p:spTree>
    <p:extLst>
      <p:ext uri="{BB962C8B-B14F-4D97-AF65-F5344CB8AC3E}">
        <p14:creationId xmlns:p14="http://schemas.microsoft.com/office/powerpoint/2010/main" val="19678916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4630400" cy="1765301"/>
          </a:xfrm>
        </p:spPr>
        <p:txBody>
          <a:bodyPr/>
          <a:lstStyle/>
          <a:p>
            <a:pPr defTabSz="653110" fontAlgn="base">
              <a:spcAft>
                <a:spcPct val="0"/>
              </a:spcAft>
              <a:defRPr/>
            </a:pPr>
            <a:r>
              <a:rPr lang="en-US" sz="4000" dirty="0">
                <a:solidFill>
                  <a:srgbClr val="C8D9D8"/>
                </a:solidFill>
                <a:ea typeface="+mn-ea"/>
              </a:rPr>
              <a:t>Notifying Students of Set-aside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864AC-496A-684B-BA7F-6C934899350D}"/>
              </a:ext>
            </a:extLst>
          </p:cNvPr>
          <p:cNvSpPr txBox="1"/>
          <p:nvPr/>
        </p:nvSpPr>
        <p:spPr bwMode="auto">
          <a:xfrm>
            <a:off x="1645922" y="1787226"/>
            <a:ext cx="11301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0960" tIns="60960" rIns="6096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463040" eaLnBrk="0" fontAlgn="base" hangingPunct="0">
              <a:spcBef>
                <a:spcPts val="128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AB0520"/>
                </a:solidFill>
                <a:latin typeface="Verdana"/>
              </a:rPr>
              <a:t>Emails to students should include: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BC443-3481-5649-B982-B1786C819AA0}"/>
              </a:ext>
            </a:extLst>
          </p:cNvPr>
          <p:cNvSpPr txBox="1"/>
          <p:nvPr/>
        </p:nvSpPr>
        <p:spPr bwMode="auto">
          <a:xfrm>
            <a:off x="-1133855" y="2734563"/>
            <a:ext cx="15179042" cy="456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0960" tIns="60960" rIns="6096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926080" lvl="3" indent="-7315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Deadline for disbursement</a:t>
            </a:r>
          </a:p>
          <a:p>
            <a:pPr marL="2926080" lvl="3" indent="-7315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FAFSA filing requirement/demonstrating need</a:t>
            </a:r>
          </a:p>
          <a:p>
            <a:pPr marL="2926080" lvl="3" indent="-7315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Disclaimer that an award can be canceled if student changes programs, reduces enrollment, or receives additional awards</a:t>
            </a:r>
          </a:p>
          <a:p>
            <a:pPr marL="2926080" lvl="3" indent="-7315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must be meeting Satisfactory Academic Progress as calculated by OSFA</a:t>
            </a:r>
          </a:p>
          <a:p>
            <a:pPr marL="2926080" lvl="3" indent="-73152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 and Federal Work-Study eligibility may be reduced</a:t>
            </a:r>
          </a:p>
        </p:txBody>
      </p:sp>
    </p:spTree>
    <p:extLst>
      <p:ext uri="{BB962C8B-B14F-4D97-AF65-F5344CB8AC3E}">
        <p14:creationId xmlns:p14="http://schemas.microsoft.com/office/powerpoint/2010/main" val="3421844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BCE4-9836-4A8D-9239-2A574CF8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25"/>
            <a:ext cx="14630400" cy="1323976"/>
          </a:xfrm>
        </p:spPr>
        <p:txBody>
          <a:bodyPr/>
          <a:lstStyle/>
          <a:p>
            <a:r>
              <a:rPr lang="en-US" sz="4000" dirty="0">
                <a:solidFill>
                  <a:srgbClr val="C8D9D8"/>
                </a:solidFill>
                <a:ea typeface="+mn-ea"/>
              </a:rPr>
              <a:t>Lessons Learned &amp;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B416-9F0D-424E-8132-24E8F4E2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09" y="2688960"/>
            <a:ext cx="5758822" cy="36927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Budget Shell Code %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Approved Expenditures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Financial Aid Set Aside (FAS)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Encumbrance</a:t>
            </a:r>
          </a:p>
        </p:txBody>
      </p:sp>
      <p:pic>
        <p:nvPicPr>
          <p:cNvPr id="12" name="Content Placeholder 11" descr="A blackboard sign outside of a building&#10;&#10;Description automatically generated">
            <a:extLst>
              <a:ext uri="{FF2B5EF4-FFF2-40B4-BE49-F238E27FC236}">
                <a16:creationId xmlns:a16="http://schemas.microsoft.com/office/drawing/2014/main" id="{C91B86DA-B944-4895-BB97-037D4A5AA89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556500" y="2688960"/>
            <a:ext cx="5759450" cy="3178440"/>
          </a:xfr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62AA963-85A7-4B2B-9406-371896048209}"/>
              </a:ext>
            </a:extLst>
          </p:cNvPr>
          <p:cNvSpPr txBox="1">
            <a:spLocks/>
          </p:cNvSpPr>
          <p:nvPr/>
        </p:nvSpPr>
        <p:spPr>
          <a:xfrm>
            <a:off x="6983531" y="7934325"/>
            <a:ext cx="638198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07270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573-C49C-4E90-93E9-AD2A5E50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4"/>
            <a:ext cx="14630400" cy="1323976"/>
          </a:xfrm>
        </p:spPr>
        <p:txBody>
          <a:bodyPr/>
          <a:lstStyle/>
          <a:p>
            <a:r>
              <a:rPr lang="en-US" sz="4000" dirty="0">
                <a:solidFill>
                  <a:srgbClr val="C8D9D8"/>
                </a:solidFill>
                <a:ea typeface="+mn-ea"/>
              </a:rPr>
              <a:t>ABOR Update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EB298-6575-4BAC-A7EF-1417F084AD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62651" y="2295525"/>
            <a:ext cx="7972424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Clr>
                <a:schemeClr val="bg1"/>
              </a:buClr>
              <a:defRPr/>
            </a:pPr>
            <a:r>
              <a:rPr lang="en-US" sz="3600" dirty="0">
                <a:solidFill>
                  <a:schemeClr val="bg1"/>
                </a:solidFill>
              </a:rPr>
              <a:t>Differential Tuition</a:t>
            </a:r>
          </a:p>
          <a:p>
            <a:pPr lvl="2">
              <a:lnSpc>
                <a:spcPct val="16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bg1"/>
                </a:solidFill>
              </a:rPr>
              <a:t>New College Fee option</a:t>
            </a:r>
          </a:p>
          <a:p>
            <a:pPr>
              <a:lnSpc>
                <a:spcPct val="160000"/>
              </a:lnSpc>
              <a:buClr>
                <a:schemeClr val="bg1"/>
              </a:buClr>
              <a:defRPr/>
            </a:pPr>
            <a:r>
              <a:rPr lang="en-US" sz="3600" dirty="0">
                <a:solidFill>
                  <a:schemeClr val="bg1"/>
                </a:solidFill>
              </a:rPr>
              <a:t>Performance Audit</a:t>
            </a:r>
          </a:p>
          <a:p>
            <a:pPr>
              <a:lnSpc>
                <a:spcPct val="160000"/>
              </a:lnSpc>
              <a:buClr>
                <a:schemeClr val="bg1"/>
              </a:buClr>
              <a:defRPr/>
            </a:pPr>
            <a:r>
              <a:rPr lang="en-US" sz="3600" dirty="0">
                <a:solidFill>
                  <a:schemeClr val="bg1"/>
                </a:solidFill>
              </a:rPr>
              <a:t>Sunset review</a:t>
            </a:r>
          </a:p>
          <a:p>
            <a:pPr lvl="2">
              <a:lnSpc>
                <a:spcPct val="16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bg1"/>
                </a:solidFill>
              </a:rPr>
              <a:t>10 Year plan to review all fees</a:t>
            </a:r>
          </a:p>
          <a:p>
            <a:pPr>
              <a:lnSpc>
                <a:spcPct val="160000"/>
              </a:lnSpc>
              <a:buClr>
                <a:schemeClr val="bg1"/>
              </a:buClr>
              <a:defRPr/>
            </a:pPr>
            <a:r>
              <a:rPr lang="en-US" sz="3600" dirty="0">
                <a:solidFill>
                  <a:schemeClr val="bg1"/>
                </a:solidFill>
              </a:rPr>
              <a:t>Fee Requests Deadline</a:t>
            </a:r>
          </a:p>
          <a:p>
            <a:pPr lvl="2">
              <a:lnSpc>
                <a:spcPct val="16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bg1"/>
                </a:solidFill>
              </a:rPr>
              <a:t>December 1, 2019 for AY 2020-2021 Fees</a:t>
            </a:r>
          </a:p>
          <a:p>
            <a:endParaRPr lang="en-US" dirty="0"/>
          </a:p>
        </p:txBody>
      </p:sp>
      <p:pic>
        <p:nvPicPr>
          <p:cNvPr id="1030" name="Picture 6" descr="Image result for Arizona board of regents">
            <a:hlinkClick r:id="rId2" action="ppaction://hlinksldjump"/>
            <a:extLst>
              <a:ext uri="{FF2B5EF4-FFF2-40B4-BE49-F238E27FC236}">
                <a16:creationId xmlns:a16="http://schemas.microsoft.com/office/drawing/2014/main" id="{F2C1E9BD-FBC1-4F58-9F11-FD3413F1D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1" y="2762250"/>
            <a:ext cx="2757487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E3964A8-3D50-45C1-8BBB-33639F9CEC76}"/>
              </a:ext>
            </a:extLst>
          </p:cNvPr>
          <p:cNvSpPr txBox="1">
            <a:spLocks/>
          </p:cNvSpPr>
          <p:nvPr/>
        </p:nvSpPr>
        <p:spPr>
          <a:xfrm>
            <a:off x="6983531" y="7934325"/>
            <a:ext cx="638198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01657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245424" y="3201868"/>
            <a:ext cx="8139552" cy="72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8D9D8"/>
                </a:solidFill>
              </a:rPr>
              <a:t>Dashboard 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44385-472A-47DA-A723-118B5CB6ABFA}"/>
              </a:ext>
            </a:extLst>
          </p:cNvPr>
          <p:cNvSpPr txBox="1">
            <a:spLocks/>
          </p:cNvSpPr>
          <p:nvPr/>
        </p:nvSpPr>
        <p:spPr>
          <a:xfrm>
            <a:off x="6983531" y="7934325"/>
            <a:ext cx="638198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311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551440" y="1110583"/>
            <a:ext cx="7527519" cy="72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8D9D8"/>
                </a:solidFill>
              </a:rPr>
              <a:t>Contact Information</a:t>
            </a:r>
          </a:p>
          <a:p>
            <a:pPr marL="0" indent="0">
              <a:buNone/>
            </a:pPr>
            <a:endParaRPr lang="en-US" sz="2800" b="1" dirty="0">
              <a:solidFill>
                <a:srgbClr val="C8D9D8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C8D9D8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C8D9D8"/>
              </a:solidFill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9E05A8B-97F4-435E-B682-08BAADC8B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742" y="2718966"/>
            <a:ext cx="9586914" cy="46736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Martha </a:t>
            </a:r>
            <a:r>
              <a:rPr lang="en-US" sz="2800" dirty="0">
                <a:solidFill>
                  <a:schemeClr val="bg1"/>
                </a:solidFill>
              </a:rPr>
              <a:t>Sesteaga, University Fees Program Manager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sesteaga@email.arizona.edu</a:t>
            </a:r>
          </a:p>
          <a:p>
            <a:pPr marL="0" indent="0" algn="ctr">
              <a:buNone/>
            </a:pPr>
            <a:r>
              <a:rPr lang="en-US" sz="2800" dirty="0"/>
              <a:t>(520) 621-3046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Eddie Caratachea, Business Intelligence Developer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eddiec@email.arizona.edu</a:t>
            </a:r>
          </a:p>
          <a:p>
            <a:pPr marL="0" indent="0" algn="ctr">
              <a:buNone/>
            </a:pPr>
            <a:r>
              <a:rPr lang="en-US" sz="2800" dirty="0"/>
              <a:t>(520) 626-1140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722A188-079E-49DB-96C0-4D0A1AFDD2BD}"/>
              </a:ext>
            </a:extLst>
          </p:cNvPr>
          <p:cNvSpPr txBox="1">
            <a:spLocks/>
          </p:cNvSpPr>
          <p:nvPr/>
        </p:nvSpPr>
        <p:spPr>
          <a:xfrm>
            <a:off x="6983531" y="7934325"/>
            <a:ext cx="638198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5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64841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16526" y="1747385"/>
            <a:ext cx="9389750" cy="4196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400" b="1" dirty="0"/>
              <a:t>NEWS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400" b="1" dirty="0"/>
              <a:t>PFDT DASHBOARD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400" b="1" dirty="0"/>
              <a:t>PFDT YEAR-END REPORTING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400" b="1" dirty="0"/>
              <a:t>FINANCIAL AID CONSIDERATIONS</a:t>
            </a:r>
            <a:endParaRPr lang="en-US" sz="1800" b="1" dirty="0"/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400" b="1" dirty="0"/>
              <a:t>LEASONS LEARNED &amp; BEST PRACTICES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400" b="1" dirty="0"/>
              <a:t>ABOR UPDATE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2400" b="1" dirty="0"/>
              <a:t>LIVE DEMONSTRATION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276225"/>
            <a:ext cx="14697075" cy="9736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8D9D8"/>
                </a:solidFill>
              </a:rPr>
              <a:t>AGENDA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5B5CB62-3BA3-40E5-8EB5-D6B6F48E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581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B326-84E1-4DA6-BD05-5162F7DC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74"/>
            <a:ext cx="14630400" cy="1323976"/>
          </a:xfrm>
        </p:spPr>
        <p:txBody>
          <a:bodyPr/>
          <a:lstStyle/>
          <a:p>
            <a:r>
              <a:rPr lang="en-US" sz="4000" dirty="0">
                <a:solidFill>
                  <a:srgbClr val="C8D9D8"/>
                </a:solidFill>
                <a:ea typeface="+mn-ea"/>
              </a:rPr>
              <a:t>NEWS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A1828-AE91-4365-9C13-E9CB0E3F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11" y="1577296"/>
            <a:ext cx="7002637" cy="6054158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New Leadership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Associate Vice Provost for Academic Administration – Dr. Greg L. Heileman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Professor of Electrical and Computer Engineering (since 1990).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HED Administration since 2004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University of Kentucky and University of New Mexico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University of Central Florida – PhD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3ACE8-D757-4955-A538-A47D88E1A8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8249" y="1521705"/>
            <a:ext cx="6862151" cy="610974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 Website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19279-D240-4255-A383-8439C531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683" y="2308022"/>
            <a:ext cx="5691779" cy="492379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6FE2EB2-03F5-46F5-9EAC-C882077D7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2" y="3248025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3F1B5BF-7832-426B-9684-CD1BEB75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48" y="2907557"/>
            <a:ext cx="2246786" cy="2313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6F90E44-844D-4AF4-A2D6-B1CCC16B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091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83893" y="2239725"/>
            <a:ext cx="9662614" cy="37501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UAccess Analytics&gt;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Dashboards&gt;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Student&gt;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Course and Fee Management&gt;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Program Fees and Differential Tuition (tab)&gt;</a:t>
            </a:r>
          </a:p>
          <a:p>
            <a:endParaRPr lang="en-US" sz="2400" b="1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533400"/>
            <a:ext cx="14706600" cy="10929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8D9D8"/>
                </a:solidFill>
              </a:rPr>
              <a:t>PFDT</a:t>
            </a:r>
            <a:r>
              <a:rPr lang="en-US" sz="4000" dirty="0">
                <a:solidFill>
                  <a:srgbClr val="C8D9D8"/>
                </a:solidFill>
              </a:rPr>
              <a:t> </a:t>
            </a:r>
            <a:r>
              <a:rPr lang="en-US" sz="4000" b="1" dirty="0">
                <a:solidFill>
                  <a:srgbClr val="C8D9D8"/>
                </a:solidFill>
              </a:rPr>
              <a:t>DASHBOARD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89EE7F2-5459-4314-8029-460DB3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965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05928" y="1987049"/>
            <a:ext cx="8418544" cy="5027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Actuals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Budget vs Actuals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Budget Balance + Encumbrances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Allocation from Net Revenues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Income vs Expense Trend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Expenditure by Category Trend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800" b="1" dirty="0"/>
              <a:t>Notifications</a:t>
            </a:r>
          </a:p>
          <a:p>
            <a:endParaRPr lang="en-US" sz="2400" b="1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0" y="400050"/>
            <a:ext cx="14630400" cy="1076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8D9D8"/>
                </a:solidFill>
              </a:rPr>
              <a:t>PFDT</a:t>
            </a:r>
            <a:r>
              <a:rPr lang="en-US" sz="4000" dirty="0">
                <a:solidFill>
                  <a:srgbClr val="C8D9D8"/>
                </a:solidFill>
              </a:rPr>
              <a:t> </a:t>
            </a:r>
            <a:r>
              <a:rPr lang="en-US" sz="4000" b="1" dirty="0">
                <a:solidFill>
                  <a:srgbClr val="C8D9D8"/>
                </a:solidFill>
              </a:rPr>
              <a:t>OVERVIEW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868FBDC-D231-4AA8-810E-8EA584D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922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74"/>
            <a:ext cx="14630399" cy="11033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8D9D8"/>
                </a:solidFill>
                <a:ea typeface="+mn-ea"/>
              </a:rPr>
              <a:t>PFDT OVERVIEW cont.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45" y="1331859"/>
            <a:ext cx="9872990" cy="3563657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006" y="5327742"/>
            <a:ext cx="4165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8D9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Financial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Beginning Balance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Expense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Balance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of Usage</a:t>
            </a:r>
            <a:endParaRPr lang="en-US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7900" y="5340149"/>
            <a:ext cx="5444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r>
              <a:rPr lang="en-US" sz="2400" b="1" dirty="0">
                <a:solidFill>
                  <a:srgbClr val="C8D9D8"/>
                </a:solidFill>
              </a:rPr>
              <a:t>FAS Management</a:t>
            </a:r>
          </a:p>
          <a:p>
            <a:pPr lvl="1"/>
            <a:r>
              <a:rPr lang="en-US" sz="2400" dirty="0"/>
              <a:t>Students Awarded YTD</a:t>
            </a:r>
          </a:p>
          <a:p>
            <a:pPr lvl="1"/>
            <a:r>
              <a:rPr lang="en-US" sz="2400" dirty="0"/>
              <a:t>Awarded YTD amount</a:t>
            </a:r>
          </a:p>
          <a:p>
            <a:pPr lvl="1"/>
            <a:r>
              <a:rPr lang="en-US" sz="2400" dirty="0"/>
              <a:t>Available to Award</a:t>
            </a:r>
          </a:p>
          <a:p>
            <a:pPr lvl="1"/>
            <a:r>
              <a:rPr lang="en-US" sz="2400" dirty="0"/>
              <a:t>Pending Disbursement</a:t>
            </a:r>
          </a:p>
          <a:p>
            <a:pPr lvl="1"/>
            <a:r>
              <a:rPr lang="en-US" sz="2400" dirty="0"/>
              <a:t>Disbursed amount YTD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17457" y="5276177"/>
            <a:ext cx="44609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r>
              <a:rPr lang="en-US" sz="2400" b="1" dirty="0">
                <a:solidFill>
                  <a:srgbClr val="C8D9D8"/>
                </a:solidFill>
              </a:rPr>
              <a:t>Fee Management</a:t>
            </a:r>
          </a:p>
          <a:p>
            <a:pPr lvl="1"/>
            <a:r>
              <a:rPr lang="en-US" sz="2400" dirty="0"/>
              <a:t>Students Charged YTD</a:t>
            </a:r>
          </a:p>
          <a:p>
            <a:pPr lvl="1"/>
            <a:r>
              <a:rPr lang="en-US" sz="2400" dirty="0"/>
              <a:t>Charged to Students </a:t>
            </a:r>
          </a:p>
          <a:p>
            <a:pPr lvl="1"/>
            <a:r>
              <a:rPr lang="en-US" sz="2400" dirty="0"/>
              <a:t>Outstanding amount</a:t>
            </a:r>
          </a:p>
          <a:p>
            <a:pPr lvl="1"/>
            <a:r>
              <a:rPr lang="en-US" sz="2400" dirty="0"/>
              <a:t>Avg. Charge / student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1CC2A-A0CE-48BA-9B23-9A6E21BB7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934" y="2638680"/>
            <a:ext cx="4317681" cy="1224170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7B8718-3B88-471E-A82C-A70782E9970D}"/>
              </a:ext>
            </a:extLst>
          </p:cNvPr>
          <p:cNvSpPr/>
          <p:nvPr/>
        </p:nvSpPr>
        <p:spPr>
          <a:xfrm>
            <a:off x="8906182" y="1724971"/>
            <a:ext cx="1774209" cy="550026"/>
          </a:xfrm>
          <a:prstGeom prst="rect">
            <a:avLst/>
          </a:prstGeom>
          <a:noFill/>
          <a:ln w="38100">
            <a:solidFill>
              <a:srgbClr val="AB05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1358FA-0D5D-4E5A-9422-9BBD26552479}"/>
              </a:ext>
            </a:extLst>
          </p:cNvPr>
          <p:cNvCxnSpPr>
            <a:cxnSpLocks/>
          </p:cNvCxnSpPr>
          <p:nvPr/>
        </p:nvCxnSpPr>
        <p:spPr>
          <a:xfrm>
            <a:off x="8906182" y="2274997"/>
            <a:ext cx="887103" cy="736689"/>
          </a:xfrm>
          <a:prstGeom prst="straightConnector1">
            <a:avLst/>
          </a:prstGeom>
          <a:ln w="38100" cap="flat" cmpd="sng" algn="ctr">
            <a:solidFill>
              <a:srgbClr val="AB052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D6579C29-0D8B-413B-9F53-869A2F34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2624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721"/>
            <a:ext cx="14630399" cy="110331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8D9D8"/>
                </a:solidFill>
                <a:ea typeface="+mn-ea"/>
              </a:rPr>
              <a:t>BUDGET &amp; FINANCIALS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91" y="5551944"/>
            <a:ext cx="6660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C8D9D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r>
              <a:rPr lang="en-US" b="1" dirty="0"/>
              <a:t>Actuals &amp; Budget </a:t>
            </a:r>
          </a:p>
          <a:p>
            <a:pPr lvl="1"/>
            <a:r>
              <a:rPr lang="en-US" dirty="0"/>
              <a:t>Actuals YTD (Categories)</a:t>
            </a:r>
          </a:p>
          <a:p>
            <a:pPr lvl="1"/>
            <a:r>
              <a:rPr lang="en-US" dirty="0"/>
              <a:t>Budget Vs. Actuals YTD</a:t>
            </a:r>
          </a:p>
          <a:p>
            <a:pPr lvl="1"/>
            <a:r>
              <a:rPr lang="en-US" dirty="0"/>
              <a:t>Budget Balance + Encumbrances YTD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8147" y="5551944"/>
            <a:ext cx="6660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8D9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Allocations from Net Revenue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Income Vs. Expenses Trend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Expenditures by Category Trend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EBEE1-4AB3-4242-9E00-0C13A115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57" y="1378034"/>
            <a:ext cx="11266884" cy="4070266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191281C-8C19-4F8D-ADF9-7792D766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621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9C3E-6C1A-4D7E-902F-C4D588A5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317"/>
            <a:ext cx="14630399" cy="110331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8D9D8"/>
                </a:solidFill>
              </a:rPr>
              <a:t>Financial Aid Set Aside – Student Awards</a:t>
            </a:r>
            <a:endParaRPr lang="en-US" sz="4000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E3C5F10-7C9D-4A7C-A4F0-BB4635E44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2693" y="1581212"/>
            <a:ext cx="9370536" cy="2533588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748139-E03E-4602-8229-4691A6F0E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724" y="4569197"/>
            <a:ext cx="5946838" cy="3174628"/>
          </a:xfrm>
          <a:prstGeom prst="rect">
            <a:avLst/>
          </a:prstGeom>
          <a:ln w="57150">
            <a:solidFill>
              <a:srgbClr val="C8D9D8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0E4379-C151-461E-8C1B-A87EBA00008A}"/>
              </a:ext>
            </a:extLst>
          </p:cNvPr>
          <p:cNvSpPr txBox="1"/>
          <p:nvPr/>
        </p:nvSpPr>
        <p:spPr>
          <a:xfrm>
            <a:off x="1512693" y="4686849"/>
            <a:ext cx="6867031" cy="259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8D9D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View Capabilities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 by Account Org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 by Student/ Aid Year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 by Account Rollup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CE3E55-FFEC-4D39-9BB9-C6954422F256}"/>
              </a:ext>
            </a:extLst>
          </p:cNvPr>
          <p:cNvCxnSpPr>
            <a:cxnSpLocks/>
          </p:cNvCxnSpPr>
          <p:nvPr/>
        </p:nvCxnSpPr>
        <p:spPr>
          <a:xfrm>
            <a:off x="9825954" y="3771900"/>
            <a:ext cx="0" cy="733425"/>
          </a:xfrm>
          <a:prstGeom prst="straightConnector1">
            <a:avLst/>
          </a:prstGeom>
          <a:ln w="57150" cap="flat" cmpd="sng" algn="ctr">
            <a:solidFill>
              <a:srgbClr val="AB052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FC45BA-98EB-4D26-A9F9-2EFC4A87A7FC}"/>
              </a:ext>
            </a:extLst>
          </p:cNvPr>
          <p:cNvSpPr/>
          <p:nvPr/>
        </p:nvSpPr>
        <p:spPr>
          <a:xfrm>
            <a:off x="8591550" y="2192590"/>
            <a:ext cx="2291679" cy="15793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98EE36-3E49-463F-9EA1-DC7FE415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522" y="7870469"/>
            <a:ext cx="638198" cy="43815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5792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15524</TotalTime>
  <Words>874</Words>
  <Application>Microsoft Office PowerPoint</Application>
  <PresentationFormat>Custom</PresentationFormat>
  <Paragraphs>248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Gill Sans</vt:lpstr>
      <vt:lpstr>Verdana</vt:lpstr>
      <vt:lpstr>Wingdings</vt:lpstr>
      <vt:lpstr>ヒラギノ角ゴ ProN W3</vt:lpstr>
      <vt:lpstr>Office Theme</vt:lpstr>
      <vt:lpstr>Program Fee &amp; Differential Tuition (PFDT)  Orientation</vt:lpstr>
      <vt:lpstr>PowerPoint Presentation</vt:lpstr>
      <vt:lpstr>PowerPoint Presentation</vt:lpstr>
      <vt:lpstr>NEWS</vt:lpstr>
      <vt:lpstr>PowerPoint Presentation</vt:lpstr>
      <vt:lpstr>PowerPoint Presentation</vt:lpstr>
      <vt:lpstr>PFDT OVERVIEW cont.</vt:lpstr>
      <vt:lpstr>BUDGET &amp; FINANCIALS</vt:lpstr>
      <vt:lpstr>Financial Aid Set Aside – Student Awards</vt:lpstr>
      <vt:lpstr>Charges &amp; Payments</vt:lpstr>
      <vt:lpstr>Over/ Under Realized Revenue</vt:lpstr>
      <vt:lpstr>PowerPoint Presentation</vt:lpstr>
      <vt:lpstr>PowerPoint Presentation</vt:lpstr>
      <vt:lpstr>PFDT: Financial Aid Considerations</vt:lpstr>
      <vt:lpstr>Determining Need</vt:lpstr>
      <vt:lpstr>UAccess Analytics</vt:lpstr>
      <vt:lpstr>Determining Student Need</vt:lpstr>
      <vt:lpstr>Determining Student Need</vt:lpstr>
      <vt:lpstr>Check on Award Status</vt:lpstr>
      <vt:lpstr>Student Award</vt:lpstr>
      <vt:lpstr>Multiple Awards</vt:lpstr>
      <vt:lpstr>Changes to Awards</vt:lpstr>
      <vt:lpstr>Notifying Students of Set-aside Award</vt:lpstr>
      <vt:lpstr>Lessons Learned &amp; Best Practices</vt:lpstr>
      <vt:lpstr>ABOR Update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Hamm, Casey - (chamm)</cp:lastModifiedBy>
  <cp:revision>120</cp:revision>
  <cp:lastPrinted>2019-03-28T22:46:25Z</cp:lastPrinted>
  <dcterms:created xsi:type="dcterms:W3CDTF">2014-09-04T21:39:25Z</dcterms:created>
  <dcterms:modified xsi:type="dcterms:W3CDTF">2019-09-23T18:21:35Z</dcterms:modified>
</cp:coreProperties>
</file>