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52" r:id="rId2"/>
  </p:sldMasterIdLst>
  <p:notesMasterIdLst>
    <p:notesMasterId r:id="rId53"/>
  </p:notesMasterIdLst>
  <p:sldIdLst>
    <p:sldId id="256" r:id="rId3"/>
    <p:sldId id="257" r:id="rId4"/>
    <p:sldId id="258" r:id="rId5"/>
    <p:sldId id="259" r:id="rId6"/>
    <p:sldId id="260" r:id="rId7"/>
    <p:sldId id="261" r:id="rId8"/>
    <p:sldId id="262" r:id="rId9"/>
    <p:sldId id="263" r:id="rId10"/>
    <p:sldId id="264" r:id="rId11"/>
    <p:sldId id="265" r:id="rId12"/>
    <p:sldId id="305" r:id="rId13"/>
    <p:sldId id="266" r:id="rId14"/>
    <p:sldId id="267" r:id="rId15"/>
    <p:sldId id="268" r:id="rId16"/>
    <p:sldId id="306"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4" roundtripDataSignature="AMtx7mgyUKrlbMftakpguQgXrLOcp+QXX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6278B0A-24BC-43EE-A2B5-5BE1E95A4236}" v="23" dt="2020-01-09T18:28:48.910"/>
    <p1510:client id="{FFD703AA-AE04-4F35-9EFC-0926E4C3E20D}" v="1" dt="2020-01-09T18:29:46.58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658"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FFD703AA-AE04-4F35-9EFC-0926E4C3E20D}"/>
    <pc:docChg chg="delSld">
      <pc:chgData name="" userId="" providerId="" clId="Web-{FFD703AA-AE04-4F35-9EFC-0926E4C3E20D}" dt="2020-01-09T18:29:46.581" v="0"/>
      <pc:docMkLst>
        <pc:docMk/>
      </pc:docMkLst>
      <pc:sldChg chg="del">
        <pc:chgData name="" userId="" providerId="" clId="Web-{FFD703AA-AE04-4F35-9EFC-0926E4C3E20D}" dt="2020-01-09T18:29:46.581" v="0"/>
        <pc:sldMkLst>
          <pc:docMk/>
          <pc:sldMk cId="1673590767" sldId="304"/>
        </pc:sldMkLst>
      </pc:sldChg>
    </pc:docChg>
  </pc:docChgLst>
  <pc:docChgLst>
    <pc:chgData clId="Web-{76278B0A-24BC-43EE-A2B5-5BE1E95A4236}"/>
    <pc:docChg chg="addSld modSld">
      <pc:chgData name="" userId="" providerId="" clId="Web-{76278B0A-24BC-43EE-A2B5-5BE1E95A4236}" dt="2020-01-09T18:28:53.941" v="17"/>
      <pc:docMkLst>
        <pc:docMk/>
      </pc:docMkLst>
      <pc:sldChg chg="addSp delSp modSp new">
        <pc:chgData name="" userId="" providerId="" clId="Web-{76278B0A-24BC-43EE-A2B5-5BE1E95A4236}" dt="2020-01-09T18:28:53.941" v="17"/>
        <pc:sldMkLst>
          <pc:docMk/>
          <pc:sldMk cId="1673590767" sldId="304"/>
        </pc:sldMkLst>
        <pc:spChg chg="del">
          <ac:chgData name="" userId="" providerId="" clId="Web-{76278B0A-24BC-43EE-A2B5-5BE1E95A4236}" dt="2020-01-09T18:26:37.348" v="1"/>
          <ac:spMkLst>
            <pc:docMk/>
            <pc:sldMk cId="1673590767" sldId="304"/>
            <ac:spMk id="2" creationId="{F34DBAF5-9022-4421-B5AF-EEEB8474832C}"/>
          </ac:spMkLst>
        </pc:spChg>
        <pc:picChg chg="add del mod">
          <ac:chgData name="" userId="" providerId="" clId="Web-{76278B0A-24BC-43EE-A2B5-5BE1E95A4236}" dt="2020-01-09T18:26:46.676" v="3"/>
          <ac:picMkLst>
            <pc:docMk/>
            <pc:sldMk cId="1673590767" sldId="304"/>
            <ac:picMk id="3" creationId="{81EC5E01-A30C-41F1-B71D-75C01AB97445}"/>
          </ac:picMkLst>
        </pc:picChg>
        <pc:picChg chg="add del mod">
          <ac:chgData name="" userId="" providerId="" clId="Web-{76278B0A-24BC-43EE-A2B5-5BE1E95A4236}" dt="2020-01-09T18:27:13.785" v="6"/>
          <ac:picMkLst>
            <pc:docMk/>
            <pc:sldMk cId="1673590767" sldId="304"/>
            <ac:picMk id="5" creationId="{5712030B-4F36-4A21-88A6-97331DF99EC0}"/>
          </ac:picMkLst>
        </pc:picChg>
        <pc:picChg chg="add del mod">
          <ac:chgData name="" userId="" providerId="" clId="Web-{76278B0A-24BC-43EE-A2B5-5BE1E95A4236}" dt="2020-01-09T18:27:40.613" v="8"/>
          <ac:picMkLst>
            <pc:docMk/>
            <pc:sldMk cId="1673590767" sldId="304"/>
            <ac:picMk id="7" creationId="{C8E1FCCD-4651-4F98-BCE4-3152A9DF9BBC}"/>
          </ac:picMkLst>
        </pc:picChg>
        <pc:picChg chg="add del mod">
          <ac:chgData name="" userId="" providerId="" clId="Web-{76278B0A-24BC-43EE-A2B5-5BE1E95A4236}" dt="2020-01-09T18:28:01.207" v="10"/>
          <ac:picMkLst>
            <pc:docMk/>
            <pc:sldMk cId="1673590767" sldId="304"/>
            <ac:picMk id="9" creationId="{F16004EF-B9E9-4DB1-A753-9D64304B6DFE}"/>
          </ac:picMkLst>
        </pc:picChg>
        <pc:picChg chg="add mod">
          <ac:chgData name="" userId="" providerId="" clId="Web-{76278B0A-24BC-43EE-A2B5-5BE1E95A4236}" dt="2020-01-09T18:28:28.347" v="11"/>
          <ac:picMkLst>
            <pc:docMk/>
            <pc:sldMk cId="1673590767" sldId="304"/>
            <ac:picMk id="11" creationId="{0C4E5F0C-B622-4D59-BEA5-1771A2D4DAFD}"/>
          </ac:picMkLst>
        </pc:picChg>
        <pc:picChg chg="add del mod">
          <ac:chgData name="" userId="" providerId="" clId="Web-{76278B0A-24BC-43EE-A2B5-5BE1E95A4236}" dt="2020-01-09T18:28:53.941" v="17"/>
          <ac:picMkLst>
            <pc:docMk/>
            <pc:sldMk cId="1673590767" sldId="304"/>
            <ac:picMk id="13" creationId="{39CE1345-19E0-4E4D-BD62-F5334F341395}"/>
          </ac:picMkLst>
        </pc:picChg>
        <pc:picChg chg="add del mod">
          <ac:chgData name="" userId="" providerId="" clId="Web-{76278B0A-24BC-43EE-A2B5-5BE1E95A4236}" dt="2020-01-09T18:28:51.379" v="16"/>
          <ac:picMkLst>
            <pc:docMk/>
            <pc:sldMk cId="1673590767" sldId="304"/>
            <ac:picMk id="15" creationId="{7D92E892-D6D3-4DDF-B427-574A4A5E785B}"/>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7" name="Google Shape;107;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7b816aa759_0_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3" name="Google Shape;183;g7b816aa759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7c3d846ef8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94" name="Google Shape;194;g7c3d846ef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6c7e99766d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94" name="Google Shape;194;g6c7e99766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6c7e99766d_0_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4" name="Google Shape;204;g6c7e99766d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6c7e99766d_0_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14" name="Google Shape;214;g6c7e99766d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7c3d846ef8_1_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34" name="Google Shape;234;g7c3d846ef8_1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6c7e99766d_0_3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25" name="Google Shape;225;g6c7e99766d_0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6c7e99766d_0_5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33" name="Google Shape;233;g6c7e99766d_0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6c7e99766d_0_6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41" name="Google Shape;241;g6c7e99766d_0_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6c7e99766d_0_5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50" name="Google Shape;250;g6c7e99766d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Crosswalk reports now available in Test Environment.</a:t>
            </a:r>
            <a:endParaRPr/>
          </a:p>
        </p:txBody>
      </p:sp>
      <p:sp>
        <p:nvSpPr>
          <p:cNvPr id="116" name="Google Shape;116;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6c7e99766d_0_7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58" name="Google Shape;258;g6c7e99766d_0_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6c7e99766d_0_8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66" name="Google Shape;266;g6c7e99766d_0_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6c7e99766d_0_9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75" name="Google Shape;275;g6c7e99766d_0_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6c7e99766d_0_10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84" name="Google Shape;284;g6c7e99766d_0_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6c7e99766d_0_1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92" name="Google Shape;292;g6c7e99766d_0_1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g6c7e99766d_0_1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01" name="Google Shape;301;g6c7e99766d_0_1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p4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sz="1400" b="1" u="sng">
                <a:latin typeface="Calibri"/>
                <a:ea typeface="Calibri"/>
                <a:cs typeface="Calibri"/>
                <a:sym typeface="Calibri"/>
              </a:rPr>
              <a:t>Solution:</a:t>
            </a:r>
            <a:endParaRPr sz="1400" b="1" u="sng">
              <a:latin typeface="Calibri"/>
              <a:ea typeface="Calibri"/>
              <a:cs typeface="Calibri"/>
              <a:sym typeface="Calibri"/>
            </a:endParaRPr>
          </a:p>
          <a:p>
            <a:pPr marL="457200" lvl="0" indent="-317500" algn="l" rtl="0">
              <a:lnSpc>
                <a:spcPct val="100000"/>
              </a:lnSpc>
              <a:spcBef>
                <a:spcPts val="0"/>
              </a:spcBef>
              <a:spcAft>
                <a:spcPts val="0"/>
              </a:spcAft>
              <a:buSzPts val="1400"/>
              <a:buFont typeface="Calibri"/>
              <a:buChar char="●"/>
            </a:pPr>
            <a:r>
              <a:rPr lang="en-US" sz="1400">
                <a:latin typeface="Calibri"/>
                <a:ea typeface="Calibri"/>
                <a:cs typeface="Calibri"/>
                <a:sym typeface="Calibri"/>
              </a:rPr>
              <a:t>Select STA-State Funds </a:t>
            </a:r>
            <a:endParaRPr sz="1400">
              <a:latin typeface="Calibri"/>
              <a:ea typeface="Calibri"/>
              <a:cs typeface="Calibri"/>
              <a:sym typeface="Calibri"/>
            </a:endParaRPr>
          </a:p>
          <a:p>
            <a:pPr marL="457200" lvl="0" indent="-317500" algn="l" rtl="0">
              <a:lnSpc>
                <a:spcPct val="100000"/>
              </a:lnSpc>
              <a:spcBef>
                <a:spcPts val="0"/>
              </a:spcBef>
              <a:spcAft>
                <a:spcPts val="0"/>
              </a:spcAft>
              <a:buSzPts val="1400"/>
              <a:buFont typeface="Calibri"/>
              <a:buChar char="●"/>
            </a:pPr>
            <a:r>
              <a:rPr lang="en-US" sz="1400">
                <a:latin typeface="Calibri"/>
                <a:ea typeface="Calibri"/>
                <a:cs typeface="Calibri"/>
                <a:sym typeface="Calibri"/>
              </a:rPr>
              <a:t>Select View and Out Years to edit FY 2022</a:t>
            </a:r>
            <a:endParaRPr sz="1400">
              <a:latin typeface="Calibri"/>
              <a:ea typeface="Calibri"/>
              <a:cs typeface="Calibri"/>
              <a:sym typeface="Calibri"/>
            </a:endParaRPr>
          </a:p>
          <a:p>
            <a:pPr marL="457200" lvl="0" indent="-317500" algn="l" rtl="0">
              <a:lnSpc>
                <a:spcPct val="100000"/>
              </a:lnSpc>
              <a:spcBef>
                <a:spcPts val="0"/>
              </a:spcBef>
              <a:spcAft>
                <a:spcPts val="0"/>
              </a:spcAft>
              <a:buSzPts val="1400"/>
              <a:buFont typeface="Calibri"/>
              <a:buChar char="●"/>
            </a:pPr>
            <a:r>
              <a:rPr lang="en-US" sz="1400">
                <a:latin typeface="Calibri"/>
                <a:ea typeface="Calibri"/>
                <a:cs typeface="Calibri"/>
                <a:sym typeface="Calibri"/>
              </a:rPr>
              <a:t>In the Budget Group “Transfers-Revenue”, there should already be a Budget Object Code for B0933 Original Budget Transfer and an amount in the Proposed Budget FY 2021 column.</a:t>
            </a:r>
            <a:endParaRPr sz="1400">
              <a:latin typeface="Calibri"/>
              <a:ea typeface="Calibri"/>
              <a:cs typeface="Calibri"/>
              <a:sym typeface="Calibri"/>
            </a:endParaRPr>
          </a:p>
          <a:p>
            <a:pPr marL="457200" lvl="0" indent="-317500" algn="l" rtl="0">
              <a:lnSpc>
                <a:spcPct val="100000"/>
              </a:lnSpc>
              <a:spcBef>
                <a:spcPts val="0"/>
              </a:spcBef>
              <a:spcAft>
                <a:spcPts val="0"/>
              </a:spcAft>
              <a:buSzPts val="1400"/>
              <a:buFont typeface="Calibri"/>
              <a:buChar char="●"/>
            </a:pPr>
            <a:r>
              <a:rPr lang="en-US" sz="1400">
                <a:latin typeface="Calibri"/>
                <a:ea typeface="Calibri"/>
                <a:cs typeface="Calibri"/>
                <a:sym typeface="Calibri"/>
              </a:rPr>
              <a:t>Scroll to the right and then calculate input an amount in the FY22 column that would equal the negative 2% impact.</a:t>
            </a:r>
            <a:endParaRPr sz="1400">
              <a:latin typeface="Calibri"/>
              <a:ea typeface="Calibri"/>
              <a:cs typeface="Calibri"/>
              <a:sym typeface="Calibri"/>
            </a:endParaRPr>
          </a:p>
        </p:txBody>
      </p:sp>
      <p:sp>
        <p:nvSpPr>
          <p:cNvPr id="309" name="Google Shape;309;p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6c7e99766d_0_15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400">
                <a:solidFill>
                  <a:schemeClr val="dk1"/>
                </a:solidFill>
                <a:latin typeface="Calibri"/>
                <a:ea typeface="Calibri"/>
                <a:cs typeface="Calibri"/>
                <a:sym typeface="Calibri"/>
              </a:rPr>
              <a:t>Solution</a:t>
            </a:r>
            <a:endParaRPr sz="1400">
              <a:solidFill>
                <a:schemeClr val="dk1"/>
              </a:solidFill>
              <a:latin typeface="Calibri"/>
              <a:ea typeface="Calibri"/>
              <a:cs typeface="Calibri"/>
              <a:sym typeface="Calibri"/>
            </a:endParaRPr>
          </a:p>
          <a:p>
            <a:pPr marL="0" lvl="0" indent="0" algn="l" rtl="0">
              <a:spcBef>
                <a:spcPts val="0"/>
              </a:spcBef>
              <a:spcAft>
                <a:spcPts val="0"/>
              </a:spcAft>
              <a:buNone/>
            </a:pPr>
            <a:endParaRPr sz="1400">
              <a:solidFill>
                <a:schemeClr val="dk1"/>
              </a:solidFill>
              <a:latin typeface="Calibri"/>
              <a:ea typeface="Calibri"/>
              <a:cs typeface="Calibri"/>
              <a:sym typeface="Calibri"/>
            </a:endParaRPr>
          </a:p>
          <a:p>
            <a:pPr marL="457200" lvl="0" indent="-317500" algn="l" rtl="0">
              <a:spcBef>
                <a:spcPts val="0"/>
              </a:spcBef>
              <a:spcAft>
                <a:spcPts val="0"/>
              </a:spcAft>
              <a:buClr>
                <a:schemeClr val="dk1"/>
              </a:buClr>
              <a:buSzPts val="1400"/>
              <a:buFont typeface="Calibri"/>
              <a:buChar char="●"/>
            </a:pPr>
            <a:r>
              <a:rPr lang="en-US" sz="1400">
                <a:solidFill>
                  <a:schemeClr val="dk1"/>
                </a:solidFill>
                <a:latin typeface="Calibri"/>
                <a:ea typeface="Calibri"/>
                <a:cs typeface="Calibri"/>
                <a:sym typeface="Calibri"/>
              </a:rPr>
              <a:t>Select STA-State Funds </a:t>
            </a:r>
            <a:endParaRPr sz="1400">
              <a:solidFill>
                <a:schemeClr val="dk1"/>
              </a:solidFill>
              <a:latin typeface="Calibri"/>
              <a:ea typeface="Calibri"/>
              <a:cs typeface="Calibri"/>
              <a:sym typeface="Calibri"/>
            </a:endParaRPr>
          </a:p>
          <a:p>
            <a:pPr marL="457200" lvl="0" indent="-317500" algn="l" rtl="0">
              <a:spcBef>
                <a:spcPts val="0"/>
              </a:spcBef>
              <a:spcAft>
                <a:spcPts val="0"/>
              </a:spcAft>
              <a:buClr>
                <a:schemeClr val="dk1"/>
              </a:buClr>
              <a:buSzPts val="1400"/>
              <a:buFont typeface="Calibri"/>
              <a:buChar char="●"/>
            </a:pPr>
            <a:r>
              <a:rPr lang="en-US" sz="1400">
                <a:solidFill>
                  <a:schemeClr val="dk1"/>
                </a:solidFill>
                <a:latin typeface="Calibri"/>
                <a:ea typeface="Calibri"/>
                <a:cs typeface="Calibri"/>
                <a:sym typeface="Calibri"/>
              </a:rPr>
              <a:t>Select View and Out Years to edit FY 2023</a:t>
            </a:r>
            <a:endParaRPr sz="1400">
              <a:solidFill>
                <a:schemeClr val="dk1"/>
              </a:solidFill>
              <a:latin typeface="Calibri"/>
              <a:ea typeface="Calibri"/>
              <a:cs typeface="Calibri"/>
              <a:sym typeface="Calibri"/>
            </a:endParaRPr>
          </a:p>
          <a:p>
            <a:pPr marL="457200" lvl="0" indent="-317500" algn="l" rtl="0">
              <a:spcBef>
                <a:spcPts val="0"/>
              </a:spcBef>
              <a:spcAft>
                <a:spcPts val="0"/>
              </a:spcAft>
              <a:buClr>
                <a:schemeClr val="dk1"/>
              </a:buClr>
              <a:buSzPts val="1400"/>
              <a:buFont typeface="Calibri"/>
              <a:buChar char="●"/>
            </a:pPr>
            <a:r>
              <a:rPr lang="en-US" sz="1400">
                <a:solidFill>
                  <a:schemeClr val="dk1"/>
                </a:solidFill>
                <a:latin typeface="Calibri"/>
                <a:ea typeface="Calibri"/>
                <a:cs typeface="Calibri"/>
                <a:sym typeface="Calibri"/>
              </a:rPr>
              <a:t>Scroll to the Other Operating Expenditures Budget Group and expand Other Operating Expense</a:t>
            </a:r>
            <a:endParaRPr sz="1400">
              <a:solidFill>
                <a:schemeClr val="dk1"/>
              </a:solidFill>
              <a:latin typeface="Calibri"/>
              <a:ea typeface="Calibri"/>
              <a:cs typeface="Calibri"/>
              <a:sym typeface="Calibri"/>
            </a:endParaRPr>
          </a:p>
          <a:p>
            <a:pPr marL="457200" lvl="0" indent="-317500" algn="l" rtl="0">
              <a:spcBef>
                <a:spcPts val="0"/>
              </a:spcBef>
              <a:spcAft>
                <a:spcPts val="0"/>
              </a:spcAft>
              <a:buClr>
                <a:schemeClr val="dk1"/>
              </a:buClr>
              <a:buSzPts val="1400"/>
              <a:buFont typeface="Calibri"/>
              <a:buChar char="●"/>
            </a:pPr>
            <a:r>
              <a:rPr lang="en-US" sz="1400">
                <a:solidFill>
                  <a:schemeClr val="dk1"/>
                </a:solidFill>
                <a:latin typeface="Calibri"/>
                <a:ea typeface="Calibri"/>
                <a:cs typeface="Calibri"/>
                <a:sym typeface="Calibri"/>
              </a:rPr>
              <a:t>Look for Budget Object</a:t>
            </a:r>
            <a:r>
              <a:rPr lang="en-US" sz="1400">
                <a:latin typeface="Calibri"/>
                <a:ea typeface="Calibri"/>
                <a:cs typeface="Calibri"/>
                <a:sym typeface="Calibri"/>
              </a:rPr>
              <a:t> Code B7600 - Capital. If the Capital Budget Group is not available:</a:t>
            </a:r>
            <a:endParaRPr sz="1400">
              <a:latin typeface="Calibri"/>
              <a:ea typeface="Calibri"/>
              <a:cs typeface="Calibri"/>
              <a:sym typeface="Calibri"/>
            </a:endParaRPr>
          </a:p>
          <a:p>
            <a:pPr marL="914400" lvl="1" indent="-317500" algn="l" rtl="0">
              <a:spcBef>
                <a:spcPts val="0"/>
              </a:spcBef>
              <a:spcAft>
                <a:spcPts val="0"/>
              </a:spcAft>
              <a:buClr>
                <a:srgbClr val="000000"/>
              </a:buClr>
              <a:buSzPts val="1400"/>
              <a:buFont typeface="Calibri"/>
              <a:buChar char="○"/>
            </a:pPr>
            <a:r>
              <a:rPr lang="en-US" sz="1400">
                <a:latin typeface="Calibri"/>
                <a:ea typeface="Calibri"/>
                <a:cs typeface="Calibri"/>
                <a:sym typeface="Calibri"/>
              </a:rPr>
              <a:t>Click on the “Add Operating Expenditure Budget Group” option </a:t>
            </a:r>
            <a:endParaRPr sz="1400">
              <a:latin typeface="Calibri"/>
              <a:ea typeface="Calibri"/>
              <a:cs typeface="Calibri"/>
              <a:sym typeface="Calibri"/>
            </a:endParaRPr>
          </a:p>
          <a:p>
            <a:pPr marL="914400" lvl="1" indent="-317500" algn="l" rtl="0">
              <a:spcBef>
                <a:spcPts val="0"/>
              </a:spcBef>
              <a:spcAft>
                <a:spcPts val="0"/>
              </a:spcAft>
              <a:buClr>
                <a:srgbClr val="000000"/>
              </a:buClr>
              <a:buSzPts val="1400"/>
              <a:buFont typeface="Calibri"/>
              <a:buChar char="○"/>
            </a:pPr>
            <a:r>
              <a:rPr lang="en-US" sz="1400">
                <a:latin typeface="Calibri"/>
                <a:ea typeface="Calibri"/>
                <a:cs typeface="Calibri"/>
                <a:sym typeface="Calibri"/>
              </a:rPr>
              <a:t>Select the Budget Group ‘Capital’ and the corresponding Budget Object B7600-Capital.</a:t>
            </a:r>
            <a:endParaRPr sz="1400">
              <a:latin typeface="Calibri"/>
              <a:ea typeface="Calibri"/>
              <a:cs typeface="Calibri"/>
              <a:sym typeface="Calibri"/>
            </a:endParaRPr>
          </a:p>
          <a:p>
            <a:pPr marL="457200" lvl="0" indent="-317500" algn="l" rtl="0">
              <a:spcBef>
                <a:spcPts val="0"/>
              </a:spcBef>
              <a:spcAft>
                <a:spcPts val="0"/>
              </a:spcAft>
              <a:buClr>
                <a:srgbClr val="000000"/>
              </a:buClr>
              <a:buSzPts val="1400"/>
              <a:buFont typeface="Calibri"/>
              <a:buChar char="●"/>
            </a:pPr>
            <a:r>
              <a:rPr lang="en-US" sz="1400">
                <a:latin typeface="Calibri"/>
                <a:ea typeface="Calibri"/>
                <a:cs typeface="Calibri"/>
                <a:sym typeface="Calibri"/>
              </a:rPr>
              <a:t>Scroll to the right and input $11,000 into the Plan FY 2023 column</a:t>
            </a:r>
            <a:endParaRPr sz="1400">
              <a:latin typeface="Calibri"/>
              <a:ea typeface="Calibri"/>
              <a:cs typeface="Calibri"/>
              <a:sym typeface="Calibri"/>
            </a:endParaRPr>
          </a:p>
          <a:p>
            <a:pPr marL="0" lvl="0" indent="0" algn="l" rtl="0">
              <a:lnSpc>
                <a:spcPct val="100000"/>
              </a:lnSpc>
              <a:spcBef>
                <a:spcPts val="0"/>
              </a:spcBef>
              <a:spcAft>
                <a:spcPts val="0"/>
              </a:spcAft>
              <a:buSzPts val="1100"/>
              <a:buNone/>
            </a:pPr>
            <a:endParaRPr/>
          </a:p>
        </p:txBody>
      </p:sp>
      <p:sp>
        <p:nvSpPr>
          <p:cNvPr id="317" name="Google Shape;317;g6c7e99766d_0_1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g6cadd43845_0_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sz="1400" b="1" u="sng">
                <a:latin typeface="Calibri"/>
                <a:ea typeface="Calibri"/>
                <a:cs typeface="Calibri"/>
                <a:sym typeface="Calibri"/>
              </a:rPr>
              <a:t>Solution:</a:t>
            </a:r>
            <a:endParaRPr sz="1400" b="1" u="sng">
              <a:latin typeface="Calibri"/>
              <a:ea typeface="Calibri"/>
              <a:cs typeface="Calibri"/>
              <a:sym typeface="Calibri"/>
            </a:endParaRPr>
          </a:p>
          <a:p>
            <a:pPr marL="0" lvl="0" indent="0" algn="l" rtl="0">
              <a:spcBef>
                <a:spcPts val="0"/>
              </a:spcBef>
              <a:spcAft>
                <a:spcPts val="0"/>
              </a:spcAft>
              <a:buNone/>
            </a:pPr>
            <a:endParaRPr sz="1400">
              <a:solidFill>
                <a:schemeClr val="dk1"/>
              </a:solidFill>
              <a:latin typeface="Calibri"/>
              <a:ea typeface="Calibri"/>
              <a:cs typeface="Calibri"/>
              <a:sym typeface="Calibri"/>
            </a:endParaRPr>
          </a:p>
          <a:p>
            <a:pPr marL="0" lvl="0" indent="0" algn="l" rtl="0">
              <a:spcBef>
                <a:spcPts val="0"/>
              </a:spcBef>
              <a:spcAft>
                <a:spcPts val="0"/>
              </a:spcAft>
              <a:buNone/>
            </a:pPr>
            <a:r>
              <a:rPr lang="en-US" sz="1400" b="1">
                <a:solidFill>
                  <a:schemeClr val="dk1"/>
                </a:solidFill>
                <a:latin typeface="Calibri"/>
                <a:ea typeface="Calibri"/>
                <a:cs typeface="Calibri"/>
                <a:sym typeface="Calibri"/>
              </a:rPr>
              <a:t>Option 1:  </a:t>
            </a:r>
            <a:endParaRPr sz="1400" b="1">
              <a:solidFill>
                <a:schemeClr val="dk1"/>
              </a:solidFill>
              <a:latin typeface="Calibri"/>
              <a:ea typeface="Calibri"/>
              <a:cs typeface="Calibri"/>
              <a:sym typeface="Calibri"/>
            </a:endParaRPr>
          </a:p>
          <a:p>
            <a:pPr marL="457200" lvl="0" indent="-317500" algn="l" rtl="0">
              <a:spcBef>
                <a:spcPts val="0"/>
              </a:spcBef>
              <a:spcAft>
                <a:spcPts val="0"/>
              </a:spcAft>
              <a:buClr>
                <a:schemeClr val="dk1"/>
              </a:buClr>
              <a:buSzPts val="1400"/>
              <a:buFont typeface="Calibri"/>
              <a:buChar char="●"/>
            </a:pPr>
            <a:r>
              <a:rPr lang="en-US" sz="1400">
                <a:solidFill>
                  <a:schemeClr val="dk1"/>
                </a:solidFill>
                <a:latin typeface="Calibri"/>
                <a:ea typeface="Calibri"/>
                <a:cs typeface="Calibri"/>
                <a:sym typeface="Calibri"/>
              </a:rPr>
              <a:t>Select SVC-Designated Service Center</a:t>
            </a:r>
            <a:endParaRPr sz="1400">
              <a:solidFill>
                <a:schemeClr val="dk1"/>
              </a:solidFill>
              <a:latin typeface="Calibri"/>
              <a:ea typeface="Calibri"/>
              <a:cs typeface="Calibri"/>
              <a:sym typeface="Calibri"/>
            </a:endParaRPr>
          </a:p>
          <a:p>
            <a:pPr marL="457200" lvl="0" indent="-317500" algn="l" rtl="0">
              <a:spcBef>
                <a:spcPts val="0"/>
              </a:spcBef>
              <a:spcAft>
                <a:spcPts val="0"/>
              </a:spcAft>
              <a:buClr>
                <a:schemeClr val="dk1"/>
              </a:buClr>
              <a:buSzPts val="1400"/>
              <a:buFont typeface="Calibri"/>
              <a:buChar char="●"/>
            </a:pPr>
            <a:r>
              <a:rPr lang="en-US" sz="1400">
                <a:solidFill>
                  <a:schemeClr val="dk1"/>
                </a:solidFill>
                <a:latin typeface="Calibri"/>
                <a:ea typeface="Calibri"/>
                <a:cs typeface="Calibri"/>
                <a:sym typeface="Calibri"/>
              </a:rPr>
              <a:t>Select View and Planning View since you are just updating for FY 2021.  However, you can also update for FY 2021 if you select the View/Out Years.  </a:t>
            </a:r>
            <a:endParaRPr sz="1400">
              <a:solidFill>
                <a:schemeClr val="dk1"/>
              </a:solidFill>
              <a:latin typeface="Calibri"/>
              <a:ea typeface="Calibri"/>
              <a:cs typeface="Calibri"/>
              <a:sym typeface="Calibri"/>
            </a:endParaRPr>
          </a:p>
          <a:p>
            <a:pPr marL="457200" lvl="0" indent="-317500" algn="l" rtl="0">
              <a:spcBef>
                <a:spcPts val="0"/>
              </a:spcBef>
              <a:spcAft>
                <a:spcPts val="0"/>
              </a:spcAft>
              <a:buClr>
                <a:schemeClr val="dk1"/>
              </a:buClr>
              <a:buSzPts val="1400"/>
              <a:buFont typeface="Calibri"/>
              <a:buChar char="●"/>
            </a:pPr>
            <a:r>
              <a:rPr lang="en-US" sz="1400">
                <a:solidFill>
                  <a:schemeClr val="dk1"/>
                </a:solidFill>
                <a:latin typeface="Calibri"/>
                <a:ea typeface="Calibri"/>
                <a:cs typeface="Calibri"/>
                <a:sym typeface="Calibri"/>
              </a:rPr>
              <a:t>In the Proposed Budget FY2021 column and in the Row B0390- Sales and Service, input the total sales and service revenue amount which would include the 4% increase.  There is not a place on this row to input percentage change for FY 2021. </a:t>
            </a:r>
            <a:endParaRPr sz="1400">
              <a:solidFill>
                <a:schemeClr val="dk1"/>
              </a:solidFill>
              <a:latin typeface="Calibri"/>
              <a:ea typeface="Calibri"/>
              <a:cs typeface="Calibri"/>
              <a:sym typeface="Calibri"/>
            </a:endParaRPr>
          </a:p>
          <a:p>
            <a:pPr marL="0" lvl="0" indent="0" algn="l" rtl="0">
              <a:spcBef>
                <a:spcPts val="0"/>
              </a:spcBef>
              <a:spcAft>
                <a:spcPts val="0"/>
              </a:spcAft>
              <a:buNone/>
            </a:pPr>
            <a:endParaRPr sz="14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400" b="1">
                <a:solidFill>
                  <a:schemeClr val="dk1"/>
                </a:solidFill>
                <a:latin typeface="Calibri"/>
                <a:ea typeface="Calibri"/>
                <a:cs typeface="Calibri"/>
                <a:sym typeface="Calibri"/>
              </a:rPr>
              <a:t>Option 2:  </a:t>
            </a:r>
            <a:endParaRPr sz="1400" b="1">
              <a:solidFill>
                <a:schemeClr val="dk1"/>
              </a:solidFill>
              <a:latin typeface="Calibri"/>
              <a:ea typeface="Calibri"/>
              <a:cs typeface="Calibri"/>
              <a:sym typeface="Calibri"/>
            </a:endParaRPr>
          </a:p>
          <a:p>
            <a:pPr marL="457200" lvl="0" indent="-317500" algn="l" rtl="0">
              <a:spcBef>
                <a:spcPts val="0"/>
              </a:spcBef>
              <a:spcAft>
                <a:spcPts val="0"/>
              </a:spcAft>
              <a:buClr>
                <a:schemeClr val="dk1"/>
              </a:buClr>
              <a:buSzPts val="1400"/>
              <a:buFont typeface="Calibri"/>
              <a:buChar char="●"/>
            </a:pPr>
            <a:r>
              <a:rPr lang="en-US" sz="1400">
                <a:solidFill>
                  <a:schemeClr val="dk1"/>
                </a:solidFill>
                <a:latin typeface="Calibri"/>
                <a:ea typeface="Calibri"/>
                <a:cs typeface="Calibri"/>
                <a:sym typeface="Calibri"/>
              </a:rPr>
              <a:t>Select SVC-Designated Service Center</a:t>
            </a:r>
            <a:endParaRPr sz="1400">
              <a:solidFill>
                <a:schemeClr val="dk1"/>
              </a:solidFill>
              <a:latin typeface="Calibri"/>
              <a:ea typeface="Calibri"/>
              <a:cs typeface="Calibri"/>
              <a:sym typeface="Calibri"/>
            </a:endParaRPr>
          </a:p>
          <a:p>
            <a:pPr marL="457200" lvl="0" indent="-317500" algn="l" rtl="0">
              <a:spcBef>
                <a:spcPts val="0"/>
              </a:spcBef>
              <a:spcAft>
                <a:spcPts val="0"/>
              </a:spcAft>
              <a:buClr>
                <a:schemeClr val="dk1"/>
              </a:buClr>
              <a:buSzPts val="1400"/>
              <a:buFont typeface="Calibri"/>
              <a:buChar char="●"/>
            </a:pPr>
            <a:r>
              <a:rPr lang="en-US" sz="1400">
                <a:solidFill>
                  <a:schemeClr val="dk1"/>
                </a:solidFill>
                <a:latin typeface="Calibri"/>
                <a:ea typeface="Calibri"/>
                <a:cs typeface="Calibri"/>
                <a:sym typeface="Calibri"/>
              </a:rPr>
              <a:t>Select View and Out Years since we’ll plan for FY 2021-23.    </a:t>
            </a:r>
            <a:endParaRPr sz="1400">
              <a:solidFill>
                <a:schemeClr val="dk1"/>
              </a:solidFill>
              <a:latin typeface="Calibri"/>
              <a:ea typeface="Calibri"/>
              <a:cs typeface="Calibri"/>
              <a:sym typeface="Calibri"/>
            </a:endParaRPr>
          </a:p>
          <a:p>
            <a:pPr marL="457200" lvl="0" indent="-317500" algn="l" rtl="0">
              <a:spcBef>
                <a:spcPts val="0"/>
              </a:spcBef>
              <a:spcAft>
                <a:spcPts val="0"/>
              </a:spcAft>
              <a:buClr>
                <a:schemeClr val="dk1"/>
              </a:buClr>
              <a:buSzPts val="1400"/>
              <a:buFont typeface="Calibri"/>
              <a:buChar char="●"/>
            </a:pPr>
            <a:r>
              <a:rPr lang="en-US" sz="1400">
                <a:solidFill>
                  <a:schemeClr val="dk1"/>
                </a:solidFill>
                <a:latin typeface="Calibri"/>
                <a:ea typeface="Calibri"/>
                <a:cs typeface="Calibri"/>
                <a:sym typeface="Calibri"/>
              </a:rPr>
              <a:t>Select the “Add Sales and Service” link to add a new revenue category.  Select B0390-Sales and Service.  </a:t>
            </a:r>
            <a:endParaRPr sz="1400">
              <a:solidFill>
                <a:schemeClr val="dk1"/>
              </a:solidFill>
              <a:latin typeface="Calibri"/>
              <a:ea typeface="Calibri"/>
              <a:cs typeface="Calibri"/>
              <a:sym typeface="Calibri"/>
            </a:endParaRPr>
          </a:p>
          <a:p>
            <a:pPr marL="457200" lvl="0" indent="-317500" algn="l" rtl="0">
              <a:spcBef>
                <a:spcPts val="0"/>
              </a:spcBef>
              <a:spcAft>
                <a:spcPts val="0"/>
              </a:spcAft>
              <a:buClr>
                <a:schemeClr val="dk1"/>
              </a:buClr>
              <a:buSzPts val="1400"/>
              <a:buFont typeface="Calibri"/>
              <a:buChar char="●"/>
            </a:pPr>
            <a:r>
              <a:rPr lang="en-US" sz="1400">
                <a:solidFill>
                  <a:schemeClr val="dk1"/>
                </a:solidFill>
                <a:latin typeface="Calibri"/>
                <a:ea typeface="Calibri"/>
                <a:cs typeface="Calibri"/>
                <a:sym typeface="Calibri"/>
              </a:rPr>
              <a:t>In the Proposed Budget FY 2021 column input the total sales and service revenue amount $125,000.  </a:t>
            </a:r>
            <a:endParaRPr sz="1400">
              <a:solidFill>
                <a:schemeClr val="dk1"/>
              </a:solidFill>
              <a:latin typeface="Calibri"/>
              <a:ea typeface="Calibri"/>
              <a:cs typeface="Calibri"/>
              <a:sym typeface="Calibri"/>
            </a:endParaRPr>
          </a:p>
          <a:p>
            <a:pPr marL="457200" lvl="0" indent="-317500" algn="l" rtl="0">
              <a:spcBef>
                <a:spcPts val="0"/>
              </a:spcBef>
              <a:spcAft>
                <a:spcPts val="0"/>
              </a:spcAft>
              <a:buClr>
                <a:schemeClr val="dk1"/>
              </a:buClr>
              <a:buSzPts val="1400"/>
              <a:buFont typeface="Calibri"/>
              <a:buChar char="●"/>
            </a:pPr>
            <a:r>
              <a:rPr lang="en-US" sz="1400">
                <a:solidFill>
                  <a:schemeClr val="dk1"/>
                </a:solidFill>
                <a:latin typeface="Calibri"/>
                <a:ea typeface="Calibri"/>
                <a:cs typeface="Calibri"/>
                <a:sym typeface="Calibri"/>
              </a:rPr>
              <a:t>In the Plan FY 2022 and Plan FY 2023 colum</a:t>
            </a:r>
            <a:r>
              <a:rPr lang="en-US" sz="1400">
                <a:latin typeface="Calibri"/>
                <a:ea typeface="Calibri"/>
                <a:cs typeface="Calibri"/>
                <a:sym typeface="Calibri"/>
              </a:rPr>
              <a:t>ns, enter amounts to plan for </a:t>
            </a:r>
            <a:r>
              <a:rPr lang="en-US" sz="1400">
                <a:solidFill>
                  <a:schemeClr val="dk1"/>
                </a:solidFill>
                <a:latin typeface="Calibri"/>
                <a:ea typeface="Calibri"/>
                <a:cs typeface="Calibri"/>
                <a:sym typeface="Calibri"/>
              </a:rPr>
              <a:t>a gradual ramp up in business. </a:t>
            </a:r>
            <a:endParaRPr sz="1400">
              <a:solidFill>
                <a:schemeClr val="dk1"/>
              </a:solidFill>
              <a:latin typeface="Calibri"/>
              <a:ea typeface="Calibri"/>
              <a:cs typeface="Calibri"/>
              <a:sym typeface="Calibri"/>
            </a:endParaRPr>
          </a:p>
          <a:p>
            <a:pPr marL="0" lvl="0" indent="0" algn="l" rtl="0">
              <a:spcBef>
                <a:spcPts val="0"/>
              </a:spcBef>
              <a:spcAft>
                <a:spcPts val="0"/>
              </a:spcAft>
              <a:buNone/>
            </a:pPr>
            <a:endParaRPr sz="140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100"/>
              <a:buNone/>
            </a:pPr>
            <a:endParaRPr sz="1400" b="1" u="sng">
              <a:latin typeface="Calibri"/>
              <a:ea typeface="Calibri"/>
              <a:cs typeface="Calibri"/>
              <a:sym typeface="Calibri"/>
            </a:endParaRPr>
          </a:p>
        </p:txBody>
      </p:sp>
      <p:sp>
        <p:nvSpPr>
          <p:cNvPr id="325" name="Google Shape;325;g6cadd43845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g6cadd43845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sz="1400" b="1" u="sng">
                <a:latin typeface="Calibri"/>
                <a:ea typeface="Calibri"/>
                <a:cs typeface="Calibri"/>
                <a:sym typeface="Calibri"/>
              </a:rPr>
              <a:t>Solution:</a:t>
            </a:r>
            <a:endParaRPr sz="1400" b="1" u="sng">
              <a:latin typeface="Calibri"/>
              <a:ea typeface="Calibri"/>
              <a:cs typeface="Calibri"/>
              <a:sym typeface="Calibri"/>
            </a:endParaRPr>
          </a:p>
          <a:p>
            <a:pPr marL="0" lvl="0" indent="0" algn="l" rtl="0">
              <a:lnSpc>
                <a:spcPct val="100000"/>
              </a:lnSpc>
              <a:spcBef>
                <a:spcPts val="0"/>
              </a:spcBef>
              <a:spcAft>
                <a:spcPts val="0"/>
              </a:spcAft>
              <a:buSzPts val="1100"/>
              <a:buNone/>
            </a:pPr>
            <a:endParaRPr sz="1400" b="1" u="sng">
              <a:latin typeface="Calibri"/>
              <a:ea typeface="Calibri"/>
              <a:cs typeface="Calibri"/>
              <a:sym typeface="Calibri"/>
            </a:endParaRPr>
          </a:p>
          <a:p>
            <a:pPr marL="457200" lvl="0" indent="-317500" algn="l" rtl="0">
              <a:spcBef>
                <a:spcPts val="0"/>
              </a:spcBef>
              <a:spcAft>
                <a:spcPts val="0"/>
              </a:spcAft>
              <a:buClr>
                <a:schemeClr val="dk1"/>
              </a:buClr>
              <a:buSzPts val="1400"/>
              <a:buFont typeface="Calibri"/>
              <a:buChar char="●"/>
            </a:pPr>
            <a:r>
              <a:rPr lang="en-US" sz="1400">
                <a:solidFill>
                  <a:schemeClr val="dk1"/>
                </a:solidFill>
                <a:latin typeface="Calibri"/>
                <a:ea typeface="Calibri"/>
                <a:cs typeface="Calibri"/>
                <a:sym typeface="Calibri"/>
              </a:rPr>
              <a:t>Select SPN - Sponsored Projects fund</a:t>
            </a:r>
            <a:endParaRPr sz="1400">
              <a:solidFill>
                <a:schemeClr val="dk1"/>
              </a:solidFill>
              <a:latin typeface="Calibri"/>
              <a:ea typeface="Calibri"/>
              <a:cs typeface="Calibri"/>
              <a:sym typeface="Calibri"/>
            </a:endParaRPr>
          </a:p>
          <a:p>
            <a:pPr marL="457200" lvl="0" indent="-317500" algn="l" rtl="0">
              <a:spcBef>
                <a:spcPts val="0"/>
              </a:spcBef>
              <a:spcAft>
                <a:spcPts val="0"/>
              </a:spcAft>
              <a:buClr>
                <a:schemeClr val="dk1"/>
              </a:buClr>
              <a:buSzPts val="1400"/>
              <a:buFont typeface="Calibri"/>
              <a:buChar char="●"/>
            </a:pPr>
            <a:r>
              <a:rPr lang="en-US" sz="1400">
                <a:solidFill>
                  <a:schemeClr val="dk1"/>
                </a:solidFill>
                <a:latin typeface="Calibri"/>
                <a:ea typeface="Calibri"/>
                <a:cs typeface="Calibri"/>
                <a:sym typeface="Calibri"/>
              </a:rPr>
              <a:t>Select View and Out Years </a:t>
            </a:r>
            <a:endParaRPr sz="1400">
              <a:solidFill>
                <a:schemeClr val="dk1"/>
              </a:solidFill>
              <a:latin typeface="Calibri"/>
              <a:ea typeface="Calibri"/>
              <a:cs typeface="Calibri"/>
              <a:sym typeface="Calibri"/>
            </a:endParaRPr>
          </a:p>
          <a:p>
            <a:pPr marL="457200" lvl="0" indent="-317500" algn="l" rtl="0">
              <a:lnSpc>
                <a:spcPct val="100000"/>
              </a:lnSpc>
              <a:spcBef>
                <a:spcPts val="0"/>
              </a:spcBef>
              <a:spcAft>
                <a:spcPts val="0"/>
              </a:spcAft>
              <a:buSzPts val="1400"/>
              <a:buFont typeface="Calibri"/>
              <a:buChar char="●"/>
            </a:pPr>
            <a:r>
              <a:rPr lang="en-US" sz="1400">
                <a:latin typeface="Calibri"/>
                <a:ea typeface="Calibri"/>
                <a:cs typeface="Calibri"/>
                <a:sym typeface="Calibri"/>
              </a:rPr>
              <a:t>Revenues: use budget object B0300 - Grants &amp; Contract Revenue and plan as follows: </a:t>
            </a:r>
            <a:endParaRPr sz="1400">
              <a:latin typeface="Calibri"/>
              <a:ea typeface="Calibri"/>
              <a:cs typeface="Calibri"/>
              <a:sym typeface="Calibri"/>
            </a:endParaRPr>
          </a:p>
          <a:p>
            <a:pPr marL="914400" lvl="1" indent="-317500" algn="l" rtl="0">
              <a:lnSpc>
                <a:spcPct val="100000"/>
              </a:lnSpc>
              <a:spcBef>
                <a:spcPts val="0"/>
              </a:spcBef>
              <a:spcAft>
                <a:spcPts val="0"/>
              </a:spcAft>
              <a:buSzPts val="1400"/>
              <a:buFont typeface="Calibri"/>
              <a:buChar char="○"/>
            </a:pPr>
            <a:r>
              <a:rPr lang="en-US" sz="1400">
                <a:latin typeface="Calibri"/>
                <a:ea typeface="Calibri"/>
                <a:cs typeface="Calibri"/>
                <a:sym typeface="Calibri"/>
              </a:rPr>
              <a:t>input $153,500 in the Proposed Budget FY2022 column</a:t>
            </a:r>
            <a:endParaRPr sz="1400">
              <a:latin typeface="Calibri"/>
              <a:ea typeface="Calibri"/>
              <a:cs typeface="Calibri"/>
              <a:sym typeface="Calibri"/>
            </a:endParaRPr>
          </a:p>
          <a:p>
            <a:pPr marL="914400" lvl="1" indent="-317500" algn="l" rtl="0">
              <a:lnSpc>
                <a:spcPct val="100000"/>
              </a:lnSpc>
              <a:spcBef>
                <a:spcPts val="0"/>
              </a:spcBef>
              <a:spcAft>
                <a:spcPts val="0"/>
              </a:spcAft>
              <a:buSzPts val="1400"/>
              <a:buFont typeface="Calibri"/>
              <a:buChar char="○"/>
            </a:pPr>
            <a:r>
              <a:rPr lang="en-US" sz="1400">
                <a:latin typeface="Calibri"/>
                <a:ea typeface="Calibri"/>
                <a:cs typeface="Calibri"/>
                <a:sym typeface="Calibri"/>
              </a:rPr>
              <a:t>input $153,500 in the Plan FY2023 colum</a:t>
            </a:r>
            <a:endParaRPr sz="1400">
              <a:latin typeface="Calibri"/>
              <a:ea typeface="Calibri"/>
              <a:cs typeface="Calibri"/>
              <a:sym typeface="Calibri"/>
            </a:endParaRPr>
          </a:p>
          <a:p>
            <a:pPr marL="457200" lvl="0" indent="-317500" algn="l" rtl="0">
              <a:lnSpc>
                <a:spcPct val="100000"/>
              </a:lnSpc>
              <a:spcBef>
                <a:spcPts val="0"/>
              </a:spcBef>
              <a:spcAft>
                <a:spcPts val="0"/>
              </a:spcAft>
              <a:buSzPts val="1400"/>
              <a:buFont typeface="Calibri"/>
              <a:buChar char="●"/>
            </a:pPr>
            <a:r>
              <a:rPr lang="en-US" sz="1400">
                <a:latin typeface="Calibri"/>
                <a:ea typeface="Calibri"/>
                <a:cs typeface="Calibri"/>
                <a:sym typeface="Calibri"/>
              </a:rPr>
              <a:t>Expenditures: use budget object B4620 - software and plan as follows (within the Other Operating Expense budget group):</a:t>
            </a:r>
            <a:endParaRPr sz="1400">
              <a:latin typeface="Calibri"/>
              <a:ea typeface="Calibri"/>
              <a:cs typeface="Calibri"/>
              <a:sym typeface="Calibri"/>
            </a:endParaRPr>
          </a:p>
          <a:p>
            <a:pPr marL="914400" lvl="1" indent="-317500" algn="l" rtl="0">
              <a:spcBef>
                <a:spcPts val="0"/>
              </a:spcBef>
              <a:spcAft>
                <a:spcPts val="0"/>
              </a:spcAft>
              <a:buClr>
                <a:schemeClr val="dk1"/>
              </a:buClr>
              <a:buSzPts val="1400"/>
              <a:buFont typeface="Calibri"/>
              <a:buChar char="○"/>
            </a:pPr>
            <a:r>
              <a:rPr lang="en-US" sz="1400">
                <a:solidFill>
                  <a:schemeClr val="dk1"/>
                </a:solidFill>
                <a:latin typeface="Calibri"/>
                <a:ea typeface="Calibri"/>
                <a:cs typeface="Calibri"/>
                <a:sym typeface="Calibri"/>
              </a:rPr>
              <a:t>input $100,000 in the Proposed Budget FY2022 column</a:t>
            </a:r>
            <a:endParaRPr sz="1400">
              <a:solidFill>
                <a:schemeClr val="dk1"/>
              </a:solidFill>
              <a:latin typeface="Calibri"/>
              <a:ea typeface="Calibri"/>
              <a:cs typeface="Calibri"/>
              <a:sym typeface="Calibri"/>
            </a:endParaRPr>
          </a:p>
          <a:p>
            <a:pPr marL="914400" lvl="1" indent="-317500" algn="l" rtl="0">
              <a:spcBef>
                <a:spcPts val="0"/>
              </a:spcBef>
              <a:spcAft>
                <a:spcPts val="0"/>
              </a:spcAft>
              <a:buClr>
                <a:schemeClr val="dk1"/>
              </a:buClr>
              <a:buSzPts val="1400"/>
              <a:buFont typeface="Calibri"/>
              <a:buChar char="○"/>
            </a:pPr>
            <a:r>
              <a:rPr lang="en-US" sz="1400">
                <a:solidFill>
                  <a:schemeClr val="dk1"/>
                </a:solidFill>
                <a:latin typeface="Calibri"/>
                <a:ea typeface="Calibri"/>
                <a:cs typeface="Calibri"/>
                <a:sym typeface="Calibri"/>
              </a:rPr>
              <a:t>input $100,000 in the Plan FY2023 colum</a:t>
            </a:r>
            <a:endParaRPr sz="1400">
              <a:solidFill>
                <a:schemeClr val="dk1"/>
              </a:solidFill>
              <a:latin typeface="Calibri"/>
              <a:ea typeface="Calibri"/>
              <a:cs typeface="Calibri"/>
              <a:sym typeface="Calibri"/>
            </a:endParaRPr>
          </a:p>
          <a:p>
            <a:pPr marL="457200" lvl="0" indent="-317500" algn="l" rtl="0">
              <a:spcBef>
                <a:spcPts val="0"/>
              </a:spcBef>
              <a:spcAft>
                <a:spcPts val="0"/>
              </a:spcAft>
              <a:buClr>
                <a:schemeClr val="dk1"/>
              </a:buClr>
              <a:buSzPts val="1400"/>
              <a:buFont typeface="Calibri"/>
              <a:buChar char="●"/>
            </a:pPr>
            <a:r>
              <a:rPr lang="en-US" sz="1400">
                <a:solidFill>
                  <a:schemeClr val="dk1"/>
                </a:solidFill>
                <a:latin typeface="Calibri"/>
                <a:ea typeface="Calibri"/>
                <a:cs typeface="Calibri"/>
                <a:sym typeface="Calibri"/>
              </a:rPr>
              <a:t>F&amp;A: use budget object B7950 - Grants and Contract F&amp;A  (located in Operating Expenditures, under the Indirect Expenditures budget group)</a:t>
            </a:r>
            <a:endParaRPr sz="1400">
              <a:solidFill>
                <a:schemeClr val="dk1"/>
              </a:solidFill>
              <a:latin typeface="Calibri"/>
              <a:ea typeface="Calibri"/>
              <a:cs typeface="Calibri"/>
              <a:sym typeface="Calibri"/>
            </a:endParaRPr>
          </a:p>
          <a:p>
            <a:pPr marL="914400" lvl="1" indent="-317500" algn="l" rtl="0">
              <a:spcBef>
                <a:spcPts val="0"/>
              </a:spcBef>
              <a:spcAft>
                <a:spcPts val="0"/>
              </a:spcAft>
              <a:buClr>
                <a:schemeClr val="dk1"/>
              </a:buClr>
              <a:buSzPts val="1400"/>
              <a:buFont typeface="Calibri"/>
              <a:buChar char="○"/>
            </a:pPr>
            <a:r>
              <a:rPr lang="en-US" sz="1400">
                <a:solidFill>
                  <a:schemeClr val="dk1"/>
                </a:solidFill>
                <a:latin typeface="Calibri"/>
                <a:ea typeface="Calibri"/>
                <a:cs typeface="Calibri"/>
                <a:sym typeface="Calibri"/>
              </a:rPr>
              <a:t>input $53,500 in the Proposed Budget FY2021 column</a:t>
            </a:r>
            <a:endParaRPr sz="1400">
              <a:solidFill>
                <a:schemeClr val="dk1"/>
              </a:solidFill>
              <a:latin typeface="Calibri"/>
              <a:ea typeface="Calibri"/>
              <a:cs typeface="Calibri"/>
              <a:sym typeface="Calibri"/>
            </a:endParaRPr>
          </a:p>
          <a:p>
            <a:pPr marL="914400" lvl="1" indent="-317500" algn="l" rtl="0">
              <a:spcBef>
                <a:spcPts val="0"/>
              </a:spcBef>
              <a:spcAft>
                <a:spcPts val="0"/>
              </a:spcAft>
              <a:buClr>
                <a:schemeClr val="dk1"/>
              </a:buClr>
              <a:buSzPts val="1400"/>
              <a:buFont typeface="Calibri"/>
              <a:buChar char="○"/>
            </a:pPr>
            <a:r>
              <a:rPr lang="en-US" sz="1400">
                <a:solidFill>
                  <a:schemeClr val="dk1"/>
                </a:solidFill>
                <a:latin typeface="Calibri"/>
                <a:ea typeface="Calibri"/>
                <a:cs typeface="Calibri"/>
                <a:sym typeface="Calibri"/>
              </a:rPr>
              <a:t>input $53,500 in the Plan FY2023 column</a:t>
            </a:r>
            <a:endParaRPr sz="1400">
              <a:solidFill>
                <a:schemeClr val="dk1"/>
              </a:solidFill>
              <a:latin typeface="Calibri"/>
              <a:ea typeface="Calibri"/>
              <a:cs typeface="Calibri"/>
              <a:sym typeface="Calibri"/>
            </a:endParaRPr>
          </a:p>
          <a:p>
            <a:pPr marL="457200" lvl="0" indent="-317500" algn="l" rtl="0">
              <a:spcBef>
                <a:spcPts val="0"/>
              </a:spcBef>
              <a:spcAft>
                <a:spcPts val="0"/>
              </a:spcAft>
              <a:buClr>
                <a:schemeClr val="dk1"/>
              </a:buClr>
              <a:buSzPts val="1400"/>
              <a:buFont typeface="Calibri"/>
              <a:buChar char="●"/>
            </a:pPr>
            <a:r>
              <a:rPr lang="en-US" sz="1400">
                <a:solidFill>
                  <a:schemeClr val="dk1"/>
                </a:solidFill>
                <a:latin typeface="Calibri"/>
                <a:ea typeface="Calibri"/>
                <a:cs typeface="Calibri"/>
                <a:sym typeface="Calibri"/>
              </a:rPr>
              <a:t>The total revenues must match expenditures for each planning year.</a:t>
            </a:r>
            <a:endParaRPr sz="1400">
              <a:solidFill>
                <a:schemeClr val="dk1"/>
              </a:solidFill>
              <a:latin typeface="Calibri"/>
              <a:ea typeface="Calibri"/>
              <a:cs typeface="Calibri"/>
              <a:sym typeface="Calibri"/>
            </a:endParaRPr>
          </a:p>
        </p:txBody>
      </p:sp>
      <p:sp>
        <p:nvSpPr>
          <p:cNvPr id="333" name="Google Shape;333;g6cadd4384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2" name="Google Shape;12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6c7e99766d_0_14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41" name="Google Shape;341;g6c7e99766d_0_1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g7b89876d83_0_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49" name="Google Shape;349;g7b89876d83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g7b89876d83_0_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58" name="Google Shape;358;g7b89876d83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g7b89876d83_0_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66" name="Google Shape;366;g7b89876d83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g7b89876d83_0_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74" name="Google Shape;374;g7b89876d83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g7b89876d83_0_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83" name="Google Shape;383;g7b89876d83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g76086c8b87_0_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91" name="Google Shape;391;g76086c8b87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g7b89876d83_0_6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99" name="Google Shape;399;g7b89876d83_0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g7b89876d83_0_7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07" name="Google Shape;407;g7b89876d83_0_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g7b89876d83_0_8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15" name="Google Shape;415;g7b89876d83_0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0" name="Google Shape;130;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g6c7e99766d_0_15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400" b="1" u="sng">
                <a:solidFill>
                  <a:schemeClr val="dk1"/>
                </a:solidFill>
                <a:latin typeface="Calibri"/>
                <a:ea typeface="Calibri"/>
                <a:cs typeface="Calibri"/>
                <a:sym typeface="Calibri"/>
              </a:rPr>
              <a:t>Solution:</a:t>
            </a:r>
            <a:endParaRPr sz="1400">
              <a:solidFill>
                <a:srgbClr val="FF0000"/>
              </a:solidFill>
              <a:latin typeface="Calibri"/>
              <a:ea typeface="Calibri"/>
              <a:cs typeface="Calibri"/>
              <a:sym typeface="Calibri"/>
            </a:endParaRPr>
          </a:p>
          <a:p>
            <a:pPr marL="457200" lvl="0" indent="-317500" algn="l" rtl="0">
              <a:spcBef>
                <a:spcPts val="0"/>
              </a:spcBef>
              <a:spcAft>
                <a:spcPts val="0"/>
              </a:spcAft>
              <a:buClr>
                <a:srgbClr val="000000"/>
              </a:buClr>
              <a:buSzPts val="1400"/>
              <a:buFont typeface="Calibri"/>
              <a:buChar char="●"/>
            </a:pPr>
            <a:r>
              <a:rPr lang="en-US" sz="1400">
                <a:latin typeface="Calibri"/>
                <a:ea typeface="Calibri"/>
                <a:cs typeface="Calibri"/>
                <a:sym typeface="Calibri"/>
              </a:rPr>
              <a:t>Go to “Transfers Tab”</a:t>
            </a:r>
            <a:endParaRPr sz="1400">
              <a:latin typeface="Calibri"/>
              <a:ea typeface="Calibri"/>
              <a:cs typeface="Calibri"/>
              <a:sym typeface="Calibri"/>
            </a:endParaRPr>
          </a:p>
          <a:p>
            <a:pPr marL="457200" lvl="0" indent="-317500" algn="l" rtl="0">
              <a:spcBef>
                <a:spcPts val="0"/>
              </a:spcBef>
              <a:spcAft>
                <a:spcPts val="0"/>
              </a:spcAft>
              <a:buClr>
                <a:schemeClr val="dk1"/>
              </a:buClr>
              <a:buSzPts val="1400"/>
              <a:buFont typeface="Calibri"/>
              <a:buChar char="●"/>
            </a:pPr>
            <a:r>
              <a:rPr lang="en-US" sz="1400">
                <a:solidFill>
                  <a:schemeClr val="dk1"/>
                </a:solidFill>
                <a:latin typeface="Calibri"/>
                <a:ea typeface="Calibri"/>
                <a:cs typeface="Calibri"/>
                <a:sym typeface="Calibri"/>
              </a:rPr>
              <a:t>Select ‘Insert additional Transfer In’</a:t>
            </a:r>
            <a:endParaRPr sz="1400">
              <a:solidFill>
                <a:schemeClr val="dk1"/>
              </a:solidFill>
              <a:latin typeface="Calibri"/>
              <a:ea typeface="Calibri"/>
              <a:cs typeface="Calibri"/>
              <a:sym typeface="Calibri"/>
            </a:endParaRPr>
          </a:p>
          <a:p>
            <a:pPr marL="457200" lvl="0" indent="-317500" algn="l" rtl="0">
              <a:spcBef>
                <a:spcPts val="0"/>
              </a:spcBef>
              <a:spcAft>
                <a:spcPts val="0"/>
              </a:spcAft>
              <a:buClr>
                <a:schemeClr val="dk1"/>
              </a:buClr>
              <a:buSzPts val="1400"/>
              <a:buFont typeface="Calibri"/>
              <a:buChar char="●"/>
            </a:pPr>
            <a:r>
              <a:rPr lang="en-US" sz="1400">
                <a:solidFill>
                  <a:schemeClr val="dk1"/>
                </a:solidFill>
                <a:latin typeface="Calibri"/>
                <a:ea typeface="Calibri"/>
                <a:cs typeface="Calibri"/>
                <a:sym typeface="Calibri"/>
              </a:rPr>
              <a:t>Selec Calc Method: ‘TransferIn_ext- TransferIn - External Org’</a:t>
            </a:r>
            <a:endParaRPr sz="1400">
              <a:solidFill>
                <a:schemeClr val="dk1"/>
              </a:solidFill>
              <a:latin typeface="Calibri"/>
              <a:ea typeface="Calibri"/>
              <a:cs typeface="Calibri"/>
              <a:sym typeface="Calibri"/>
            </a:endParaRPr>
          </a:p>
          <a:p>
            <a:pPr marL="457200" lvl="0" indent="-317500" algn="l" rtl="0">
              <a:spcBef>
                <a:spcPts val="0"/>
              </a:spcBef>
              <a:spcAft>
                <a:spcPts val="0"/>
              </a:spcAft>
              <a:buClr>
                <a:schemeClr val="dk1"/>
              </a:buClr>
              <a:buSzPts val="1400"/>
              <a:buFont typeface="Calibri"/>
              <a:buChar char="●"/>
            </a:pPr>
            <a:r>
              <a:rPr lang="en-US" sz="1400">
                <a:solidFill>
                  <a:schemeClr val="dk1"/>
                </a:solidFill>
                <a:latin typeface="Calibri"/>
                <a:ea typeface="Calibri"/>
                <a:cs typeface="Calibri"/>
                <a:sym typeface="Calibri"/>
              </a:rPr>
              <a:t>Complete the required fields displayed in the Calc Method Variables menu:</a:t>
            </a:r>
            <a:endParaRPr sz="1400">
              <a:solidFill>
                <a:schemeClr val="dk1"/>
              </a:solidFill>
              <a:latin typeface="Calibri"/>
              <a:ea typeface="Calibri"/>
              <a:cs typeface="Calibri"/>
              <a:sym typeface="Calibri"/>
            </a:endParaRPr>
          </a:p>
          <a:p>
            <a:pPr marL="914400" lvl="1" indent="-317500" algn="l" rtl="0">
              <a:spcBef>
                <a:spcPts val="0"/>
              </a:spcBef>
              <a:spcAft>
                <a:spcPts val="0"/>
              </a:spcAft>
              <a:buClr>
                <a:schemeClr val="dk1"/>
              </a:buClr>
              <a:buSzPts val="1400"/>
              <a:buFont typeface="Calibri"/>
              <a:buChar char="○"/>
            </a:pPr>
            <a:r>
              <a:rPr lang="en-US" sz="1400">
                <a:solidFill>
                  <a:schemeClr val="dk1"/>
                </a:solidFill>
                <a:latin typeface="Calibri"/>
                <a:ea typeface="Calibri"/>
                <a:cs typeface="Calibri"/>
                <a:sym typeface="Calibri"/>
              </a:rPr>
              <a:t>Transfer Description: enter project/initiative name</a:t>
            </a:r>
            <a:endParaRPr sz="1400" i="1">
              <a:solidFill>
                <a:schemeClr val="dk1"/>
              </a:solidFill>
              <a:latin typeface="Calibri"/>
              <a:ea typeface="Calibri"/>
              <a:cs typeface="Calibri"/>
              <a:sym typeface="Calibri"/>
            </a:endParaRPr>
          </a:p>
          <a:p>
            <a:pPr marL="914400" lvl="1" indent="-317500" algn="l" rtl="0">
              <a:spcBef>
                <a:spcPts val="0"/>
              </a:spcBef>
              <a:spcAft>
                <a:spcPts val="0"/>
              </a:spcAft>
              <a:buClr>
                <a:schemeClr val="dk1"/>
              </a:buClr>
              <a:buSzPts val="1400"/>
              <a:buFont typeface="Calibri"/>
              <a:buChar char="○"/>
            </a:pPr>
            <a:r>
              <a:rPr lang="en-US" sz="1400">
                <a:solidFill>
                  <a:schemeClr val="dk1"/>
                </a:solidFill>
                <a:latin typeface="Calibri"/>
                <a:ea typeface="Calibri"/>
                <a:cs typeface="Calibri"/>
                <a:sym typeface="Calibri"/>
              </a:rPr>
              <a:t>Destination Organization: select your org</a:t>
            </a:r>
            <a:endParaRPr sz="1400">
              <a:solidFill>
                <a:schemeClr val="dk1"/>
              </a:solidFill>
              <a:latin typeface="Calibri"/>
              <a:ea typeface="Calibri"/>
              <a:cs typeface="Calibri"/>
              <a:sym typeface="Calibri"/>
            </a:endParaRPr>
          </a:p>
          <a:p>
            <a:pPr marL="914400" lvl="1" indent="-317500" algn="l" rtl="0">
              <a:spcBef>
                <a:spcPts val="0"/>
              </a:spcBef>
              <a:spcAft>
                <a:spcPts val="0"/>
              </a:spcAft>
              <a:buClr>
                <a:schemeClr val="dk1"/>
              </a:buClr>
              <a:buSzPts val="1400"/>
              <a:buFont typeface="Calibri"/>
              <a:buChar char="○"/>
            </a:pPr>
            <a:r>
              <a:rPr lang="en-US" sz="1400">
                <a:solidFill>
                  <a:schemeClr val="dk1"/>
                </a:solidFill>
                <a:latin typeface="Calibri"/>
                <a:ea typeface="Calibri"/>
                <a:cs typeface="Calibri"/>
                <a:sym typeface="Calibri"/>
              </a:rPr>
              <a:t>Destination Budget Object: B0930 - Transfer-In External</a:t>
            </a:r>
            <a:endParaRPr sz="1400">
              <a:solidFill>
                <a:schemeClr val="dk1"/>
              </a:solidFill>
              <a:latin typeface="Calibri"/>
              <a:ea typeface="Calibri"/>
              <a:cs typeface="Calibri"/>
              <a:sym typeface="Calibri"/>
            </a:endParaRPr>
          </a:p>
          <a:p>
            <a:pPr marL="914400" lvl="1" indent="-317500" algn="l" rtl="0">
              <a:spcBef>
                <a:spcPts val="0"/>
              </a:spcBef>
              <a:spcAft>
                <a:spcPts val="0"/>
              </a:spcAft>
              <a:buClr>
                <a:schemeClr val="dk1"/>
              </a:buClr>
              <a:buSzPts val="1400"/>
              <a:buFont typeface="Calibri"/>
              <a:buChar char="○"/>
            </a:pPr>
            <a:r>
              <a:rPr lang="en-US" sz="1400">
                <a:solidFill>
                  <a:schemeClr val="dk1"/>
                </a:solidFill>
                <a:latin typeface="Calibri"/>
                <a:ea typeface="Calibri"/>
                <a:cs typeface="Calibri"/>
                <a:sym typeface="Calibri"/>
              </a:rPr>
              <a:t>Destination Fund: DES -  Other Designated</a:t>
            </a:r>
            <a:endParaRPr sz="1400">
              <a:solidFill>
                <a:schemeClr val="dk1"/>
              </a:solidFill>
              <a:latin typeface="Calibri"/>
              <a:ea typeface="Calibri"/>
              <a:cs typeface="Calibri"/>
              <a:sym typeface="Calibri"/>
            </a:endParaRPr>
          </a:p>
          <a:p>
            <a:pPr marL="914400" lvl="1" indent="-317500" algn="l" rtl="0">
              <a:spcBef>
                <a:spcPts val="0"/>
              </a:spcBef>
              <a:spcAft>
                <a:spcPts val="0"/>
              </a:spcAft>
              <a:buClr>
                <a:schemeClr val="dk1"/>
              </a:buClr>
              <a:buSzPts val="1400"/>
              <a:buFont typeface="Calibri"/>
              <a:buChar char="○"/>
            </a:pPr>
            <a:r>
              <a:rPr lang="en-US" sz="1400">
                <a:solidFill>
                  <a:schemeClr val="dk1"/>
                </a:solidFill>
                <a:latin typeface="Calibri"/>
                <a:ea typeface="Calibri"/>
                <a:cs typeface="Calibri"/>
                <a:sym typeface="Calibri"/>
              </a:rPr>
              <a:t>Source Organization</a:t>
            </a:r>
            <a:r>
              <a:rPr lang="en-US" sz="1400">
                <a:latin typeface="Calibri"/>
                <a:ea typeface="Calibri"/>
                <a:cs typeface="Calibri"/>
                <a:sym typeface="Calibri"/>
              </a:rPr>
              <a:t>: B9902 - Office of the Provost </a:t>
            </a:r>
            <a:endParaRPr sz="1400">
              <a:latin typeface="Calibri"/>
              <a:ea typeface="Calibri"/>
              <a:cs typeface="Calibri"/>
              <a:sym typeface="Calibri"/>
            </a:endParaRPr>
          </a:p>
          <a:p>
            <a:pPr marL="914400" lvl="1" indent="-317500" algn="l" rtl="0">
              <a:spcBef>
                <a:spcPts val="0"/>
              </a:spcBef>
              <a:spcAft>
                <a:spcPts val="0"/>
              </a:spcAft>
              <a:buClr>
                <a:srgbClr val="000000"/>
              </a:buClr>
              <a:buSzPts val="1400"/>
              <a:buFont typeface="Calibri"/>
              <a:buChar char="○"/>
            </a:pPr>
            <a:r>
              <a:rPr lang="en-US" sz="1400">
                <a:latin typeface="Calibri"/>
                <a:ea typeface="Calibri"/>
                <a:cs typeface="Calibri"/>
                <a:sym typeface="Calibri"/>
              </a:rPr>
              <a:t>Source Fund - DES - Other Designated</a:t>
            </a:r>
            <a:endParaRPr sz="1400">
              <a:latin typeface="Calibri"/>
              <a:ea typeface="Calibri"/>
              <a:cs typeface="Calibri"/>
              <a:sym typeface="Calibri"/>
            </a:endParaRPr>
          </a:p>
          <a:p>
            <a:pPr marL="457200" lvl="0" indent="-317500" algn="l" rtl="0">
              <a:spcBef>
                <a:spcPts val="0"/>
              </a:spcBef>
              <a:spcAft>
                <a:spcPts val="0"/>
              </a:spcAft>
              <a:buClr>
                <a:schemeClr val="dk1"/>
              </a:buClr>
              <a:buSzPts val="1400"/>
              <a:buFont typeface="Calibri"/>
              <a:buChar char="●"/>
            </a:pPr>
            <a:r>
              <a:rPr lang="en-US" sz="1400">
                <a:solidFill>
                  <a:schemeClr val="dk1"/>
                </a:solidFill>
                <a:latin typeface="Calibri"/>
                <a:ea typeface="Calibri"/>
                <a:cs typeface="Calibri"/>
                <a:sym typeface="Calibri"/>
              </a:rPr>
              <a:t>Select ‘Apply’</a:t>
            </a:r>
            <a:endParaRPr sz="1400">
              <a:solidFill>
                <a:schemeClr val="dk1"/>
              </a:solidFill>
              <a:latin typeface="Calibri"/>
              <a:ea typeface="Calibri"/>
              <a:cs typeface="Calibri"/>
              <a:sym typeface="Calibri"/>
            </a:endParaRPr>
          </a:p>
          <a:p>
            <a:pPr marL="457200" lvl="0" indent="-317500" algn="l" rtl="0">
              <a:spcBef>
                <a:spcPts val="0"/>
              </a:spcBef>
              <a:spcAft>
                <a:spcPts val="0"/>
              </a:spcAft>
              <a:buClr>
                <a:schemeClr val="dk1"/>
              </a:buClr>
              <a:buSzPts val="1400"/>
              <a:buFont typeface="Calibri"/>
              <a:buChar char="●"/>
            </a:pPr>
            <a:r>
              <a:rPr lang="en-US" sz="1400">
                <a:solidFill>
                  <a:schemeClr val="dk1"/>
                </a:solidFill>
                <a:latin typeface="Calibri"/>
                <a:ea typeface="Calibri"/>
                <a:cs typeface="Calibri"/>
                <a:sym typeface="Calibri"/>
              </a:rPr>
              <a:t>Add comments (i.e. planned funds for FY20 through FY22 per funding agreement)</a:t>
            </a:r>
            <a:endParaRPr sz="1400">
              <a:solidFill>
                <a:schemeClr val="dk1"/>
              </a:solidFill>
              <a:latin typeface="Calibri"/>
              <a:ea typeface="Calibri"/>
              <a:cs typeface="Calibri"/>
              <a:sym typeface="Calibri"/>
            </a:endParaRPr>
          </a:p>
          <a:p>
            <a:pPr marL="457200" lvl="0" indent="-317500" algn="l" rtl="0">
              <a:spcBef>
                <a:spcPts val="0"/>
              </a:spcBef>
              <a:spcAft>
                <a:spcPts val="0"/>
              </a:spcAft>
              <a:buClr>
                <a:schemeClr val="dk1"/>
              </a:buClr>
              <a:buSzPts val="1400"/>
              <a:buFont typeface="Calibri"/>
              <a:buChar char="●"/>
            </a:pPr>
            <a:r>
              <a:rPr lang="en-US" sz="1400">
                <a:solidFill>
                  <a:schemeClr val="dk1"/>
                </a:solidFill>
                <a:latin typeface="Calibri"/>
                <a:ea typeface="Calibri"/>
                <a:cs typeface="Calibri"/>
                <a:sym typeface="Calibri"/>
              </a:rPr>
              <a:t>Enter $65,000 each year through FY22</a:t>
            </a:r>
            <a:endParaRPr sz="1400">
              <a:solidFill>
                <a:schemeClr val="dk1"/>
              </a:solidFill>
              <a:latin typeface="Calibri"/>
              <a:ea typeface="Calibri"/>
              <a:cs typeface="Calibri"/>
              <a:sym typeface="Calibri"/>
            </a:endParaRPr>
          </a:p>
          <a:p>
            <a:pPr marL="457200" lvl="0" indent="-317500" algn="l" rtl="0">
              <a:spcBef>
                <a:spcPts val="0"/>
              </a:spcBef>
              <a:spcAft>
                <a:spcPts val="0"/>
              </a:spcAft>
              <a:buClr>
                <a:schemeClr val="dk1"/>
              </a:buClr>
              <a:buSzPts val="1400"/>
              <a:buFont typeface="Calibri"/>
              <a:buChar char="●"/>
            </a:pPr>
            <a:r>
              <a:rPr lang="en-US" sz="1400">
                <a:solidFill>
                  <a:schemeClr val="dk1"/>
                </a:solidFill>
                <a:latin typeface="Calibri"/>
                <a:ea typeface="Calibri"/>
                <a:cs typeface="Calibri"/>
                <a:sym typeface="Calibri"/>
              </a:rPr>
              <a:t>Click on ‘Save’</a:t>
            </a:r>
            <a:endParaRPr sz="1400">
              <a:solidFill>
                <a:schemeClr val="dk1"/>
              </a:solidFill>
              <a:latin typeface="Calibri"/>
              <a:ea typeface="Calibri"/>
              <a:cs typeface="Calibri"/>
              <a:sym typeface="Calibri"/>
            </a:endParaRPr>
          </a:p>
          <a:p>
            <a:pPr marL="0" lvl="0" indent="0" algn="l" rtl="0">
              <a:spcBef>
                <a:spcPts val="0"/>
              </a:spcBef>
              <a:spcAft>
                <a:spcPts val="0"/>
              </a:spcAft>
              <a:buNone/>
            </a:pPr>
            <a:r>
              <a:rPr lang="en-US" sz="1400">
                <a:solidFill>
                  <a:schemeClr val="dk1"/>
                </a:solidFill>
                <a:latin typeface="Calibri"/>
                <a:ea typeface="Calibri"/>
                <a:cs typeface="Calibri"/>
                <a:sym typeface="Calibri"/>
              </a:rPr>
              <a:t>The document has been routed to Org 9902 for approval, and the status will display a green checkmark once approved.</a:t>
            </a:r>
            <a:endParaRPr sz="1400">
              <a:solidFill>
                <a:schemeClr val="dk1"/>
              </a:solidFill>
              <a:latin typeface="Calibri"/>
              <a:ea typeface="Calibri"/>
              <a:cs typeface="Calibri"/>
              <a:sym typeface="Calibri"/>
            </a:endParaRPr>
          </a:p>
        </p:txBody>
      </p:sp>
      <p:sp>
        <p:nvSpPr>
          <p:cNvPr id="424" name="Google Shape;424;g6c7e99766d_0_1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g6c7e99766d_0_16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sz="1400" b="1">
                <a:solidFill>
                  <a:schemeClr val="dk1"/>
                </a:solidFill>
                <a:latin typeface="Calibri"/>
                <a:ea typeface="Calibri"/>
                <a:cs typeface="Calibri"/>
                <a:sym typeface="Calibri"/>
              </a:rPr>
              <a:t>Solutions</a:t>
            </a:r>
            <a:endParaRPr sz="1400" b="1">
              <a:latin typeface="Calibri"/>
              <a:ea typeface="Calibri"/>
              <a:cs typeface="Calibri"/>
              <a:sym typeface="Calibri"/>
            </a:endParaRPr>
          </a:p>
          <a:p>
            <a:pPr marL="0" lvl="0" indent="0" algn="l" rtl="0">
              <a:lnSpc>
                <a:spcPct val="100000"/>
              </a:lnSpc>
              <a:spcBef>
                <a:spcPts val="0"/>
              </a:spcBef>
              <a:spcAft>
                <a:spcPts val="0"/>
              </a:spcAft>
              <a:buSzPts val="1100"/>
              <a:buNone/>
            </a:pPr>
            <a:endParaRPr sz="1400" b="1">
              <a:latin typeface="Calibri"/>
              <a:ea typeface="Calibri"/>
              <a:cs typeface="Calibri"/>
              <a:sym typeface="Calibri"/>
            </a:endParaRPr>
          </a:p>
          <a:p>
            <a:pPr marL="457200" lvl="0" indent="-317500" algn="l" rtl="0">
              <a:lnSpc>
                <a:spcPct val="100000"/>
              </a:lnSpc>
              <a:spcBef>
                <a:spcPts val="0"/>
              </a:spcBef>
              <a:spcAft>
                <a:spcPts val="0"/>
              </a:spcAft>
              <a:buSzPts val="1400"/>
              <a:buFont typeface="Calibri"/>
              <a:buAutoNum type="arabicPeriod"/>
            </a:pPr>
            <a:r>
              <a:rPr lang="en-US" sz="1400" b="1">
                <a:latin typeface="Calibri"/>
                <a:ea typeface="Calibri"/>
                <a:cs typeface="Calibri"/>
                <a:sym typeface="Calibri"/>
              </a:rPr>
              <a:t> </a:t>
            </a:r>
            <a:endParaRPr sz="1400" b="1">
              <a:latin typeface="Calibri"/>
              <a:ea typeface="Calibri"/>
              <a:cs typeface="Calibri"/>
              <a:sym typeface="Calibri"/>
            </a:endParaRPr>
          </a:p>
          <a:p>
            <a:pPr marL="914400" lvl="0" indent="-317500" algn="l" rtl="0">
              <a:lnSpc>
                <a:spcPct val="100000"/>
              </a:lnSpc>
              <a:spcBef>
                <a:spcPts val="0"/>
              </a:spcBef>
              <a:spcAft>
                <a:spcPts val="0"/>
              </a:spcAft>
              <a:buSzPts val="1400"/>
              <a:buFont typeface="Calibri"/>
              <a:buChar char="●"/>
            </a:pPr>
            <a:r>
              <a:rPr lang="en-US" sz="1400">
                <a:latin typeface="Calibri"/>
                <a:ea typeface="Calibri"/>
                <a:cs typeface="Calibri"/>
                <a:sym typeface="Calibri"/>
              </a:rPr>
              <a:t> Change Planning View to Out Years.  </a:t>
            </a:r>
            <a:endParaRPr sz="1400">
              <a:latin typeface="Calibri"/>
              <a:ea typeface="Calibri"/>
              <a:cs typeface="Calibri"/>
              <a:sym typeface="Calibri"/>
            </a:endParaRPr>
          </a:p>
          <a:p>
            <a:pPr marL="914400" lvl="0" indent="-317500" algn="l" rtl="0">
              <a:lnSpc>
                <a:spcPct val="100000"/>
              </a:lnSpc>
              <a:spcBef>
                <a:spcPts val="0"/>
              </a:spcBef>
              <a:spcAft>
                <a:spcPts val="0"/>
              </a:spcAft>
              <a:buSzPts val="1400"/>
              <a:buFont typeface="Calibri"/>
              <a:buChar char="●"/>
            </a:pPr>
            <a:r>
              <a:rPr lang="en-US" sz="1400">
                <a:latin typeface="Calibri"/>
                <a:ea typeface="Calibri"/>
                <a:cs typeface="Calibri"/>
                <a:sym typeface="Calibri"/>
              </a:rPr>
              <a:t>$75k plus $60k is $135k, plus $42,390 in 31.4% ERE is $177,390 rounded up to $177,500.  You enter a negative $177,500 against whatever your planned FY21 Salary is for both FY22 and FY23</a:t>
            </a:r>
            <a:endParaRPr sz="1400">
              <a:latin typeface="Calibri"/>
              <a:ea typeface="Calibri"/>
              <a:cs typeface="Calibri"/>
              <a:sym typeface="Calibri"/>
            </a:endParaRPr>
          </a:p>
          <a:p>
            <a:pPr marL="0" lvl="0" indent="0" algn="l" rtl="0">
              <a:lnSpc>
                <a:spcPct val="100000"/>
              </a:lnSpc>
              <a:spcBef>
                <a:spcPts val="0"/>
              </a:spcBef>
              <a:spcAft>
                <a:spcPts val="0"/>
              </a:spcAft>
              <a:buNone/>
            </a:pPr>
            <a:r>
              <a:rPr lang="en-US" sz="1400" b="1">
                <a:latin typeface="Calibri"/>
                <a:ea typeface="Calibri"/>
                <a:cs typeface="Calibri"/>
                <a:sym typeface="Calibri"/>
              </a:rPr>
              <a:t>2.</a:t>
            </a:r>
            <a:endParaRPr sz="1400" b="1">
              <a:latin typeface="Calibri"/>
              <a:ea typeface="Calibri"/>
              <a:cs typeface="Calibri"/>
              <a:sym typeface="Calibri"/>
            </a:endParaRPr>
          </a:p>
          <a:p>
            <a:pPr marL="914400" lvl="0" indent="-317500" algn="l" rtl="0">
              <a:lnSpc>
                <a:spcPct val="100000"/>
              </a:lnSpc>
              <a:spcBef>
                <a:spcPts val="0"/>
              </a:spcBef>
              <a:spcAft>
                <a:spcPts val="0"/>
              </a:spcAft>
              <a:buSzPts val="1400"/>
              <a:buFont typeface="Calibri"/>
              <a:buChar char="●"/>
            </a:pPr>
            <a:r>
              <a:rPr lang="en-US" sz="1400">
                <a:latin typeface="Calibri"/>
                <a:ea typeface="Calibri"/>
                <a:cs typeface="Calibri"/>
                <a:sym typeface="Calibri"/>
              </a:rPr>
              <a:t>Select LOC-Locally Allocated Planning Fund</a:t>
            </a:r>
            <a:endParaRPr sz="1400">
              <a:latin typeface="Calibri"/>
              <a:ea typeface="Calibri"/>
              <a:cs typeface="Calibri"/>
              <a:sym typeface="Calibri"/>
            </a:endParaRPr>
          </a:p>
          <a:p>
            <a:pPr marL="914400" lvl="0" indent="-317500" algn="l" rtl="0">
              <a:lnSpc>
                <a:spcPct val="100000"/>
              </a:lnSpc>
              <a:spcBef>
                <a:spcPts val="0"/>
              </a:spcBef>
              <a:spcAft>
                <a:spcPts val="0"/>
              </a:spcAft>
              <a:buSzPts val="1400"/>
              <a:buFont typeface="Calibri"/>
              <a:buChar char="●"/>
            </a:pPr>
            <a:r>
              <a:rPr lang="en-US" sz="1400">
                <a:latin typeface="Calibri"/>
                <a:ea typeface="Calibri"/>
                <a:cs typeface="Calibri"/>
                <a:sym typeface="Calibri"/>
              </a:rPr>
              <a:t>Change Planning View to Out Years.</a:t>
            </a:r>
            <a:endParaRPr sz="1400">
              <a:latin typeface="Calibri"/>
              <a:ea typeface="Calibri"/>
              <a:cs typeface="Calibri"/>
              <a:sym typeface="Calibri"/>
            </a:endParaRPr>
          </a:p>
          <a:p>
            <a:pPr marL="914400" lvl="0" indent="-317500" algn="l" rtl="0">
              <a:lnSpc>
                <a:spcPct val="100000"/>
              </a:lnSpc>
              <a:spcBef>
                <a:spcPts val="0"/>
              </a:spcBef>
              <a:spcAft>
                <a:spcPts val="0"/>
              </a:spcAft>
              <a:buSzPts val="1400"/>
              <a:buFont typeface="Calibri"/>
              <a:buChar char="●"/>
            </a:pPr>
            <a:r>
              <a:rPr lang="en-US" sz="1400">
                <a:latin typeface="Calibri"/>
                <a:ea typeface="Calibri"/>
                <a:cs typeface="Calibri"/>
                <a:sym typeface="Calibri"/>
              </a:rPr>
              <a:t>Calculate what 2% reduction is to your FY21 Proposed Budget in B0933 Original Budget Transfer under Transfers-Revenue and enter that amount in Plan FY2022</a:t>
            </a:r>
            <a:endParaRPr sz="1400">
              <a:latin typeface="Calibri"/>
              <a:ea typeface="Calibri"/>
              <a:cs typeface="Calibri"/>
              <a:sym typeface="Calibri"/>
            </a:endParaRPr>
          </a:p>
          <a:p>
            <a:pPr marL="914400" lvl="0" indent="-317500" algn="l" rtl="0">
              <a:lnSpc>
                <a:spcPct val="100000"/>
              </a:lnSpc>
              <a:spcBef>
                <a:spcPts val="0"/>
              </a:spcBef>
              <a:spcAft>
                <a:spcPts val="0"/>
              </a:spcAft>
              <a:buSzPts val="1400"/>
              <a:buFont typeface="Calibri"/>
              <a:buChar char="●"/>
            </a:pPr>
            <a:r>
              <a:rPr lang="en-US" sz="1400">
                <a:latin typeface="Calibri"/>
                <a:ea typeface="Calibri"/>
                <a:cs typeface="Calibri"/>
                <a:sym typeface="Calibri"/>
              </a:rPr>
              <a:t>Repeat for 2% on top of this figure for FY2023</a:t>
            </a:r>
            <a:endParaRPr sz="1400">
              <a:latin typeface="Calibri"/>
              <a:ea typeface="Calibri"/>
              <a:cs typeface="Calibri"/>
              <a:sym typeface="Calibri"/>
            </a:endParaRPr>
          </a:p>
          <a:p>
            <a:pPr marL="0" lvl="0" indent="0" algn="l" rtl="0">
              <a:lnSpc>
                <a:spcPct val="100000"/>
              </a:lnSpc>
              <a:spcBef>
                <a:spcPts val="0"/>
              </a:spcBef>
              <a:spcAft>
                <a:spcPts val="0"/>
              </a:spcAft>
              <a:buNone/>
            </a:pPr>
            <a:r>
              <a:rPr lang="en-US" sz="1400" b="1">
                <a:latin typeface="Calibri"/>
                <a:ea typeface="Calibri"/>
                <a:cs typeface="Calibri"/>
                <a:sym typeface="Calibri"/>
              </a:rPr>
              <a:t>3.</a:t>
            </a:r>
            <a:endParaRPr sz="1400" b="1">
              <a:latin typeface="Calibri"/>
              <a:ea typeface="Calibri"/>
              <a:cs typeface="Calibri"/>
              <a:sym typeface="Calibri"/>
            </a:endParaRPr>
          </a:p>
          <a:p>
            <a:pPr marL="914400" lvl="0" indent="-317500" algn="l" rtl="0">
              <a:lnSpc>
                <a:spcPct val="100000"/>
              </a:lnSpc>
              <a:spcBef>
                <a:spcPts val="0"/>
              </a:spcBef>
              <a:spcAft>
                <a:spcPts val="0"/>
              </a:spcAft>
              <a:buSzPts val="1400"/>
              <a:buFont typeface="Calibri"/>
              <a:buChar char="●"/>
            </a:pPr>
            <a:r>
              <a:rPr lang="en-US" sz="1400">
                <a:latin typeface="Calibri"/>
                <a:ea typeface="Calibri"/>
                <a:cs typeface="Calibri"/>
                <a:sym typeface="Calibri"/>
              </a:rPr>
              <a:t>Under the Budget Group Other Operating Expenses you could enter the $50,000 in the FY21 Forecast Adjustment column most likely as B5700 Non-Capitalized Equipment and/or B3500 Repair &amp; Maintenance</a:t>
            </a:r>
            <a:endParaRPr sz="1400">
              <a:latin typeface="Calibri"/>
              <a:ea typeface="Calibri"/>
              <a:cs typeface="Calibri"/>
              <a:sym typeface="Calibri"/>
            </a:endParaRPr>
          </a:p>
          <a:p>
            <a:pPr marL="0" lvl="0" indent="0" algn="l" rtl="0">
              <a:lnSpc>
                <a:spcPct val="100000"/>
              </a:lnSpc>
              <a:spcBef>
                <a:spcPts val="0"/>
              </a:spcBef>
              <a:spcAft>
                <a:spcPts val="0"/>
              </a:spcAft>
              <a:buNone/>
            </a:pPr>
            <a:r>
              <a:rPr lang="en-US" sz="1400" b="1">
                <a:latin typeface="Calibri"/>
                <a:ea typeface="Calibri"/>
                <a:cs typeface="Calibri"/>
                <a:sym typeface="Calibri"/>
              </a:rPr>
              <a:t>4.</a:t>
            </a:r>
            <a:endParaRPr sz="1400" b="1">
              <a:latin typeface="Calibri"/>
              <a:ea typeface="Calibri"/>
              <a:cs typeface="Calibri"/>
              <a:sym typeface="Calibri"/>
            </a:endParaRPr>
          </a:p>
          <a:p>
            <a:pPr marL="914400" lvl="0" indent="-317500" algn="l" rtl="0">
              <a:lnSpc>
                <a:spcPct val="100000"/>
              </a:lnSpc>
              <a:spcBef>
                <a:spcPts val="0"/>
              </a:spcBef>
              <a:spcAft>
                <a:spcPts val="0"/>
              </a:spcAft>
              <a:buSzPts val="1400"/>
              <a:buFont typeface="Calibri"/>
              <a:buChar char="●"/>
            </a:pPr>
            <a:r>
              <a:rPr lang="en-US" sz="1400">
                <a:latin typeface="Calibri"/>
                <a:ea typeface="Calibri"/>
                <a:cs typeface="Calibri"/>
                <a:sym typeface="Calibri"/>
              </a:rPr>
              <a:t>Calculate your FY18 and FY19 ASC on Expense and ASC on Revenue as a percentage of Total Operating Expenditures and Total Revenues respectively to determine your blended ASC rate.  Add 1% to each of these rates and apply to your Total Expenditures and Revenues for all plan years of FY21-23.</a:t>
            </a:r>
            <a:endParaRPr sz="1400">
              <a:latin typeface="Calibri"/>
              <a:ea typeface="Calibri"/>
              <a:cs typeface="Calibri"/>
              <a:sym typeface="Calibri"/>
            </a:endParaRPr>
          </a:p>
          <a:p>
            <a:pPr marL="914400" lvl="0" indent="-317500" algn="l" rtl="0">
              <a:lnSpc>
                <a:spcPct val="100000"/>
              </a:lnSpc>
              <a:spcBef>
                <a:spcPts val="0"/>
              </a:spcBef>
              <a:spcAft>
                <a:spcPts val="0"/>
              </a:spcAft>
              <a:buSzPts val="1400"/>
              <a:buFont typeface="Calibri"/>
              <a:buChar char="●"/>
            </a:pPr>
            <a:r>
              <a:rPr lang="en-US" sz="1400">
                <a:latin typeface="Calibri"/>
                <a:ea typeface="Calibri"/>
                <a:cs typeface="Calibri"/>
                <a:sym typeface="Calibri"/>
              </a:rPr>
              <a:t>Select “add other operating expenses”, select “Indirect Expenditures” for Budget Group and “B7955-ASC on Revenue” and then “B7956-ASC on Exp”.  Select OK to add as row.  This step assumes you are adding these new object codes.  Otherwise, these object codes will display in the “Indirect Expneditures” Budget Group section.  </a:t>
            </a:r>
            <a:endParaRPr sz="1400">
              <a:latin typeface="Calibri"/>
              <a:ea typeface="Calibri"/>
              <a:cs typeface="Calibri"/>
              <a:sym typeface="Calibri"/>
            </a:endParaRPr>
          </a:p>
          <a:p>
            <a:pPr marL="0" lvl="0" indent="0" algn="l" rtl="0">
              <a:lnSpc>
                <a:spcPct val="100000"/>
              </a:lnSpc>
              <a:spcBef>
                <a:spcPts val="0"/>
              </a:spcBef>
              <a:spcAft>
                <a:spcPts val="0"/>
              </a:spcAft>
              <a:buNone/>
            </a:pPr>
            <a:r>
              <a:rPr lang="en-US" sz="1400" b="1">
                <a:latin typeface="Calibri"/>
                <a:ea typeface="Calibri"/>
                <a:cs typeface="Calibri"/>
                <a:sym typeface="Calibri"/>
              </a:rPr>
              <a:t>5.</a:t>
            </a:r>
            <a:endParaRPr sz="1400" b="1">
              <a:latin typeface="Calibri"/>
              <a:ea typeface="Calibri"/>
              <a:cs typeface="Calibri"/>
              <a:sym typeface="Calibri"/>
            </a:endParaRPr>
          </a:p>
          <a:p>
            <a:pPr marL="914400" lvl="0" indent="-317500" algn="l" rtl="0">
              <a:lnSpc>
                <a:spcPct val="100000"/>
              </a:lnSpc>
              <a:spcBef>
                <a:spcPts val="0"/>
              </a:spcBef>
              <a:spcAft>
                <a:spcPts val="0"/>
              </a:spcAft>
              <a:buSzPts val="1400"/>
              <a:buFont typeface="Calibri"/>
              <a:buChar char="●"/>
            </a:pPr>
            <a:r>
              <a:rPr lang="en-US" sz="1400">
                <a:latin typeface="Calibri"/>
                <a:ea typeface="Calibri"/>
                <a:cs typeface="Calibri"/>
                <a:sym typeface="Calibri"/>
              </a:rPr>
              <a:t>Under the Budget Group Other Operating Expenses find the activity for B4620 Software and B5100 Supplies and calculate the 4% growth factor for each Budget Object.  Input the amount in the out years.</a:t>
            </a:r>
            <a:endParaRPr sz="1400">
              <a:latin typeface="Calibri"/>
              <a:ea typeface="Calibri"/>
              <a:cs typeface="Calibri"/>
              <a:sym typeface="Calibri"/>
            </a:endParaRPr>
          </a:p>
          <a:p>
            <a:pPr marL="0" lvl="0" indent="0" algn="l" rtl="0">
              <a:lnSpc>
                <a:spcPct val="100000"/>
              </a:lnSpc>
              <a:spcBef>
                <a:spcPts val="0"/>
              </a:spcBef>
              <a:spcAft>
                <a:spcPts val="0"/>
              </a:spcAft>
              <a:buNone/>
            </a:pPr>
            <a:r>
              <a:rPr lang="en-US" sz="1400" b="1">
                <a:latin typeface="Calibri"/>
                <a:ea typeface="Calibri"/>
                <a:cs typeface="Calibri"/>
                <a:sym typeface="Calibri"/>
              </a:rPr>
              <a:t>6.</a:t>
            </a:r>
            <a:endParaRPr sz="1400" b="1">
              <a:latin typeface="Calibri"/>
              <a:ea typeface="Calibri"/>
              <a:cs typeface="Calibri"/>
              <a:sym typeface="Calibri"/>
            </a:endParaRPr>
          </a:p>
          <a:p>
            <a:pPr marL="914400" lvl="0" indent="-317500" algn="l" rtl="0">
              <a:lnSpc>
                <a:spcPct val="100000"/>
              </a:lnSpc>
              <a:spcBef>
                <a:spcPts val="0"/>
              </a:spcBef>
              <a:spcAft>
                <a:spcPts val="0"/>
              </a:spcAft>
              <a:buSzPts val="1400"/>
              <a:buFont typeface="Calibri"/>
              <a:buChar char="●"/>
            </a:pPr>
            <a:r>
              <a:rPr lang="en-US" sz="1400">
                <a:latin typeface="Calibri"/>
                <a:ea typeface="Calibri"/>
                <a:cs typeface="Calibri"/>
                <a:sym typeface="Calibri"/>
              </a:rPr>
              <a:t>Select the Transfers tab. Select “Insert additional Transfer Out”</a:t>
            </a:r>
            <a:endParaRPr sz="1400">
              <a:latin typeface="Calibri"/>
              <a:ea typeface="Calibri"/>
              <a:cs typeface="Calibri"/>
              <a:sym typeface="Calibri"/>
            </a:endParaRPr>
          </a:p>
          <a:p>
            <a:pPr marL="1371600" lvl="1" indent="-317500" algn="l" rtl="0">
              <a:lnSpc>
                <a:spcPct val="100000"/>
              </a:lnSpc>
              <a:spcBef>
                <a:spcPts val="0"/>
              </a:spcBef>
              <a:spcAft>
                <a:spcPts val="0"/>
              </a:spcAft>
              <a:buSzPts val="1400"/>
              <a:buFont typeface="Calibri"/>
              <a:buChar char="○"/>
            </a:pPr>
            <a:r>
              <a:rPr lang="en-US" sz="1400">
                <a:latin typeface="Calibri"/>
                <a:ea typeface="Calibri"/>
                <a:cs typeface="Calibri"/>
                <a:sym typeface="Calibri"/>
              </a:rPr>
              <a:t>In the Calc Method select “TransferOut_ext-Transfer Out-External Org” and select OK.</a:t>
            </a:r>
            <a:endParaRPr sz="1400">
              <a:latin typeface="Calibri"/>
              <a:ea typeface="Calibri"/>
              <a:cs typeface="Calibri"/>
              <a:sym typeface="Calibri"/>
            </a:endParaRPr>
          </a:p>
          <a:p>
            <a:pPr marL="0" lvl="0" indent="0" algn="l" rtl="0">
              <a:lnSpc>
                <a:spcPct val="100000"/>
              </a:lnSpc>
              <a:spcBef>
                <a:spcPts val="0"/>
              </a:spcBef>
              <a:spcAft>
                <a:spcPts val="0"/>
              </a:spcAft>
              <a:buNone/>
            </a:pPr>
            <a:endParaRPr sz="1400">
              <a:latin typeface="Calibri"/>
              <a:ea typeface="Calibri"/>
              <a:cs typeface="Calibri"/>
              <a:sym typeface="Calibri"/>
            </a:endParaRPr>
          </a:p>
          <a:p>
            <a:pPr marL="914400" lvl="0" indent="-317500" algn="l" rtl="0">
              <a:lnSpc>
                <a:spcPct val="100000"/>
              </a:lnSpc>
              <a:spcBef>
                <a:spcPts val="0"/>
              </a:spcBef>
              <a:spcAft>
                <a:spcPts val="0"/>
              </a:spcAft>
              <a:buSzPts val="1400"/>
              <a:buFont typeface="Calibri"/>
              <a:buChar char="●"/>
            </a:pPr>
            <a:r>
              <a:rPr lang="en-US" sz="1400">
                <a:latin typeface="Calibri"/>
                <a:ea typeface="Calibri"/>
                <a:cs typeface="Calibri"/>
                <a:sym typeface="Calibri"/>
              </a:rPr>
              <a:t>In the Calc Method Variable</a:t>
            </a:r>
            <a:endParaRPr sz="1400">
              <a:latin typeface="Calibri"/>
              <a:ea typeface="Calibri"/>
              <a:cs typeface="Calibri"/>
              <a:sym typeface="Calibri"/>
            </a:endParaRPr>
          </a:p>
          <a:p>
            <a:pPr marL="1371600" lvl="1" indent="-317500" algn="l" rtl="0">
              <a:spcBef>
                <a:spcPts val="0"/>
              </a:spcBef>
              <a:spcAft>
                <a:spcPts val="0"/>
              </a:spcAft>
              <a:buSzPts val="1400"/>
              <a:buFont typeface="Calibri"/>
              <a:buChar char="○"/>
            </a:pPr>
            <a:r>
              <a:rPr lang="en-US" sz="1400">
                <a:latin typeface="Calibri"/>
                <a:ea typeface="Calibri"/>
                <a:cs typeface="Calibri"/>
                <a:sym typeface="Calibri"/>
              </a:rPr>
              <a:t>Transfer Description: enter project/initiative name</a:t>
            </a:r>
            <a:endParaRPr sz="1400">
              <a:latin typeface="Calibri"/>
              <a:ea typeface="Calibri"/>
              <a:cs typeface="Calibri"/>
              <a:sym typeface="Calibri"/>
            </a:endParaRPr>
          </a:p>
          <a:p>
            <a:pPr marL="1371600" lvl="1" indent="-317500" algn="l" rtl="0">
              <a:spcBef>
                <a:spcPts val="0"/>
              </a:spcBef>
              <a:spcAft>
                <a:spcPts val="0"/>
              </a:spcAft>
              <a:buSzPts val="1400"/>
              <a:buFont typeface="Calibri"/>
              <a:buChar char="○"/>
            </a:pPr>
            <a:r>
              <a:rPr lang="en-US" sz="1400">
                <a:latin typeface="Calibri"/>
                <a:ea typeface="Calibri"/>
                <a:cs typeface="Calibri"/>
                <a:sym typeface="Calibri"/>
              </a:rPr>
              <a:t>Source Organization: Select your organization</a:t>
            </a:r>
            <a:endParaRPr sz="1400">
              <a:latin typeface="Calibri"/>
              <a:ea typeface="Calibri"/>
              <a:cs typeface="Calibri"/>
              <a:sym typeface="Calibri"/>
            </a:endParaRPr>
          </a:p>
          <a:p>
            <a:pPr marL="1371600" lvl="1" indent="-317500" algn="l" rtl="0">
              <a:spcBef>
                <a:spcPts val="0"/>
              </a:spcBef>
              <a:spcAft>
                <a:spcPts val="0"/>
              </a:spcAft>
              <a:buSzPts val="1400"/>
              <a:buFont typeface="Calibri"/>
              <a:buChar char="○"/>
            </a:pPr>
            <a:r>
              <a:rPr lang="en-US" sz="1400">
                <a:latin typeface="Calibri"/>
                <a:ea typeface="Calibri"/>
                <a:cs typeface="Calibri"/>
                <a:sym typeface="Calibri"/>
              </a:rPr>
              <a:t>Source Fund:  Select a fund such as DES-Other Designated</a:t>
            </a:r>
            <a:endParaRPr sz="1400">
              <a:latin typeface="Calibri"/>
              <a:ea typeface="Calibri"/>
              <a:cs typeface="Calibri"/>
              <a:sym typeface="Calibri"/>
            </a:endParaRPr>
          </a:p>
          <a:p>
            <a:pPr marL="1371600" lvl="1" indent="-317500" algn="l" rtl="0">
              <a:spcBef>
                <a:spcPts val="0"/>
              </a:spcBef>
              <a:spcAft>
                <a:spcPts val="0"/>
              </a:spcAft>
              <a:buSzPts val="1400"/>
              <a:buFont typeface="Calibri"/>
              <a:buChar char="○"/>
            </a:pPr>
            <a:r>
              <a:rPr lang="en-US" sz="1400">
                <a:latin typeface="Calibri"/>
                <a:ea typeface="Calibri"/>
                <a:cs typeface="Calibri"/>
                <a:sym typeface="Calibri"/>
              </a:rPr>
              <a:t>Source Budget Object: B07930 - Transfer Out External</a:t>
            </a:r>
            <a:endParaRPr sz="1400">
              <a:latin typeface="Calibri"/>
              <a:ea typeface="Calibri"/>
              <a:cs typeface="Calibri"/>
              <a:sym typeface="Calibri"/>
            </a:endParaRPr>
          </a:p>
          <a:p>
            <a:pPr marL="1371600" lvl="1" indent="-317500" algn="l" rtl="0">
              <a:spcBef>
                <a:spcPts val="0"/>
              </a:spcBef>
              <a:spcAft>
                <a:spcPts val="0"/>
              </a:spcAft>
              <a:buSzPts val="1400"/>
              <a:buFont typeface="Calibri"/>
              <a:buChar char="○"/>
            </a:pPr>
            <a:r>
              <a:rPr lang="en-US" sz="1400">
                <a:latin typeface="Calibri"/>
                <a:ea typeface="Calibri"/>
                <a:cs typeface="Calibri"/>
                <a:sym typeface="Calibri"/>
              </a:rPr>
              <a:t>Destination Organization: DES -  Other Designated</a:t>
            </a:r>
            <a:endParaRPr sz="1400">
              <a:latin typeface="Calibri"/>
              <a:ea typeface="Calibri"/>
              <a:cs typeface="Calibri"/>
              <a:sym typeface="Calibri"/>
            </a:endParaRPr>
          </a:p>
          <a:p>
            <a:pPr marL="1371600" lvl="1" indent="-317500" algn="l" rtl="0">
              <a:spcBef>
                <a:spcPts val="0"/>
              </a:spcBef>
              <a:spcAft>
                <a:spcPts val="0"/>
              </a:spcAft>
              <a:buSzPts val="1400"/>
              <a:buFont typeface="Calibri"/>
              <a:buChar char="○"/>
            </a:pPr>
            <a:r>
              <a:rPr lang="en-US" sz="1400">
                <a:latin typeface="Calibri"/>
                <a:ea typeface="Calibri"/>
                <a:cs typeface="Calibri"/>
                <a:sym typeface="Calibri"/>
              </a:rPr>
              <a:t>Source Organization: B3201-Education-Deans Office </a:t>
            </a:r>
            <a:endParaRPr sz="1400">
              <a:latin typeface="Calibri"/>
              <a:ea typeface="Calibri"/>
              <a:cs typeface="Calibri"/>
              <a:sym typeface="Calibri"/>
            </a:endParaRPr>
          </a:p>
          <a:p>
            <a:pPr marL="1371600" lvl="1" indent="-317500" algn="l" rtl="0">
              <a:spcBef>
                <a:spcPts val="0"/>
              </a:spcBef>
              <a:spcAft>
                <a:spcPts val="0"/>
              </a:spcAft>
              <a:buSzPts val="1400"/>
              <a:buFont typeface="Calibri"/>
              <a:buChar char="○"/>
            </a:pPr>
            <a:r>
              <a:rPr lang="en-US" sz="1400">
                <a:latin typeface="Calibri"/>
                <a:ea typeface="Calibri"/>
                <a:cs typeface="Calibri"/>
                <a:sym typeface="Calibri"/>
              </a:rPr>
              <a:t>Destination Fund:  Select a fund such as DES-Other Designated as an example</a:t>
            </a:r>
            <a:endParaRPr sz="1400">
              <a:latin typeface="Calibri"/>
              <a:ea typeface="Calibri"/>
              <a:cs typeface="Calibri"/>
              <a:sym typeface="Calibri"/>
            </a:endParaRPr>
          </a:p>
          <a:p>
            <a:pPr marL="1371600" lvl="1" indent="-317500" algn="l" rtl="0">
              <a:spcBef>
                <a:spcPts val="0"/>
              </a:spcBef>
              <a:spcAft>
                <a:spcPts val="0"/>
              </a:spcAft>
              <a:buSzPts val="1400"/>
              <a:buFont typeface="Calibri"/>
              <a:buChar char="○"/>
            </a:pPr>
            <a:r>
              <a:rPr lang="en-US" sz="1400">
                <a:latin typeface="Calibri"/>
                <a:ea typeface="Calibri"/>
                <a:cs typeface="Calibri"/>
                <a:sym typeface="Calibri"/>
              </a:rPr>
              <a:t>Select “Apply”</a:t>
            </a:r>
            <a:endParaRPr sz="1400">
              <a:latin typeface="Calibri"/>
              <a:ea typeface="Calibri"/>
              <a:cs typeface="Calibri"/>
              <a:sym typeface="Calibri"/>
            </a:endParaRPr>
          </a:p>
          <a:p>
            <a:pPr marL="0" lvl="0" indent="0" algn="l" rtl="0">
              <a:lnSpc>
                <a:spcPct val="100000"/>
              </a:lnSpc>
              <a:spcBef>
                <a:spcPts val="0"/>
              </a:spcBef>
              <a:spcAft>
                <a:spcPts val="0"/>
              </a:spcAft>
              <a:buNone/>
            </a:pPr>
            <a:endParaRPr sz="1400">
              <a:solidFill>
                <a:schemeClr val="dk1"/>
              </a:solidFill>
              <a:latin typeface="Calibri"/>
              <a:ea typeface="Calibri"/>
              <a:cs typeface="Calibri"/>
              <a:sym typeface="Calibri"/>
            </a:endParaRPr>
          </a:p>
          <a:p>
            <a:pPr marL="914400" lvl="0" indent="-317500" algn="l" rtl="0">
              <a:lnSpc>
                <a:spcPct val="100000"/>
              </a:lnSpc>
              <a:spcBef>
                <a:spcPts val="0"/>
              </a:spcBef>
              <a:spcAft>
                <a:spcPts val="0"/>
              </a:spcAft>
              <a:buClr>
                <a:schemeClr val="dk1"/>
              </a:buClr>
              <a:buSzPts val="1400"/>
              <a:buFont typeface="Calibri"/>
              <a:buChar char="●"/>
            </a:pPr>
            <a:r>
              <a:rPr lang="en-US" sz="1400">
                <a:solidFill>
                  <a:schemeClr val="dk1"/>
                </a:solidFill>
                <a:latin typeface="Calibri"/>
                <a:ea typeface="Calibri"/>
                <a:cs typeface="Calibri"/>
                <a:sym typeface="Calibri"/>
              </a:rPr>
              <a:t>Enter $10,000 in FY21-23 and save.</a:t>
            </a:r>
            <a:endParaRPr sz="1400">
              <a:solidFill>
                <a:schemeClr val="dk1"/>
              </a:solidFill>
              <a:latin typeface="Calibri"/>
              <a:ea typeface="Calibri"/>
              <a:cs typeface="Calibri"/>
              <a:sym typeface="Calibri"/>
            </a:endParaRPr>
          </a:p>
        </p:txBody>
      </p:sp>
      <p:sp>
        <p:nvSpPr>
          <p:cNvPr id="432" name="Google Shape;432;g6c7e99766d_0_1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p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38" name="Google Shape;438;p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g791c00289b_4_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47" name="Google Shape;447;g791c00289b_4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g6b5e30785c_0_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53" name="Google Shape;453;g6b5e30785c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Google Shape;458;p3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59" name="Google Shape;459;p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Google Shape;467;p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68" name="Google Shape;468;p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Google Shape;473;p4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74" name="Google Shape;474;p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p4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83" name="Google Shape;483;p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Google Shape;489;p4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90" name="Google Shape;490;p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1" name="Google Shape;141;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Google Shape;495;p4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96" name="Google Shape;496;p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9" name="Google Shape;149;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8" name="Google Shape;158;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7b816aa759_0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6" name="Google Shape;166;g7b816aa759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74" name="Google Shape;174;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48"/>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lt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48"/>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lt1"/>
              </a:buClr>
              <a:buSzPts val="2400"/>
              <a:buNone/>
              <a:defRPr sz="2400"/>
            </a:lvl1pPr>
            <a:lvl2pPr lvl="1" algn="ctr">
              <a:lnSpc>
                <a:spcPct val="90000"/>
              </a:lnSpc>
              <a:spcBef>
                <a:spcPts val="500"/>
              </a:spcBef>
              <a:spcAft>
                <a:spcPts val="0"/>
              </a:spcAft>
              <a:buClr>
                <a:schemeClr val="lt1"/>
              </a:buClr>
              <a:buSzPts val="2000"/>
              <a:buNone/>
              <a:defRPr sz="2000"/>
            </a:lvl2pPr>
            <a:lvl3pPr lvl="2" algn="ctr">
              <a:lnSpc>
                <a:spcPct val="90000"/>
              </a:lnSpc>
              <a:spcBef>
                <a:spcPts val="500"/>
              </a:spcBef>
              <a:spcAft>
                <a:spcPts val="0"/>
              </a:spcAft>
              <a:buClr>
                <a:schemeClr val="lt1"/>
              </a:buClr>
              <a:buSzPts val="1800"/>
              <a:buNone/>
              <a:defRPr sz="1800"/>
            </a:lvl3pPr>
            <a:lvl4pPr lvl="3" algn="ctr">
              <a:lnSpc>
                <a:spcPct val="90000"/>
              </a:lnSpc>
              <a:spcBef>
                <a:spcPts val="500"/>
              </a:spcBef>
              <a:spcAft>
                <a:spcPts val="0"/>
              </a:spcAft>
              <a:buClr>
                <a:schemeClr val="lt1"/>
              </a:buClr>
              <a:buSzPts val="1600"/>
              <a:buNone/>
              <a:defRPr sz="1600"/>
            </a:lvl4pPr>
            <a:lvl5pPr lvl="4" algn="ctr">
              <a:lnSpc>
                <a:spcPct val="90000"/>
              </a:lnSpc>
              <a:spcBef>
                <a:spcPts val="500"/>
              </a:spcBef>
              <a:spcAft>
                <a:spcPts val="0"/>
              </a:spcAft>
              <a:buClr>
                <a:schemeClr val="lt1"/>
              </a:buClr>
              <a:buSzPts val="1600"/>
              <a:buNone/>
              <a:defRPr sz="1600"/>
            </a:lvl5pPr>
            <a:lvl6pPr lvl="5" algn="ctr">
              <a:lnSpc>
                <a:spcPct val="90000"/>
              </a:lnSpc>
              <a:spcBef>
                <a:spcPts val="500"/>
              </a:spcBef>
              <a:spcAft>
                <a:spcPts val="0"/>
              </a:spcAft>
              <a:buClr>
                <a:schemeClr val="lt1"/>
              </a:buClr>
              <a:buSzPts val="1600"/>
              <a:buNone/>
              <a:defRPr sz="1600"/>
            </a:lvl6pPr>
            <a:lvl7pPr lvl="6" algn="ctr">
              <a:lnSpc>
                <a:spcPct val="90000"/>
              </a:lnSpc>
              <a:spcBef>
                <a:spcPts val="500"/>
              </a:spcBef>
              <a:spcAft>
                <a:spcPts val="0"/>
              </a:spcAft>
              <a:buClr>
                <a:schemeClr val="lt1"/>
              </a:buClr>
              <a:buSzPts val="1600"/>
              <a:buNone/>
              <a:defRPr sz="1600"/>
            </a:lvl7pPr>
            <a:lvl8pPr lvl="7" algn="ctr">
              <a:lnSpc>
                <a:spcPct val="90000"/>
              </a:lnSpc>
              <a:spcBef>
                <a:spcPts val="500"/>
              </a:spcBef>
              <a:spcAft>
                <a:spcPts val="0"/>
              </a:spcAft>
              <a:buClr>
                <a:schemeClr val="lt1"/>
              </a:buClr>
              <a:buSzPts val="1600"/>
              <a:buNone/>
              <a:defRPr sz="1600"/>
            </a:lvl8pPr>
            <a:lvl9pPr lvl="8" algn="ctr">
              <a:lnSpc>
                <a:spcPct val="90000"/>
              </a:lnSpc>
              <a:spcBef>
                <a:spcPts val="500"/>
              </a:spcBef>
              <a:spcAft>
                <a:spcPts val="0"/>
              </a:spcAft>
              <a:buClr>
                <a:schemeClr val="lt1"/>
              </a:buClr>
              <a:buSzPts val="1600"/>
              <a:buNone/>
              <a:defRPr sz="1600"/>
            </a:lvl9pPr>
          </a:lstStyle>
          <a:p>
            <a:endParaRPr/>
          </a:p>
        </p:txBody>
      </p:sp>
      <p:sp>
        <p:nvSpPr>
          <p:cNvPr id="14" name="Google Shape;14;p4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4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4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73"/>
        <p:cNvGrpSpPr/>
        <p:nvPr/>
      </p:nvGrpSpPr>
      <p:grpSpPr>
        <a:xfrm>
          <a:off x="0" y="0"/>
          <a:ext cx="0" cy="0"/>
          <a:chOff x="0" y="0"/>
          <a:chExt cx="0" cy="0"/>
        </a:xfrm>
      </p:grpSpPr>
      <p:sp>
        <p:nvSpPr>
          <p:cNvPr id="74" name="Google Shape;74;p5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5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76" name="Google Shape;76;p5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5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78" name="Google Shape;78;p5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9" name="Google Shape;79;p5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5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5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2"/>
        <p:cNvGrpSpPr/>
        <p:nvPr/>
      </p:nvGrpSpPr>
      <p:grpSpPr>
        <a:xfrm>
          <a:off x="0" y="0"/>
          <a:ext cx="0" cy="0"/>
          <a:chOff x="0" y="0"/>
          <a:chExt cx="0" cy="0"/>
        </a:xfrm>
      </p:grpSpPr>
      <p:sp>
        <p:nvSpPr>
          <p:cNvPr id="83" name="Google Shape;83;p5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5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5" name="Google Shape;85;p5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86"/>
        <p:cNvGrpSpPr/>
        <p:nvPr/>
      </p:nvGrpSpPr>
      <p:grpSpPr>
        <a:xfrm>
          <a:off x="0" y="0"/>
          <a:ext cx="0" cy="0"/>
          <a:chOff x="0" y="0"/>
          <a:chExt cx="0" cy="0"/>
        </a:xfrm>
      </p:grpSpPr>
      <p:sp>
        <p:nvSpPr>
          <p:cNvPr id="87" name="Google Shape;87;p5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p58"/>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89" name="Google Shape;89;p58"/>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90" name="Google Shape;90;p5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p5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5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93"/>
        <p:cNvGrpSpPr/>
        <p:nvPr/>
      </p:nvGrpSpPr>
      <p:grpSpPr>
        <a:xfrm>
          <a:off x="0" y="0"/>
          <a:ext cx="0" cy="0"/>
          <a:chOff x="0" y="0"/>
          <a:chExt cx="0" cy="0"/>
        </a:xfrm>
      </p:grpSpPr>
      <p:sp>
        <p:nvSpPr>
          <p:cNvPr id="94" name="Google Shape;94;p5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5" name="Google Shape;95;p59"/>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6" name="Google Shape;96;p5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7" name="Google Shape;97;p5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8" name="Google Shape;98;p5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99"/>
        <p:cNvGrpSpPr/>
        <p:nvPr/>
      </p:nvGrpSpPr>
      <p:grpSpPr>
        <a:xfrm>
          <a:off x="0" y="0"/>
          <a:ext cx="0" cy="0"/>
          <a:chOff x="0" y="0"/>
          <a:chExt cx="0" cy="0"/>
        </a:xfrm>
      </p:grpSpPr>
      <p:sp>
        <p:nvSpPr>
          <p:cNvPr id="100" name="Google Shape;100;p60"/>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1" name="Google Shape;101;p60"/>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2" name="Google Shape;102;p6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3" name="Google Shape;103;p6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4" name="Google Shape;104;p6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7"/>
        <p:cNvGrpSpPr/>
        <p:nvPr/>
      </p:nvGrpSpPr>
      <p:grpSpPr>
        <a:xfrm>
          <a:off x="0" y="0"/>
          <a:ext cx="0" cy="0"/>
          <a:chOff x="0" y="0"/>
          <a:chExt cx="0" cy="0"/>
        </a:xfrm>
      </p:grpSpPr>
      <p:sp>
        <p:nvSpPr>
          <p:cNvPr id="18" name="Google Shape;18;p5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50"/>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lt1"/>
              </a:buClr>
              <a:buSzPts val="3200"/>
              <a:buFont typeface="Arial"/>
              <a:buNone/>
              <a:defRPr sz="3200" b="0" i="0" u="none" strike="noStrike" cap="none">
                <a:solidFill>
                  <a:schemeClr val="lt1"/>
                </a:solidFill>
                <a:latin typeface="Calibri"/>
                <a:ea typeface="Calibri"/>
                <a:cs typeface="Calibri"/>
                <a:sym typeface="Calibri"/>
              </a:defRPr>
            </a:lvl1pPr>
            <a:lvl2pPr marR="0" lvl="1" algn="l" rtl="0">
              <a:lnSpc>
                <a:spcPct val="90000"/>
              </a:lnSpc>
              <a:spcBef>
                <a:spcPts val="500"/>
              </a:spcBef>
              <a:spcAft>
                <a:spcPts val="0"/>
              </a:spcAft>
              <a:buClr>
                <a:schemeClr val="lt1"/>
              </a:buClr>
              <a:buSzPts val="2800"/>
              <a:buFont typeface="Arial"/>
              <a:buNone/>
              <a:defRPr sz="2800" b="0" i="0" u="none" strike="noStrike" cap="none">
                <a:solidFill>
                  <a:schemeClr val="lt1"/>
                </a:solidFill>
                <a:latin typeface="Calibri"/>
                <a:ea typeface="Calibri"/>
                <a:cs typeface="Calibri"/>
                <a:sym typeface="Calibri"/>
              </a:defRPr>
            </a:lvl2pPr>
            <a:lvl3pPr marR="0" lvl="2" algn="l" rtl="0">
              <a:lnSpc>
                <a:spcPct val="90000"/>
              </a:lnSpc>
              <a:spcBef>
                <a:spcPts val="5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3pPr>
            <a:lvl4pPr marR="0" lvl="3"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Calibri"/>
                <a:ea typeface="Calibri"/>
                <a:cs typeface="Calibri"/>
                <a:sym typeface="Calibri"/>
              </a:defRPr>
            </a:lvl4pPr>
            <a:lvl5pPr marR="0" lvl="4"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Calibri"/>
                <a:ea typeface="Calibri"/>
                <a:cs typeface="Calibri"/>
                <a:sym typeface="Calibri"/>
              </a:defRPr>
            </a:lvl5pPr>
            <a:lvl6pPr marR="0" lvl="5"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Calibri"/>
                <a:ea typeface="Calibri"/>
                <a:cs typeface="Calibri"/>
                <a:sym typeface="Calibri"/>
              </a:defRPr>
            </a:lvl6pPr>
            <a:lvl7pPr marR="0" lvl="6"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Calibri"/>
                <a:ea typeface="Calibri"/>
                <a:cs typeface="Calibri"/>
                <a:sym typeface="Calibri"/>
              </a:defRPr>
            </a:lvl7pPr>
            <a:lvl8pPr marR="0" lvl="7"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Calibri"/>
                <a:ea typeface="Calibri"/>
                <a:cs typeface="Calibri"/>
                <a:sym typeface="Calibri"/>
              </a:defRPr>
            </a:lvl8pPr>
            <a:lvl9pPr marR="0" lvl="8"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Calibri"/>
                <a:ea typeface="Calibri"/>
                <a:cs typeface="Calibri"/>
                <a:sym typeface="Calibri"/>
              </a:defRPr>
            </a:lvl9pPr>
          </a:lstStyle>
          <a:p>
            <a:endParaRPr/>
          </a:p>
        </p:txBody>
      </p:sp>
      <p:sp>
        <p:nvSpPr>
          <p:cNvPr id="20" name="Google Shape;20;p5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600"/>
              <a:buNone/>
              <a:defRPr sz="1600"/>
            </a:lvl1pPr>
            <a:lvl2pPr marL="914400" lvl="1" indent="-228600" algn="l">
              <a:lnSpc>
                <a:spcPct val="90000"/>
              </a:lnSpc>
              <a:spcBef>
                <a:spcPts val="500"/>
              </a:spcBef>
              <a:spcAft>
                <a:spcPts val="0"/>
              </a:spcAft>
              <a:buClr>
                <a:schemeClr val="lt1"/>
              </a:buClr>
              <a:buSzPts val="1400"/>
              <a:buNone/>
              <a:defRPr sz="1400"/>
            </a:lvl2pPr>
            <a:lvl3pPr marL="1371600" lvl="2" indent="-228600" algn="l">
              <a:lnSpc>
                <a:spcPct val="90000"/>
              </a:lnSpc>
              <a:spcBef>
                <a:spcPts val="500"/>
              </a:spcBef>
              <a:spcAft>
                <a:spcPts val="0"/>
              </a:spcAft>
              <a:buClr>
                <a:schemeClr val="lt1"/>
              </a:buClr>
              <a:buSzPts val="1200"/>
              <a:buNone/>
              <a:defRPr sz="1200"/>
            </a:lvl3pPr>
            <a:lvl4pPr marL="1828800" lvl="3" indent="-228600" algn="l">
              <a:lnSpc>
                <a:spcPct val="90000"/>
              </a:lnSpc>
              <a:spcBef>
                <a:spcPts val="500"/>
              </a:spcBef>
              <a:spcAft>
                <a:spcPts val="0"/>
              </a:spcAft>
              <a:buClr>
                <a:schemeClr val="lt1"/>
              </a:buClr>
              <a:buSzPts val="1000"/>
              <a:buNone/>
              <a:defRPr sz="1000"/>
            </a:lvl4pPr>
            <a:lvl5pPr marL="2286000" lvl="4" indent="-228600" algn="l">
              <a:lnSpc>
                <a:spcPct val="90000"/>
              </a:lnSpc>
              <a:spcBef>
                <a:spcPts val="500"/>
              </a:spcBef>
              <a:spcAft>
                <a:spcPts val="0"/>
              </a:spcAft>
              <a:buClr>
                <a:schemeClr val="lt1"/>
              </a:buClr>
              <a:buSzPts val="1000"/>
              <a:buNone/>
              <a:defRPr sz="1000"/>
            </a:lvl5pPr>
            <a:lvl6pPr marL="2743200" lvl="5" indent="-228600" algn="l">
              <a:lnSpc>
                <a:spcPct val="90000"/>
              </a:lnSpc>
              <a:spcBef>
                <a:spcPts val="500"/>
              </a:spcBef>
              <a:spcAft>
                <a:spcPts val="0"/>
              </a:spcAft>
              <a:buClr>
                <a:schemeClr val="lt1"/>
              </a:buClr>
              <a:buSzPts val="1000"/>
              <a:buNone/>
              <a:defRPr sz="1000"/>
            </a:lvl6pPr>
            <a:lvl7pPr marL="3200400" lvl="6" indent="-228600" algn="l">
              <a:lnSpc>
                <a:spcPct val="90000"/>
              </a:lnSpc>
              <a:spcBef>
                <a:spcPts val="500"/>
              </a:spcBef>
              <a:spcAft>
                <a:spcPts val="0"/>
              </a:spcAft>
              <a:buClr>
                <a:schemeClr val="lt1"/>
              </a:buClr>
              <a:buSzPts val="1000"/>
              <a:buNone/>
              <a:defRPr sz="1000"/>
            </a:lvl7pPr>
            <a:lvl8pPr marL="3657600" lvl="7" indent="-228600" algn="l">
              <a:lnSpc>
                <a:spcPct val="90000"/>
              </a:lnSpc>
              <a:spcBef>
                <a:spcPts val="500"/>
              </a:spcBef>
              <a:spcAft>
                <a:spcPts val="0"/>
              </a:spcAft>
              <a:buClr>
                <a:schemeClr val="lt1"/>
              </a:buClr>
              <a:buSzPts val="1000"/>
              <a:buNone/>
              <a:defRPr sz="1000"/>
            </a:lvl8pPr>
            <a:lvl9pPr marL="4114800" lvl="8" indent="-228600" algn="l">
              <a:lnSpc>
                <a:spcPct val="90000"/>
              </a:lnSpc>
              <a:spcBef>
                <a:spcPts val="500"/>
              </a:spcBef>
              <a:spcAft>
                <a:spcPts val="0"/>
              </a:spcAft>
              <a:buClr>
                <a:schemeClr val="lt1"/>
              </a:buClr>
              <a:buSzPts val="1000"/>
              <a:buNone/>
              <a:defRPr sz="1000"/>
            </a:lvl9pPr>
          </a:lstStyle>
          <a:p>
            <a:endParaRPr/>
          </a:p>
        </p:txBody>
      </p:sp>
      <p:sp>
        <p:nvSpPr>
          <p:cNvPr id="21" name="Google Shape;21;p5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5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5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4"/>
        <p:cNvGrpSpPr/>
        <p:nvPr/>
      </p:nvGrpSpPr>
      <p:grpSpPr>
        <a:xfrm>
          <a:off x="0" y="0"/>
          <a:ext cx="0" cy="0"/>
          <a:chOff x="0" y="0"/>
          <a:chExt cx="0" cy="0"/>
        </a:xfrm>
      </p:grpSpPr>
      <p:sp>
        <p:nvSpPr>
          <p:cNvPr id="25" name="Google Shape;25;p53"/>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53"/>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400"/>
              <a:buNone/>
              <a:defRPr sz="2400">
                <a:solidFill>
                  <a:schemeClr val="lt1"/>
                </a:solidFill>
              </a:defRPr>
            </a:lvl1pPr>
            <a:lvl2pPr marL="914400" lvl="1" indent="-228600" algn="l">
              <a:lnSpc>
                <a:spcPct val="90000"/>
              </a:lnSpc>
              <a:spcBef>
                <a:spcPts val="500"/>
              </a:spcBef>
              <a:spcAft>
                <a:spcPts val="0"/>
              </a:spcAft>
              <a:buClr>
                <a:schemeClr val="lt1"/>
              </a:buClr>
              <a:buSzPts val="2000"/>
              <a:buNone/>
              <a:defRPr sz="2000">
                <a:solidFill>
                  <a:schemeClr val="lt1"/>
                </a:solidFill>
              </a:defRPr>
            </a:lvl2pPr>
            <a:lvl3pPr marL="1371600" lvl="2" indent="-228600" algn="l">
              <a:lnSpc>
                <a:spcPct val="90000"/>
              </a:lnSpc>
              <a:spcBef>
                <a:spcPts val="500"/>
              </a:spcBef>
              <a:spcAft>
                <a:spcPts val="0"/>
              </a:spcAft>
              <a:buClr>
                <a:schemeClr val="lt1"/>
              </a:buClr>
              <a:buSzPts val="1800"/>
              <a:buNone/>
              <a:defRPr sz="1800">
                <a:solidFill>
                  <a:schemeClr val="lt1"/>
                </a:solidFill>
              </a:defRPr>
            </a:lvl3pPr>
            <a:lvl4pPr marL="1828800" lvl="3" indent="-228600" algn="l">
              <a:lnSpc>
                <a:spcPct val="90000"/>
              </a:lnSpc>
              <a:spcBef>
                <a:spcPts val="500"/>
              </a:spcBef>
              <a:spcAft>
                <a:spcPts val="0"/>
              </a:spcAft>
              <a:buClr>
                <a:schemeClr val="lt1"/>
              </a:buClr>
              <a:buSzPts val="1600"/>
              <a:buNone/>
              <a:defRPr sz="1600">
                <a:solidFill>
                  <a:schemeClr val="lt1"/>
                </a:solidFill>
              </a:defRPr>
            </a:lvl4pPr>
            <a:lvl5pPr marL="2286000" lvl="4" indent="-228600" algn="l">
              <a:lnSpc>
                <a:spcPct val="90000"/>
              </a:lnSpc>
              <a:spcBef>
                <a:spcPts val="500"/>
              </a:spcBef>
              <a:spcAft>
                <a:spcPts val="0"/>
              </a:spcAft>
              <a:buClr>
                <a:schemeClr val="lt1"/>
              </a:buClr>
              <a:buSzPts val="1600"/>
              <a:buNone/>
              <a:defRPr sz="1600">
                <a:solidFill>
                  <a:schemeClr val="lt1"/>
                </a:solidFill>
              </a:defRPr>
            </a:lvl5pPr>
            <a:lvl6pPr marL="2743200" lvl="5" indent="-228600" algn="l">
              <a:lnSpc>
                <a:spcPct val="90000"/>
              </a:lnSpc>
              <a:spcBef>
                <a:spcPts val="500"/>
              </a:spcBef>
              <a:spcAft>
                <a:spcPts val="0"/>
              </a:spcAft>
              <a:buClr>
                <a:schemeClr val="lt1"/>
              </a:buClr>
              <a:buSzPts val="1600"/>
              <a:buNone/>
              <a:defRPr sz="1600">
                <a:solidFill>
                  <a:schemeClr val="lt1"/>
                </a:solidFill>
              </a:defRPr>
            </a:lvl6pPr>
            <a:lvl7pPr marL="3200400" lvl="6" indent="-228600" algn="l">
              <a:lnSpc>
                <a:spcPct val="90000"/>
              </a:lnSpc>
              <a:spcBef>
                <a:spcPts val="500"/>
              </a:spcBef>
              <a:spcAft>
                <a:spcPts val="0"/>
              </a:spcAft>
              <a:buClr>
                <a:schemeClr val="lt1"/>
              </a:buClr>
              <a:buSzPts val="1600"/>
              <a:buNone/>
              <a:defRPr sz="1600">
                <a:solidFill>
                  <a:schemeClr val="lt1"/>
                </a:solidFill>
              </a:defRPr>
            </a:lvl7pPr>
            <a:lvl8pPr marL="3657600" lvl="7" indent="-228600" algn="l">
              <a:lnSpc>
                <a:spcPct val="90000"/>
              </a:lnSpc>
              <a:spcBef>
                <a:spcPts val="500"/>
              </a:spcBef>
              <a:spcAft>
                <a:spcPts val="0"/>
              </a:spcAft>
              <a:buClr>
                <a:schemeClr val="lt1"/>
              </a:buClr>
              <a:buSzPts val="1600"/>
              <a:buNone/>
              <a:defRPr sz="1600">
                <a:solidFill>
                  <a:schemeClr val="lt1"/>
                </a:solidFill>
              </a:defRPr>
            </a:lvl8pPr>
            <a:lvl9pPr marL="4114800" lvl="8" indent="-228600" algn="l">
              <a:lnSpc>
                <a:spcPct val="90000"/>
              </a:lnSpc>
              <a:spcBef>
                <a:spcPts val="500"/>
              </a:spcBef>
              <a:spcAft>
                <a:spcPts val="0"/>
              </a:spcAft>
              <a:buClr>
                <a:schemeClr val="lt1"/>
              </a:buClr>
              <a:buSzPts val="1600"/>
              <a:buNone/>
              <a:defRPr sz="1600">
                <a:solidFill>
                  <a:schemeClr val="lt1"/>
                </a:solidFill>
              </a:defRPr>
            </a:lvl9pPr>
          </a:lstStyle>
          <a:p>
            <a:endParaRPr/>
          </a:p>
        </p:txBody>
      </p:sp>
      <p:sp>
        <p:nvSpPr>
          <p:cNvPr id="27" name="Google Shape;27;p5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5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5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36"/>
        <p:cNvGrpSpPr/>
        <p:nvPr/>
      </p:nvGrpSpPr>
      <p:grpSpPr>
        <a:xfrm>
          <a:off x="0" y="0"/>
          <a:ext cx="0" cy="0"/>
          <a:chOff x="0" y="0"/>
          <a:chExt cx="0" cy="0"/>
        </a:xfrm>
      </p:grpSpPr>
      <p:sp>
        <p:nvSpPr>
          <p:cNvPr id="37" name="Google Shape;37;p4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49"/>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39" name="Google Shape;39;p49"/>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0" name="Google Shape;40;p4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4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4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3"/>
        <p:cNvGrpSpPr/>
        <p:nvPr/>
      </p:nvGrpSpPr>
      <p:grpSpPr>
        <a:xfrm>
          <a:off x="0" y="0"/>
          <a:ext cx="0" cy="0"/>
          <a:chOff x="0" y="0"/>
          <a:chExt cx="0" cy="0"/>
        </a:xfrm>
      </p:grpSpPr>
      <p:sp>
        <p:nvSpPr>
          <p:cNvPr id="44" name="Google Shape;44;p5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5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5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5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8"/>
        <p:cNvGrpSpPr/>
        <p:nvPr/>
      </p:nvGrpSpPr>
      <p:grpSpPr>
        <a:xfrm>
          <a:off x="0" y="0"/>
          <a:ext cx="0" cy="0"/>
          <a:chOff x="0" y="0"/>
          <a:chExt cx="0" cy="0"/>
        </a:xfrm>
      </p:grpSpPr>
      <p:sp>
        <p:nvSpPr>
          <p:cNvPr id="49" name="Google Shape;49;p5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5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5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5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5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4"/>
        <p:cNvGrpSpPr/>
        <p:nvPr/>
      </p:nvGrpSpPr>
      <p:grpSpPr>
        <a:xfrm>
          <a:off x="0" y="0"/>
          <a:ext cx="0" cy="0"/>
          <a:chOff x="0" y="0"/>
          <a:chExt cx="0" cy="0"/>
        </a:xfrm>
      </p:grpSpPr>
      <p:sp>
        <p:nvSpPr>
          <p:cNvPr id="55" name="Google Shape;55;p4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4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57" name="Google Shape;57;p4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4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4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0"/>
        <p:cNvGrpSpPr/>
        <p:nvPr/>
      </p:nvGrpSpPr>
      <p:grpSpPr>
        <a:xfrm>
          <a:off x="0" y="0"/>
          <a:ext cx="0" cy="0"/>
          <a:chOff x="0" y="0"/>
          <a:chExt cx="0" cy="0"/>
        </a:xfrm>
      </p:grpSpPr>
      <p:sp>
        <p:nvSpPr>
          <p:cNvPr id="61" name="Google Shape;61;p52"/>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52"/>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63" name="Google Shape;63;p5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5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5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66"/>
        <p:cNvGrpSpPr/>
        <p:nvPr/>
      </p:nvGrpSpPr>
      <p:grpSpPr>
        <a:xfrm>
          <a:off x="0" y="0"/>
          <a:ext cx="0" cy="0"/>
          <a:chOff x="0" y="0"/>
          <a:chExt cx="0" cy="0"/>
        </a:xfrm>
      </p:grpSpPr>
      <p:sp>
        <p:nvSpPr>
          <p:cNvPr id="67" name="Google Shape;67;p5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5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9" name="Google Shape;69;p5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0" name="Google Shape;70;p5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5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5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5"/>
        <p:cNvGrpSpPr/>
        <p:nvPr/>
      </p:nvGrpSpPr>
      <p:grpSpPr>
        <a:xfrm>
          <a:off x="0" y="0"/>
          <a:ext cx="0" cy="0"/>
          <a:chOff x="0" y="0"/>
          <a:chExt cx="0" cy="0"/>
        </a:xfrm>
      </p:grpSpPr>
      <p:sp>
        <p:nvSpPr>
          <p:cNvPr id="6" name="Google Shape;6;p4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4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
        <p:nvSpPr>
          <p:cNvPr id="8" name="Google Shape;8;p4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9pPr>
          </a:lstStyle>
          <a:p>
            <a:endParaRPr/>
          </a:p>
        </p:txBody>
      </p:sp>
      <p:sp>
        <p:nvSpPr>
          <p:cNvPr id="9" name="Google Shape;9;p4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9pPr>
          </a:lstStyle>
          <a:p>
            <a:endParaRPr/>
          </a:p>
        </p:txBody>
      </p:sp>
      <p:sp>
        <p:nvSpPr>
          <p:cNvPr id="10" name="Google Shape;10;p4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0"/>
        <p:cNvGrpSpPr/>
        <p:nvPr/>
      </p:nvGrpSpPr>
      <p:grpSpPr>
        <a:xfrm>
          <a:off x="0" y="0"/>
          <a:ext cx="0" cy="0"/>
          <a:chOff x="0" y="0"/>
          <a:chExt cx="0" cy="0"/>
        </a:xfrm>
      </p:grpSpPr>
      <p:sp>
        <p:nvSpPr>
          <p:cNvPr id="31" name="Google Shape;31;p4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2" name="Google Shape;32;p4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3" name="Google Shape;33;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34" name="Google Shape;34;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35" name="Google Shape;35;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22.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34.png"/></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36.png"/></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39.png"/></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1.xml"/><Relationship Id="rId1" Type="http://schemas.openxmlformats.org/officeDocument/2006/relationships/slideLayout" Target="../slideLayouts/slideLayout4.xml"/><Relationship Id="rId4" Type="http://schemas.openxmlformats.org/officeDocument/2006/relationships/image" Target="../media/image43.png"/></Relationships>
</file>

<file path=ppt/slides/_rels/slide3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4.xml"/><Relationship Id="rId1" Type="http://schemas.openxmlformats.org/officeDocument/2006/relationships/slideLayout" Target="../slideLayouts/slideLayout4.xml"/><Relationship Id="rId4" Type="http://schemas.openxmlformats.org/officeDocument/2006/relationships/image" Target="../media/image47.png"/></Relationships>
</file>

<file path=ppt/slides/_rels/slide3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9.xml"/><Relationship Id="rId1" Type="http://schemas.openxmlformats.org/officeDocument/2006/relationships/slideLayout" Target="../slideLayouts/slideLayout4.xml"/><Relationship Id="rId4" Type="http://schemas.openxmlformats.org/officeDocument/2006/relationships/image" Target="../media/image53.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48.xml"/><Relationship Id="rId1" Type="http://schemas.openxmlformats.org/officeDocument/2006/relationships/slideLayout" Target="../slideLayouts/slideLayout4.xml"/><Relationship Id="rId4" Type="http://schemas.openxmlformats.org/officeDocument/2006/relationships/image" Target="../media/image58.png"/></Relationships>
</file>

<file path=ppt/slides/_rels/slide4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8"/>
        <p:cNvGrpSpPr/>
        <p:nvPr/>
      </p:nvGrpSpPr>
      <p:grpSpPr>
        <a:xfrm>
          <a:off x="0" y="0"/>
          <a:ext cx="0" cy="0"/>
          <a:chOff x="0" y="0"/>
          <a:chExt cx="0" cy="0"/>
        </a:xfrm>
      </p:grpSpPr>
      <p:sp>
        <p:nvSpPr>
          <p:cNvPr id="109" name="Google Shape;109;p1"/>
          <p:cNvSpPr/>
          <p:nvPr/>
        </p:nvSpPr>
        <p:spPr>
          <a:xfrm>
            <a:off x="0" y="-3324"/>
            <a:ext cx="12192000" cy="686132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0" name="Google Shape;110;p1"/>
          <p:cNvSpPr/>
          <p:nvPr/>
        </p:nvSpPr>
        <p:spPr>
          <a:xfrm>
            <a:off x="321734" y="321733"/>
            <a:ext cx="11573488" cy="6214534"/>
          </a:xfrm>
          <a:prstGeom prst="rect">
            <a:avLst/>
          </a:prstGeom>
          <a:solidFill>
            <a:srgbClr val="3F3F3F"/>
          </a:solidFill>
          <a:ln w="127000" cap="sq" cmpd="thinThick">
            <a:solidFill>
              <a:srgbClr val="3F3F3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1" name="Google Shape;111;p1"/>
          <p:cNvSpPr txBox="1">
            <a:spLocks noGrp="1"/>
          </p:cNvSpPr>
          <p:nvPr>
            <p:ph type="ctrTitle"/>
          </p:nvPr>
        </p:nvSpPr>
        <p:spPr>
          <a:xfrm>
            <a:off x="1524000" y="1122362"/>
            <a:ext cx="9144000" cy="2840037"/>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lt1"/>
              </a:buClr>
              <a:buSzPts val="5800"/>
              <a:buFont typeface="Calibri"/>
              <a:buNone/>
            </a:pPr>
            <a:r>
              <a:rPr lang="en-US" sz="5800"/>
              <a:t>Operating Budget</a:t>
            </a:r>
            <a:br>
              <a:rPr lang="en-US" sz="5800"/>
            </a:br>
            <a:r>
              <a:rPr lang="en-US" sz="5800"/>
              <a:t>Training</a:t>
            </a:r>
            <a:endParaRPr/>
          </a:p>
        </p:txBody>
      </p:sp>
      <p:sp>
        <p:nvSpPr>
          <p:cNvPr id="112" name="Google Shape;112;p1"/>
          <p:cNvSpPr txBox="1">
            <a:spLocks noGrp="1"/>
          </p:cNvSpPr>
          <p:nvPr>
            <p:ph type="subTitle" idx="1"/>
          </p:nvPr>
        </p:nvSpPr>
        <p:spPr>
          <a:xfrm>
            <a:off x="1524000" y="4256436"/>
            <a:ext cx="9144000" cy="16008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accent1"/>
              </a:buClr>
              <a:buSzPts val="2400"/>
              <a:buNone/>
            </a:pPr>
            <a:r>
              <a:rPr lang="en-US">
                <a:solidFill>
                  <a:schemeClr val="accent1"/>
                </a:solidFill>
              </a:rPr>
              <a:t>Revenues, Expenses, and Transfers</a:t>
            </a:r>
            <a:endParaRPr/>
          </a:p>
        </p:txBody>
      </p:sp>
      <p:cxnSp>
        <p:nvCxnSpPr>
          <p:cNvPr id="113" name="Google Shape;113;p1"/>
          <p:cNvCxnSpPr/>
          <p:nvPr/>
        </p:nvCxnSpPr>
        <p:spPr>
          <a:xfrm>
            <a:off x="4724400" y="4109417"/>
            <a:ext cx="2743200" cy="0"/>
          </a:xfrm>
          <a:prstGeom prst="straightConnector1">
            <a:avLst/>
          </a:prstGeom>
          <a:noFill/>
          <a:ln w="12700" cap="flat" cmpd="sng">
            <a:solidFill>
              <a:srgbClr val="D8D8D8"/>
            </a:solidFill>
            <a:prstDash val="solid"/>
            <a:miter lim="800000"/>
            <a:headEnd type="none" w="sm" len="sm"/>
            <a:tailEnd type="none" w="sm" len="sm"/>
          </a:ln>
        </p:spPr>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4"/>
        <p:cNvGrpSpPr/>
        <p:nvPr/>
      </p:nvGrpSpPr>
      <p:grpSpPr>
        <a:xfrm>
          <a:off x="0" y="0"/>
          <a:ext cx="0" cy="0"/>
          <a:chOff x="0" y="0"/>
          <a:chExt cx="0" cy="0"/>
        </a:xfrm>
      </p:grpSpPr>
      <p:sp>
        <p:nvSpPr>
          <p:cNvPr id="185" name="Google Shape;185;g7b816aa759_0_21"/>
          <p:cNvSpPr/>
          <p:nvPr/>
        </p:nvSpPr>
        <p:spPr>
          <a:xfrm rot="-5400000">
            <a:off x="1288623" y="381413"/>
            <a:ext cx="2200200" cy="3342600"/>
          </a:xfrm>
          <a:prstGeom prst="downArrow">
            <a:avLst>
              <a:gd name="adj1" fmla="val 100000"/>
              <a:gd name="adj2" fmla="val 15788"/>
            </a:avLst>
          </a:prstGeom>
          <a:solidFill>
            <a:srgbClr val="40404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86" name="Google Shape;186;g7b816aa759_0_21"/>
          <p:cNvSpPr txBox="1">
            <a:spLocks noGrp="1"/>
          </p:cNvSpPr>
          <p:nvPr>
            <p:ph type="title"/>
          </p:nvPr>
        </p:nvSpPr>
        <p:spPr>
          <a:xfrm>
            <a:off x="966952" y="1204108"/>
            <a:ext cx="2669400" cy="1781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FFFFF"/>
              </a:buClr>
              <a:buSzPts val="3200"/>
              <a:buFont typeface="Calibri"/>
              <a:buNone/>
            </a:pPr>
            <a:r>
              <a:rPr lang="en-US">
                <a:solidFill>
                  <a:srgbClr val="FFFFFF"/>
                </a:solidFill>
              </a:rPr>
              <a:t>Mark Planning Fund Reviewed</a:t>
            </a:r>
            <a:endParaRPr/>
          </a:p>
        </p:txBody>
      </p:sp>
      <p:sp>
        <p:nvSpPr>
          <p:cNvPr id="187" name="Google Shape;187;g7b816aa759_0_21"/>
          <p:cNvSpPr txBox="1">
            <a:spLocks noGrp="1"/>
          </p:cNvSpPr>
          <p:nvPr>
            <p:ph type="body" idx="1"/>
          </p:nvPr>
        </p:nvSpPr>
        <p:spPr>
          <a:xfrm>
            <a:off x="966951" y="3355130"/>
            <a:ext cx="2669400" cy="24273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1600"/>
              <a:buNone/>
            </a:pPr>
            <a:r>
              <a:rPr lang="en-US"/>
              <a:t>Marking a Fund as “Reviewed” allows you to track your progress/work if you are planning multiple Funds.  Once they are all marked “Reviewed” you know you may be ready to Submit.</a:t>
            </a:r>
            <a:endParaRPr/>
          </a:p>
        </p:txBody>
      </p:sp>
      <p:pic>
        <p:nvPicPr>
          <p:cNvPr id="188" name="Google Shape;188;g7b816aa759_0_21"/>
          <p:cNvPicPr preferRelativeResize="0"/>
          <p:nvPr/>
        </p:nvPicPr>
        <p:blipFill>
          <a:blip r:embed="rId3">
            <a:alphaModFix/>
          </a:blip>
          <a:stretch>
            <a:fillRect/>
          </a:stretch>
        </p:blipFill>
        <p:spPr>
          <a:xfrm>
            <a:off x="4212426" y="152400"/>
            <a:ext cx="3681194" cy="3000425"/>
          </a:xfrm>
          <a:prstGeom prst="rect">
            <a:avLst/>
          </a:prstGeom>
          <a:noFill/>
          <a:ln>
            <a:noFill/>
          </a:ln>
        </p:spPr>
      </p:pic>
      <p:pic>
        <p:nvPicPr>
          <p:cNvPr id="189" name="Google Shape;189;g7b816aa759_0_21"/>
          <p:cNvPicPr preferRelativeResize="0"/>
          <p:nvPr/>
        </p:nvPicPr>
        <p:blipFill>
          <a:blip r:embed="rId4">
            <a:alphaModFix/>
          </a:blip>
          <a:stretch>
            <a:fillRect/>
          </a:stretch>
        </p:blipFill>
        <p:spPr>
          <a:xfrm>
            <a:off x="9990875" y="3441752"/>
            <a:ext cx="1985525" cy="1072525"/>
          </a:xfrm>
          <a:prstGeom prst="rect">
            <a:avLst/>
          </a:prstGeom>
          <a:noFill/>
          <a:ln>
            <a:noFill/>
          </a:ln>
        </p:spPr>
      </p:pic>
      <p:pic>
        <p:nvPicPr>
          <p:cNvPr id="190" name="Google Shape;190;g7b816aa759_0_21"/>
          <p:cNvPicPr preferRelativeResize="0"/>
          <p:nvPr/>
        </p:nvPicPr>
        <p:blipFill>
          <a:blip r:embed="rId5">
            <a:alphaModFix/>
          </a:blip>
          <a:stretch>
            <a:fillRect/>
          </a:stretch>
        </p:blipFill>
        <p:spPr>
          <a:xfrm>
            <a:off x="8561502" y="152400"/>
            <a:ext cx="2989550" cy="3121249"/>
          </a:xfrm>
          <a:prstGeom prst="rect">
            <a:avLst/>
          </a:prstGeom>
          <a:noFill/>
          <a:ln>
            <a:noFill/>
          </a:ln>
        </p:spPr>
      </p:pic>
      <p:pic>
        <p:nvPicPr>
          <p:cNvPr id="191" name="Google Shape;191;g7b816aa759_0_21"/>
          <p:cNvPicPr preferRelativeResize="0"/>
          <p:nvPr/>
        </p:nvPicPr>
        <p:blipFill>
          <a:blip r:embed="rId6">
            <a:alphaModFix/>
          </a:blip>
          <a:stretch>
            <a:fillRect/>
          </a:stretch>
        </p:blipFill>
        <p:spPr>
          <a:xfrm>
            <a:off x="4060025" y="3213150"/>
            <a:ext cx="5930850" cy="32533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g7c3d846ef8_0_0"/>
          <p:cNvSpPr/>
          <p:nvPr/>
        </p:nvSpPr>
        <p:spPr>
          <a:xfrm rot="-5400000">
            <a:off x="1288623" y="381413"/>
            <a:ext cx="2200200" cy="3342600"/>
          </a:xfrm>
          <a:prstGeom prst="downArrow">
            <a:avLst>
              <a:gd name="adj1" fmla="val 100000"/>
              <a:gd name="adj2" fmla="val 15788"/>
            </a:avLst>
          </a:prstGeom>
          <a:solidFill>
            <a:srgbClr val="40404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97" name="Google Shape;197;g7c3d846ef8_0_0"/>
          <p:cNvSpPr txBox="1">
            <a:spLocks noGrp="1"/>
          </p:cNvSpPr>
          <p:nvPr>
            <p:ph type="title"/>
          </p:nvPr>
        </p:nvSpPr>
        <p:spPr>
          <a:xfrm>
            <a:off x="806900" y="1213975"/>
            <a:ext cx="2989500" cy="1781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FFFFF"/>
              </a:buClr>
              <a:buSzPts val="3200"/>
              <a:buFont typeface="Calibri"/>
              <a:buNone/>
            </a:pPr>
            <a:r>
              <a:rPr lang="en-US" dirty="0">
                <a:solidFill>
                  <a:srgbClr val="FFFFFF"/>
                </a:solidFill>
              </a:rPr>
              <a:t>Expand/Collapse Content</a:t>
            </a:r>
            <a:endParaRPr dirty="0"/>
          </a:p>
        </p:txBody>
      </p:sp>
      <p:sp>
        <p:nvSpPr>
          <p:cNvPr id="198" name="Google Shape;198;g7c3d846ef8_0_0"/>
          <p:cNvSpPr txBox="1">
            <a:spLocks noGrp="1"/>
          </p:cNvSpPr>
          <p:nvPr>
            <p:ph type="body" idx="1"/>
          </p:nvPr>
        </p:nvSpPr>
        <p:spPr>
          <a:xfrm>
            <a:off x="966951" y="3483230"/>
            <a:ext cx="2669400" cy="24273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1600"/>
              <a:buNone/>
            </a:pPr>
            <a:r>
              <a:rPr lang="en-US"/>
              <a:t>Click on arrows appearing on the left side of each </a:t>
            </a:r>
            <a:r>
              <a:rPr lang="en-US" b="1"/>
              <a:t>Budget Group Category</a:t>
            </a:r>
            <a:r>
              <a:rPr lang="en-US"/>
              <a:t> and </a:t>
            </a:r>
            <a:r>
              <a:rPr lang="en-US" b="1"/>
              <a:t>Budget Object groups</a:t>
            </a:r>
            <a:r>
              <a:rPr lang="en-US"/>
              <a:t> to expand and collapse content.</a:t>
            </a:r>
            <a:endParaRPr/>
          </a:p>
        </p:txBody>
      </p:sp>
      <p:pic>
        <p:nvPicPr>
          <p:cNvPr id="199" name="Google Shape;199;g7c3d846ef8_0_0"/>
          <p:cNvPicPr preferRelativeResize="0"/>
          <p:nvPr/>
        </p:nvPicPr>
        <p:blipFill>
          <a:blip r:embed="rId3">
            <a:alphaModFix/>
          </a:blip>
          <a:stretch>
            <a:fillRect/>
          </a:stretch>
        </p:blipFill>
        <p:spPr>
          <a:xfrm>
            <a:off x="4680504" y="773150"/>
            <a:ext cx="3210300" cy="4660650"/>
          </a:xfrm>
          <a:prstGeom prst="rect">
            <a:avLst/>
          </a:prstGeom>
          <a:noFill/>
          <a:ln>
            <a:noFill/>
          </a:ln>
        </p:spPr>
      </p:pic>
      <p:pic>
        <p:nvPicPr>
          <p:cNvPr id="200" name="Google Shape;200;g7c3d846ef8_0_0"/>
          <p:cNvPicPr preferRelativeResize="0"/>
          <p:nvPr/>
        </p:nvPicPr>
        <p:blipFill>
          <a:blip r:embed="rId4">
            <a:alphaModFix/>
          </a:blip>
          <a:stretch>
            <a:fillRect/>
          </a:stretch>
        </p:blipFill>
        <p:spPr>
          <a:xfrm>
            <a:off x="8360825" y="773150"/>
            <a:ext cx="3210300" cy="5413188"/>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5"/>
        <p:cNvGrpSpPr/>
        <p:nvPr/>
      </p:nvGrpSpPr>
      <p:grpSpPr>
        <a:xfrm>
          <a:off x="0" y="0"/>
          <a:ext cx="0" cy="0"/>
          <a:chOff x="0" y="0"/>
          <a:chExt cx="0" cy="0"/>
        </a:xfrm>
      </p:grpSpPr>
      <p:sp>
        <p:nvSpPr>
          <p:cNvPr id="196" name="Google Shape;196;g6c7e99766d_0_0"/>
          <p:cNvSpPr/>
          <p:nvPr/>
        </p:nvSpPr>
        <p:spPr>
          <a:xfrm rot="-5400000">
            <a:off x="1288623" y="381413"/>
            <a:ext cx="2200200" cy="3342600"/>
          </a:xfrm>
          <a:prstGeom prst="downArrow">
            <a:avLst>
              <a:gd name="adj1" fmla="val 100000"/>
              <a:gd name="adj2" fmla="val 15788"/>
            </a:avLst>
          </a:prstGeom>
          <a:solidFill>
            <a:srgbClr val="40404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97" name="Google Shape;197;g6c7e99766d_0_0"/>
          <p:cNvSpPr txBox="1">
            <a:spLocks noGrp="1"/>
          </p:cNvSpPr>
          <p:nvPr>
            <p:ph type="title"/>
          </p:nvPr>
        </p:nvSpPr>
        <p:spPr>
          <a:xfrm>
            <a:off x="966952" y="1204108"/>
            <a:ext cx="2669400" cy="1781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FFFFF"/>
              </a:buClr>
              <a:buSzPts val="3200"/>
              <a:buFont typeface="Calibri"/>
              <a:buNone/>
            </a:pPr>
            <a:r>
              <a:rPr lang="en-US">
                <a:solidFill>
                  <a:srgbClr val="FFFFFF"/>
                </a:solidFill>
              </a:rPr>
              <a:t>Changing Your View - Out Years</a:t>
            </a:r>
            <a:endParaRPr/>
          </a:p>
        </p:txBody>
      </p:sp>
      <p:sp>
        <p:nvSpPr>
          <p:cNvPr id="198" name="Google Shape;198;g6c7e99766d_0_0"/>
          <p:cNvSpPr txBox="1">
            <a:spLocks noGrp="1"/>
          </p:cNvSpPr>
          <p:nvPr>
            <p:ph type="body" idx="1"/>
          </p:nvPr>
        </p:nvSpPr>
        <p:spPr>
          <a:xfrm>
            <a:off x="966951" y="3355130"/>
            <a:ext cx="2669400" cy="24273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1600"/>
              <a:buNone/>
            </a:pPr>
            <a:r>
              <a:rPr lang="en-US"/>
              <a:t>Changing your view to display “Out Years” means you are changing the display to show Planning Years FY22 and FY23..</a:t>
            </a:r>
            <a:endParaRPr/>
          </a:p>
        </p:txBody>
      </p:sp>
      <p:pic>
        <p:nvPicPr>
          <p:cNvPr id="199" name="Google Shape;199;g6c7e99766d_0_0"/>
          <p:cNvPicPr preferRelativeResize="0"/>
          <p:nvPr/>
        </p:nvPicPr>
        <p:blipFill>
          <a:blip r:embed="rId3">
            <a:alphaModFix/>
          </a:blip>
          <a:stretch>
            <a:fillRect/>
          </a:stretch>
        </p:blipFill>
        <p:spPr>
          <a:xfrm>
            <a:off x="4212426" y="152400"/>
            <a:ext cx="2752562" cy="3827372"/>
          </a:xfrm>
          <a:prstGeom prst="rect">
            <a:avLst/>
          </a:prstGeom>
          <a:noFill/>
          <a:ln>
            <a:noFill/>
          </a:ln>
        </p:spPr>
      </p:pic>
      <p:pic>
        <p:nvPicPr>
          <p:cNvPr id="200" name="Google Shape;200;g6c7e99766d_0_0"/>
          <p:cNvPicPr preferRelativeResize="0"/>
          <p:nvPr/>
        </p:nvPicPr>
        <p:blipFill>
          <a:blip r:embed="rId4">
            <a:alphaModFix/>
          </a:blip>
          <a:stretch>
            <a:fillRect/>
          </a:stretch>
        </p:blipFill>
        <p:spPr>
          <a:xfrm>
            <a:off x="7117400" y="227777"/>
            <a:ext cx="4790550" cy="4118375"/>
          </a:xfrm>
          <a:prstGeom prst="rect">
            <a:avLst/>
          </a:prstGeom>
          <a:noFill/>
          <a:ln>
            <a:noFill/>
          </a:ln>
        </p:spPr>
      </p:pic>
      <p:pic>
        <p:nvPicPr>
          <p:cNvPr id="201" name="Google Shape;201;g6c7e99766d_0_0"/>
          <p:cNvPicPr preferRelativeResize="0"/>
          <p:nvPr/>
        </p:nvPicPr>
        <p:blipFill>
          <a:blip r:embed="rId5">
            <a:alphaModFix/>
          </a:blip>
          <a:stretch>
            <a:fillRect/>
          </a:stretch>
        </p:blipFill>
        <p:spPr>
          <a:xfrm>
            <a:off x="3755699" y="5171250"/>
            <a:ext cx="7936075" cy="16041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5"/>
        <p:cNvGrpSpPr/>
        <p:nvPr/>
      </p:nvGrpSpPr>
      <p:grpSpPr>
        <a:xfrm>
          <a:off x="0" y="0"/>
          <a:ext cx="0" cy="0"/>
          <a:chOff x="0" y="0"/>
          <a:chExt cx="0" cy="0"/>
        </a:xfrm>
      </p:grpSpPr>
      <p:sp>
        <p:nvSpPr>
          <p:cNvPr id="206" name="Google Shape;206;g6c7e99766d_0_13"/>
          <p:cNvSpPr/>
          <p:nvPr/>
        </p:nvSpPr>
        <p:spPr>
          <a:xfrm rot="-5400000">
            <a:off x="1288623" y="381413"/>
            <a:ext cx="2200200" cy="3342600"/>
          </a:xfrm>
          <a:prstGeom prst="downArrow">
            <a:avLst>
              <a:gd name="adj1" fmla="val 100000"/>
              <a:gd name="adj2" fmla="val 15788"/>
            </a:avLst>
          </a:prstGeom>
          <a:solidFill>
            <a:srgbClr val="40404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07" name="Google Shape;207;g6c7e99766d_0_13"/>
          <p:cNvSpPr txBox="1">
            <a:spLocks noGrp="1"/>
          </p:cNvSpPr>
          <p:nvPr>
            <p:ph type="title"/>
          </p:nvPr>
        </p:nvSpPr>
        <p:spPr>
          <a:xfrm>
            <a:off x="966952" y="1204108"/>
            <a:ext cx="2669400" cy="1781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FFFFF"/>
              </a:buClr>
              <a:buSzPts val="3200"/>
              <a:buFont typeface="Calibri"/>
              <a:buNone/>
            </a:pPr>
            <a:r>
              <a:rPr lang="en-US">
                <a:solidFill>
                  <a:srgbClr val="FFFFFF"/>
                </a:solidFill>
              </a:rPr>
              <a:t>Changing Your View - Planning Months</a:t>
            </a:r>
            <a:endParaRPr/>
          </a:p>
        </p:txBody>
      </p:sp>
      <p:sp>
        <p:nvSpPr>
          <p:cNvPr id="208" name="Google Shape;208;g6c7e99766d_0_13"/>
          <p:cNvSpPr txBox="1">
            <a:spLocks noGrp="1"/>
          </p:cNvSpPr>
          <p:nvPr>
            <p:ph type="body" idx="1"/>
          </p:nvPr>
        </p:nvSpPr>
        <p:spPr>
          <a:xfrm>
            <a:off x="966951" y="3355130"/>
            <a:ext cx="2669400" cy="24273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1600"/>
              <a:buNone/>
            </a:pPr>
            <a:r>
              <a:rPr lang="en-US"/>
              <a:t>Changing your view to display “Planning Months” means you are changing the display to show the Months within Budget Year FY21.</a:t>
            </a:r>
            <a:endParaRPr/>
          </a:p>
        </p:txBody>
      </p:sp>
      <p:pic>
        <p:nvPicPr>
          <p:cNvPr id="209" name="Google Shape;209;g6c7e99766d_0_13"/>
          <p:cNvPicPr preferRelativeResize="0"/>
          <p:nvPr/>
        </p:nvPicPr>
        <p:blipFill>
          <a:blip r:embed="rId3">
            <a:alphaModFix/>
          </a:blip>
          <a:stretch>
            <a:fillRect/>
          </a:stretch>
        </p:blipFill>
        <p:spPr>
          <a:xfrm>
            <a:off x="4212426" y="152400"/>
            <a:ext cx="2752562" cy="3827372"/>
          </a:xfrm>
          <a:prstGeom prst="rect">
            <a:avLst/>
          </a:prstGeom>
          <a:noFill/>
          <a:ln>
            <a:noFill/>
          </a:ln>
        </p:spPr>
      </p:pic>
      <p:pic>
        <p:nvPicPr>
          <p:cNvPr id="210" name="Google Shape;210;g6c7e99766d_0_13"/>
          <p:cNvPicPr preferRelativeResize="0"/>
          <p:nvPr/>
        </p:nvPicPr>
        <p:blipFill>
          <a:blip r:embed="rId4">
            <a:alphaModFix/>
          </a:blip>
          <a:stretch>
            <a:fillRect/>
          </a:stretch>
        </p:blipFill>
        <p:spPr>
          <a:xfrm>
            <a:off x="7117402" y="152400"/>
            <a:ext cx="4881450" cy="4160700"/>
          </a:xfrm>
          <a:prstGeom prst="rect">
            <a:avLst/>
          </a:prstGeom>
          <a:noFill/>
          <a:ln>
            <a:noFill/>
          </a:ln>
        </p:spPr>
      </p:pic>
      <p:pic>
        <p:nvPicPr>
          <p:cNvPr id="211" name="Google Shape;211;g6c7e99766d_0_13"/>
          <p:cNvPicPr preferRelativeResize="0"/>
          <p:nvPr/>
        </p:nvPicPr>
        <p:blipFill>
          <a:blip r:embed="rId5">
            <a:alphaModFix/>
          </a:blip>
          <a:stretch>
            <a:fillRect/>
          </a:stretch>
        </p:blipFill>
        <p:spPr>
          <a:xfrm>
            <a:off x="202750" y="5556150"/>
            <a:ext cx="11920800" cy="9381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5"/>
        <p:cNvGrpSpPr/>
        <p:nvPr/>
      </p:nvGrpSpPr>
      <p:grpSpPr>
        <a:xfrm>
          <a:off x="0" y="0"/>
          <a:ext cx="0" cy="0"/>
          <a:chOff x="0" y="0"/>
          <a:chExt cx="0" cy="0"/>
        </a:xfrm>
      </p:grpSpPr>
      <p:sp>
        <p:nvSpPr>
          <p:cNvPr id="216" name="Google Shape;216;g6c7e99766d_0_24"/>
          <p:cNvSpPr/>
          <p:nvPr/>
        </p:nvSpPr>
        <p:spPr>
          <a:xfrm rot="-5400000">
            <a:off x="1288623" y="381413"/>
            <a:ext cx="2200200" cy="3342600"/>
          </a:xfrm>
          <a:prstGeom prst="downArrow">
            <a:avLst>
              <a:gd name="adj1" fmla="val 100000"/>
              <a:gd name="adj2" fmla="val 15788"/>
            </a:avLst>
          </a:prstGeom>
          <a:solidFill>
            <a:srgbClr val="40404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17" name="Google Shape;217;g6c7e99766d_0_24"/>
          <p:cNvSpPr txBox="1">
            <a:spLocks noGrp="1"/>
          </p:cNvSpPr>
          <p:nvPr>
            <p:ph type="title"/>
          </p:nvPr>
        </p:nvSpPr>
        <p:spPr>
          <a:xfrm>
            <a:off x="966952" y="1204108"/>
            <a:ext cx="2669400" cy="1781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FFFFF"/>
              </a:buClr>
              <a:buSzPts val="3200"/>
              <a:buFont typeface="Calibri"/>
              <a:buNone/>
            </a:pPr>
            <a:r>
              <a:rPr lang="en-US">
                <a:solidFill>
                  <a:srgbClr val="FFFFFF"/>
                </a:solidFill>
              </a:rPr>
              <a:t>Changing Your View - Budget Requests</a:t>
            </a:r>
            <a:endParaRPr/>
          </a:p>
        </p:txBody>
      </p:sp>
      <p:sp>
        <p:nvSpPr>
          <p:cNvPr id="218" name="Google Shape;218;g6c7e99766d_0_24"/>
          <p:cNvSpPr txBox="1">
            <a:spLocks noGrp="1"/>
          </p:cNvSpPr>
          <p:nvPr>
            <p:ph type="body" idx="1"/>
          </p:nvPr>
        </p:nvSpPr>
        <p:spPr>
          <a:xfrm>
            <a:off x="966951" y="3355130"/>
            <a:ext cx="2669400" cy="24273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1600"/>
              <a:buNone/>
            </a:pPr>
            <a:r>
              <a:rPr lang="en-US"/>
              <a:t>Changing your view to display “Pending/Approved” or “Approved Only”  Budget Requests means you are changing the display to show data produced in the Budget Request Module.</a:t>
            </a:r>
            <a:endParaRPr/>
          </a:p>
        </p:txBody>
      </p:sp>
      <p:pic>
        <p:nvPicPr>
          <p:cNvPr id="219" name="Google Shape;219;g6c7e99766d_0_24"/>
          <p:cNvPicPr preferRelativeResize="0"/>
          <p:nvPr/>
        </p:nvPicPr>
        <p:blipFill>
          <a:blip r:embed="rId3">
            <a:alphaModFix/>
          </a:blip>
          <a:stretch>
            <a:fillRect/>
          </a:stretch>
        </p:blipFill>
        <p:spPr>
          <a:xfrm>
            <a:off x="4212425" y="152400"/>
            <a:ext cx="2327825" cy="3236773"/>
          </a:xfrm>
          <a:prstGeom prst="rect">
            <a:avLst/>
          </a:prstGeom>
          <a:noFill/>
          <a:ln>
            <a:noFill/>
          </a:ln>
        </p:spPr>
      </p:pic>
      <p:pic>
        <p:nvPicPr>
          <p:cNvPr id="220" name="Google Shape;220;g6c7e99766d_0_24"/>
          <p:cNvPicPr preferRelativeResize="0"/>
          <p:nvPr/>
        </p:nvPicPr>
        <p:blipFill>
          <a:blip r:embed="rId4">
            <a:alphaModFix/>
          </a:blip>
          <a:stretch>
            <a:fillRect/>
          </a:stretch>
        </p:blipFill>
        <p:spPr>
          <a:xfrm>
            <a:off x="7117388" y="152400"/>
            <a:ext cx="4267200" cy="3581400"/>
          </a:xfrm>
          <a:prstGeom prst="rect">
            <a:avLst/>
          </a:prstGeom>
          <a:noFill/>
          <a:ln>
            <a:noFill/>
          </a:ln>
        </p:spPr>
      </p:pic>
      <p:pic>
        <p:nvPicPr>
          <p:cNvPr id="221" name="Google Shape;221;g6c7e99766d_0_24"/>
          <p:cNvPicPr preferRelativeResize="0"/>
          <p:nvPr/>
        </p:nvPicPr>
        <p:blipFill>
          <a:blip r:embed="rId5">
            <a:alphaModFix/>
          </a:blip>
          <a:stretch>
            <a:fillRect/>
          </a:stretch>
        </p:blipFill>
        <p:spPr>
          <a:xfrm>
            <a:off x="6158752" y="3355125"/>
            <a:ext cx="3961336" cy="3308575"/>
          </a:xfrm>
          <a:prstGeom prst="rect">
            <a:avLst/>
          </a:prstGeom>
          <a:noFill/>
          <a:ln>
            <a:noFill/>
          </a:ln>
        </p:spPr>
      </p:pic>
      <p:pic>
        <p:nvPicPr>
          <p:cNvPr id="222" name="Google Shape;222;g6c7e99766d_0_24"/>
          <p:cNvPicPr preferRelativeResize="0"/>
          <p:nvPr/>
        </p:nvPicPr>
        <p:blipFill>
          <a:blip r:embed="rId6">
            <a:alphaModFix/>
          </a:blip>
          <a:stretch>
            <a:fillRect/>
          </a:stretch>
        </p:blipFill>
        <p:spPr>
          <a:xfrm>
            <a:off x="242025" y="5674700"/>
            <a:ext cx="8341800" cy="9245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g7c3d846ef8_1_3"/>
          <p:cNvSpPr/>
          <p:nvPr/>
        </p:nvSpPr>
        <p:spPr>
          <a:xfrm rot="-5400000">
            <a:off x="1374825" y="-87326"/>
            <a:ext cx="2008200" cy="3342600"/>
          </a:xfrm>
          <a:prstGeom prst="downArrow">
            <a:avLst>
              <a:gd name="adj1" fmla="val 100000"/>
              <a:gd name="adj2" fmla="val 15788"/>
            </a:avLst>
          </a:prstGeom>
          <a:solidFill>
            <a:srgbClr val="40404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37" name="Google Shape;237;g7c3d846ef8_1_3"/>
          <p:cNvSpPr txBox="1">
            <a:spLocks noGrp="1"/>
          </p:cNvSpPr>
          <p:nvPr>
            <p:ph type="title"/>
          </p:nvPr>
        </p:nvSpPr>
        <p:spPr>
          <a:xfrm>
            <a:off x="1104327" y="693433"/>
            <a:ext cx="2669400" cy="1781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FFFFF"/>
              </a:buClr>
              <a:buSzPts val="3200"/>
              <a:buFont typeface="Calibri"/>
              <a:buNone/>
            </a:pPr>
            <a:r>
              <a:rPr lang="en-US">
                <a:solidFill>
                  <a:srgbClr val="FFFFFF"/>
                </a:solidFill>
              </a:rPr>
              <a:t>Budget Method</a:t>
            </a:r>
            <a:endParaRPr/>
          </a:p>
        </p:txBody>
      </p:sp>
      <p:sp>
        <p:nvSpPr>
          <p:cNvPr id="238" name="Google Shape;238;g7c3d846ef8_1_3"/>
          <p:cNvSpPr txBox="1">
            <a:spLocks noGrp="1"/>
          </p:cNvSpPr>
          <p:nvPr>
            <p:ph type="body" idx="1"/>
          </p:nvPr>
        </p:nvSpPr>
        <p:spPr>
          <a:xfrm>
            <a:off x="707625" y="2638875"/>
            <a:ext cx="4614300" cy="3697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US" dirty="0"/>
              <a:t>The method used for planning FY2020 through FY2023:</a:t>
            </a:r>
            <a:br>
              <a:rPr lang="en-US" dirty="0"/>
            </a:br>
            <a:endParaRPr dirty="0"/>
          </a:p>
          <a:p>
            <a:pPr marL="457200" lvl="0" indent="-298450" algn="l" rtl="0">
              <a:lnSpc>
                <a:spcPct val="100000"/>
              </a:lnSpc>
              <a:spcBef>
                <a:spcPts val="0"/>
              </a:spcBef>
              <a:spcAft>
                <a:spcPts val="0"/>
              </a:spcAft>
              <a:buSzPts val="1100"/>
              <a:buFont typeface="Calibri"/>
              <a:buChar char="●"/>
            </a:pPr>
            <a:r>
              <a:rPr lang="en-US" b="1" dirty="0"/>
              <a:t>From Labor</a:t>
            </a:r>
            <a:r>
              <a:rPr lang="en-US" dirty="0"/>
              <a:t> - the data for FY20 and FY21 is coming from the Labor Module; user input is required to plan years FY22 and FY23. </a:t>
            </a:r>
            <a:endParaRPr dirty="0"/>
          </a:p>
          <a:p>
            <a:pPr marL="457200" lvl="0" indent="-298450" algn="l" rtl="0">
              <a:lnSpc>
                <a:spcPct val="100000"/>
              </a:lnSpc>
              <a:spcBef>
                <a:spcPts val="0"/>
              </a:spcBef>
              <a:spcAft>
                <a:spcPts val="0"/>
              </a:spcAft>
              <a:buSzPts val="1100"/>
              <a:buFont typeface="Calibri"/>
              <a:buChar char="●"/>
            </a:pPr>
            <a:r>
              <a:rPr lang="en-US" b="1" dirty="0"/>
              <a:t>From Transfers</a:t>
            </a:r>
            <a:r>
              <a:rPr lang="en-US" dirty="0"/>
              <a:t> - All data is coming from the TRANSFERS tab</a:t>
            </a:r>
            <a:endParaRPr dirty="0"/>
          </a:p>
          <a:p>
            <a:pPr marL="457200" lvl="0" indent="-298450" algn="l" rtl="0">
              <a:lnSpc>
                <a:spcPct val="100000"/>
              </a:lnSpc>
              <a:spcBef>
                <a:spcPts val="0"/>
              </a:spcBef>
              <a:spcAft>
                <a:spcPts val="0"/>
              </a:spcAft>
              <a:buSzPts val="1100"/>
              <a:buFont typeface="Calibri"/>
              <a:buChar char="●"/>
            </a:pPr>
            <a:r>
              <a:rPr lang="en-US" b="1" dirty="0"/>
              <a:t>From Allocated Revenue</a:t>
            </a:r>
            <a:r>
              <a:rPr lang="en-US" dirty="0"/>
              <a:t> - the data for FY20 and FY21 is coming from the RCM planning module or loaded directly by the Office of Budget and Planning; user input is required to plan years FY22 and FY23.</a:t>
            </a:r>
            <a:endParaRPr dirty="0"/>
          </a:p>
          <a:p>
            <a:pPr marL="457200" lvl="0" indent="-298450" algn="l" rtl="0">
              <a:lnSpc>
                <a:spcPct val="100000"/>
              </a:lnSpc>
              <a:spcBef>
                <a:spcPts val="0"/>
              </a:spcBef>
              <a:spcAft>
                <a:spcPts val="0"/>
              </a:spcAft>
              <a:buSzPts val="1100"/>
              <a:buFont typeface="Calibri"/>
              <a:buChar char="●"/>
            </a:pPr>
            <a:r>
              <a:rPr lang="en-US" b="1" dirty="0"/>
              <a:t>Input Adjustment -</a:t>
            </a:r>
            <a:r>
              <a:rPr lang="en-US" dirty="0"/>
              <a:t> Users input is required to plan current and future years.</a:t>
            </a:r>
            <a:endParaRPr dirty="0"/>
          </a:p>
        </p:txBody>
      </p:sp>
      <p:pic>
        <p:nvPicPr>
          <p:cNvPr id="239" name="Google Shape;239;g7c3d846ef8_1_3"/>
          <p:cNvPicPr preferRelativeResize="0"/>
          <p:nvPr/>
        </p:nvPicPr>
        <p:blipFill>
          <a:blip r:embed="rId3">
            <a:alphaModFix/>
          </a:blip>
          <a:stretch>
            <a:fillRect/>
          </a:stretch>
        </p:blipFill>
        <p:spPr>
          <a:xfrm>
            <a:off x="6631575" y="393575"/>
            <a:ext cx="3717225" cy="6243249"/>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6"/>
        <p:cNvGrpSpPr/>
        <p:nvPr/>
      </p:nvGrpSpPr>
      <p:grpSpPr>
        <a:xfrm>
          <a:off x="0" y="0"/>
          <a:ext cx="0" cy="0"/>
          <a:chOff x="0" y="0"/>
          <a:chExt cx="0" cy="0"/>
        </a:xfrm>
      </p:grpSpPr>
      <p:sp>
        <p:nvSpPr>
          <p:cNvPr id="227" name="Google Shape;227;g6c7e99766d_0_38"/>
          <p:cNvSpPr/>
          <p:nvPr/>
        </p:nvSpPr>
        <p:spPr>
          <a:xfrm rot="-5400000">
            <a:off x="1288623" y="381413"/>
            <a:ext cx="2200200" cy="3342600"/>
          </a:xfrm>
          <a:prstGeom prst="downArrow">
            <a:avLst>
              <a:gd name="adj1" fmla="val 100000"/>
              <a:gd name="adj2" fmla="val 15788"/>
            </a:avLst>
          </a:prstGeom>
          <a:solidFill>
            <a:srgbClr val="40404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28" name="Google Shape;228;g6c7e99766d_0_38"/>
          <p:cNvSpPr txBox="1">
            <a:spLocks noGrp="1"/>
          </p:cNvSpPr>
          <p:nvPr>
            <p:ph type="title"/>
          </p:nvPr>
        </p:nvSpPr>
        <p:spPr>
          <a:xfrm>
            <a:off x="966952" y="1204108"/>
            <a:ext cx="2669400" cy="1781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FFFFF"/>
              </a:buClr>
              <a:buSzPts val="3200"/>
              <a:buFont typeface="Calibri"/>
              <a:buNone/>
            </a:pPr>
            <a:r>
              <a:rPr lang="en-US">
                <a:solidFill>
                  <a:srgbClr val="FFFFFF"/>
                </a:solidFill>
              </a:rPr>
              <a:t>Forecast FY20 Revenues &amp; Expenditures</a:t>
            </a:r>
            <a:endParaRPr/>
          </a:p>
        </p:txBody>
      </p:sp>
      <p:sp>
        <p:nvSpPr>
          <p:cNvPr id="229" name="Google Shape;229;g6c7e99766d_0_38"/>
          <p:cNvSpPr txBox="1">
            <a:spLocks noGrp="1"/>
          </p:cNvSpPr>
          <p:nvPr>
            <p:ph type="body" idx="1"/>
          </p:nvPr>
        </p:nvSpPr>
        <p:spPr>
          <a:xfrm>
            <a:off x="966951" y="3355130"/>
            <a:ext cx="2669400" cy="24273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1600"/>
              <a:buNone/>
            </a:pPr>
            <a:r>
              <a:rPr lang="en-US"/>
              <a:t>The “Forecast Adjustment” column allows you to add to the Forecast Calculation to produce a total Forecast FY2020 figure.  Forecast FY2020 = Actual Jul-Jan FY2020 + Forecast Feb-Jun FY2020 + Forecast Adjustment. </a:t>
            </a:r>
            <a:endParaRPr/>
          </a:p>
        </p:txBody>
      </p:sp>
      <p:pic>
        <p:nvPicPr>
          <p:cNvPr id="230" name="Google Shape;230;g6c7e99766d_0_38"/>
          <p:cNvPicPr preferRelativeResize="0"/>
          <p:nvPr/>
        </p:nvPicPr>
        <p:blipFill>
          <a:blip r:embed="rId3">
            <a:alphaModFix/>
          </a:blip>
          <a:stretch>
            <a:fillRect/>
          </a:stretch>
        </p:blipFill>
        <p:spPr>
          <a:xfrm>
            <a:off x="4228923" y="2503200"/>
            <a:ext cx="7827176" cy="185159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4"/>
        <p:cNvGrpSpPr/>
        <p:nvPr/>
      </p:nvGrpSpPr>
      <p:grpSpPr>
        <a:xfrm>
          <a:off x="0" y="0"/>
          <a:ext cx="0" cy="0"/>
          <a:chOff x="0" y="0"/>
          <a:chExt cx="0" cy="0"/>
        </a:xfrm>
      </p:grpSpPr>
      <p:sp>
        <p:nvSpPr>
          <p:cNvPr id="235" name="Google Shape;235;g6c7e99766d_0_51"/>
          <p:cNvSpPr/>
          <p:nvPr/>
        </p:nvSpPr>
        <p:spPr>
          <a:xfrm rot="-5400000">
            <a:off x="1288623" y="381413"/>
            <a:ext cx="2200200" cy="3342600"/>
          </a:xfrm>
          <a:prstGeom prst="downArrow">
            <a:avLst>
              <a:gd name="adj1" fmla="val 100000"/>
              <a:gd name="adj2" fmla="val 15788"/>
            </a:avLst>
          </a:prstGeom>
          <a:solidFill>
            <a:srgbClr val="40404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36" name="Google Shape;236;g6c7e99766d_0_51"/>
          <p:cNvSpPr txBox="1">
            <a:spLocks noGrp="1"/>
          </p:cNvSpPr>
          <p:nvPr>
            <p:ph type="title"/>
          </p:nvPr>
        </p:nvSpPr>
        <p:spPr>
          <a:xfrm>
            <a:off x="887750" y="1162175"/>
            <a:ext cx="2827800" cy="1781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FFFFF"/>
              </a:buClr>
              <a:buSzPts val="3200"/>
              <a:buFont typeface="Calibri"/>
              <a:buNone/>
            </a:pPr>
            <a:r>
              <a:rPr lang="en-US">
                <a:solidFill>
                  <a:srgbClr val="FFFFFF"/>
                </a:solidFill>
              </a:rPr>
              <a:t>Propose Budget for FY21 </a:t>
            </a:r>
            <a:br>
              <a:rPr lang="en-US">
                <a:solidFill>
                  <a:srgbClr val="FFFFFF"/>
                </a:solidFill>
              </a:rPr>
            </a:br>
            <a:r>
              <a:rPr lang="en-US">
                <a:solidFill>
                  <a:srgbClr val="FFFFFF"/>
                </a:solidFill>
              </a:rPr>
              <a:t>Revenues &amp; Expenditures</a:t>
            </a:r>
            <a:endParaRPr/>
          </a:p>
        </p:txBody>
      </p:sp>
      <p:sp>
        <p:nvSpPr>
          <p:cNvPr id="237" name="Google Shape;237;g6c7e99766d_0_51"/>
          <p:cNvSpPr txBox="1">
            <a:spLocks noGrp="1"/>
          </p:cNvSpPr>
          <p:nvPr>
            <p:ph type="body" idx="1"/>
          </p:nvPr>
        </p:nvSpPr>
        <p:spPr>
          <a:xfrm>
            <a:off x="966950" y="3355124"/>
            <a:ext cx="2669400" cy="30072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1600"/>
              <a:buNone/>
            </a:pPr>
            <a:r>
              <a:rPr lang="en-US"/>
              <a:t>The “Proposed Budget” column allows you to create your Budget figures for FY2021 for both Revenues and Expenditures.  This figure is what we call “zero base,” which means it will always default to $0 and you will be asked to enter the amount you are proposing. You can also annotate with Comments.</a:t>
            </a:r>
            <a:endParaRPr/>
          </a:p>
        </p:txBody>
      </p:sp>
      <p:pic>
        <p:nvPicPr>
          <p:cNvPr id="238" name="Google Shape;238;g6c7e99766d_0_51"/>
          <p:cNvPicPr preferRelativeResize="0"/>
          <p:nvPr/>
        </p:nvPicPr>
        <p:blipFill>
          <a:blip r:embed="rId3">
            <a:alphaModFix/>
          </a:blip>
          <a:stretch>
            <a:fillRect/>
          </a:stretch>
        </p:blipFill>
        <p:spPr>
          <a:xfrm>
            <a:off x="4295050" y="2033563"/>
            <a:ext cx="7598685" cy="27908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2"/>
        <p:cNvGrpSpPr/>
        <p:nvPr/>
      </p:nvGrpSpPr>
      <p:grpSpPr>
        <a:xfrm>
          <a:off x="0" y="0"/>
          <a:ext cx="0" cy="0"/>
          <a:chOff x="0" y="0"/>
          <a:chExt cx="0" cy="0"/>
        </a:xfrm>
      </p:grpSpPr>
      <p:sp>
        <p:nvSpPr>
          <p:cNvPr id="243" name="Google Shape;243;g6c7e99766d_0_68"/>
          <p:cNvSpPr/>
          <p:nvPr/>
        </p:nvSpPr>
        <p:spPr>
          <a:xfrm rot="-5400000">
            <a:off x="1288623" y="381413"/>
            <a:ext cx="2200200" cy="3342600"/>
          </a:xfrm>
          <a:prstGeom prst="downArrow">
            <a:avLst>
              <a:gd name="adj1" fmla="val 100000"/>
              <a:gd name="adj2" fmla="val 15788"/>
            </a:avLst>
          </a:prstGeom>
          <a:solidFill>
            <a:srgbClr val="40404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44" name="Google Shape;244;g6c7e99766d_0_68"/>
          <p:cNvSpPr txBox="1">
            <a:spLocks noGrp="1"/>
          </p:cNvSpPr>
          <p:nvPr>
            <p:ph type="title"/>
          </p:nvPr>
        </p:nvSpPr>
        <p:spPr>
          <a:xfrm>
            <a:off x="966952" y="1204108"/>
            <a:ext cx="2669400" cy="1781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FFFFF"/>
              </a:buClr>
              <a:buSzPts val="3200"/>
              <a:buFont typeface="Calibri"/>
              <a:buNone/>
            </a:pPr>
            <a:r>
              <a:rPr lang="en-US">
                <a:solidFill>
                  <a:srgbClr val="FFFFFF"/>
                </a:solidFill>
              </a:rPr>
              <a:t>Propose Monthly Budgets for FY21</a:t>
            </a:r>
            <a:endParaRPr/>
          </a:p>
        </p:txBody>
      </p:sp>
      <p:sp>
        <p:nvSpPr>
          <p:cNvPr id="245" name="Google Shape;245;g6c7e99766d_0_68"/>
          <p:cNvSpPr txBox="1">
            <a:spLocks noGrp="1"/>
          </p:cNvSpPr>
          <p:nvPr>
            <p:ph type="body" idx="1"/>
          </p:nvPr>
        </p:nvSpPr>
        <p:spPr>
          <a:xfrm>
            <a:off x="966951" y="3355130"/>
            <a:ext cx="2669400" cy="24273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1600"/>
              <a:buNone/>
            </a:pPr>
            <a:r>
              <a:rPr lang="en-US"/>
              <a:t>In the “Planning Months” view you can distribute your Proposed Budget FY2021 to months using a “Spread Method.” The only Spread Method we are turning on this year is “Even.” Let’s get used to the process and then get good at monthly budgeting.</a:t>
            </a:r>
            <a:endParaRPr/>
          </a:p>
        </p:txBody>
      </p:sp>
      <p:pic>
        <p:nvPicPr>
          <p:cNvPr id="246" name="Google Shape;246;g6c7e99766d_0_68"/>
          <p:cNvPicPr preferRelativeResize="0"/>
          <p:nvPr/>
        </p:nvPicPr>
        <p:blipFill>
          <a:blip r:embed="rId3">
            <a:alphaModFix/>
          </a:blip>
          <a:stretch>
            <a:fillRect/>
          </a:stretch>
        </p:blipFill>
        <p:spPr>
          <a:xfrm>
            <a:off x="4571925" y="330000"/>
            <a:ext cx="6989725" cy="746475"/>
          </a:xfrm>
          <a:prstGeom prst="rect">
            <a:avLst/>
          </a:prstGeom>
          <a:noFill/>
          <a:ln>
            <a:noFill/>
          </a:ln>
        </p:spPr>
      </p:pic>
      <p:pic>
        <p:nvPicPr>
          <p:cNvPr id="247" name="Google Shape;247;g6c7e99766d_0_68"/>
          <p:cNvPicPr preferRelativeResize="0"/>
          <p:nvPr/>
        </p:nvPicPr>
        <p:blipFill>
          <a:blip r:embed="rId4">
            <a:alphaModFix/>
          </a:blip>
          <a:stretch>
            <a:fillRect/>
          </a:stretch>
        </p:blipFill>
        <p:spPr>
          <a:xfrm>
            <a:off x="6256938" y="1128025"/>
            <a:ext cx="3619700" cy="52170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1"/>
        <p:cNvGrpSpPr/>
        <p:nvPr/>
      </p:nvGrpSpPr>
      <p:grpSpPr>
        <a:xfrm>
          <a:off x="0" y="0"/>
          <a:ext cx="0" cy="0"/>
          <a:chOff x="0" y="0"/>
          <a:chExt cx="0" cy="0"/>
        </a:xfrm>
      </p:grpSpPr>
      <p:sp>
        <p:nvSpPr>
          <p:cNvPr id="252" name="Google Shape;252;g6c7e99766d_0_59"/>
          <p:cNvSpPr/>
          <p:nvPr/>
        </p:nvSpPr>
        <p:spPr>
          <a:xfrm rot="-5400000">
            <a:off x="1288623" y="381413"/>
            <a:ext cx="2200200" cy="3342600"/>
          </a:xfrm>
          <a:prstGeom prst="downArrow">
            <a:avLst>
              <a:gd name="adj1" fmla="val 100000"/>
              <a:gd name="adj2" fmla="val 15788"/>
            </a:avLst>
          </a:prstGeom>
          <a:solidFill>
            <a:srgbClr val="40404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53" name="Google Shape;253;g6c7e99766d_0_59"/>
          <p:cNvSpPr txBox="1">
            <a:spLocks noGrp="1"/>
          </p:cNvSpPr>
          <p:nvPr>
            <p:ph type="title"/>
          </p:nvPr>
        </p:nvSpPr>
        <p:spPr>
          <a:xfrm>
            <a:off x="966952" y="1204108"/>
            <a:ext cx="2669400" cy="1781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FFFFF"/>
              </a:buClr>
              <a:buSzPts val="3200"/>
              <a:buFont typeface="Calibri"/>
              <a:buNone/>
            </a:pPr>
            <a:r>
              <a:rPr lang="en-US">
                <a:solidFill>
                  <a:srgbClr val="FFFFFF"/>
                </a:solidFill>
              </a:rPr>
              <a:t>Create Plans for FY22 &amp; FY23</a:t>
            </a:r>
            <a:endParaRPr/>
          </a:p>
        </p:txBody>
      </p:sp>
      <p:sp>
        <p:nvSpPr>
          <p:cNvPr id="254" name="Google Shape;254;g6c7e99766d_0_59"/>
          <p:cNvSpPr txBox="1">
            <a:spLocks noGrp="1"/>
          </p:cNvSpPr>
          <p:nvPr>
            <p:ph type="body" idx="1"/>
          </p:nvPr>
        </p:nvSpPr>
        <p:spPr>
          <a:xfrm>
            <a:off x="966951" y="3355130"/>
            <a:ext cx="2669400" cy="24273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1600"/>
              <a:buNone/>
            </a:pPr>
            <a:r>
              <a:rPr lang="en-US"/>
              <a:t>FY22 and FY23 are “zero base” just as FY21 is, so enter your plan amounts and confirm the % change by reviewing the % Adjust columns.</a:t>
            </a:r>
            <a:endParaRPr/>
          </a:p>
        </p:txBody>
      </p:sp>
      <p:pic>
        <p:nvPicPr>
          <p:cNvPr id="255" name="Google Shape;255;g6c7e99766d_0_59"/>
          <p:cNvPicPr preferRelativeResize="0"/>
          <p:nvPr/>
        </p:nvPicPr>
        <p:blipFill>
          <a:blip r:embed="rId3">
            <a:alphaModFix/>
          </a:blip>
          <a:stretch>
            <a:fillRect/>
          </a:stretch>
        </p:blipFill>
        <p:spPr>
          <a:xfrm>
            <a:off x="4122775" y="2697250"/>
            <a:ext cx="7673626" cy="18530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37"/>
          <p:cNvSpPr>
            <a:spLocks noGrp="1"/>
          </p:cNvSpPr>
          <p:nvPr>
            <p:ph type="title"/>
          </p:nvPr>
        </p:nvSpPr>
        <p:spPr>
          <a:xfrm>
            <a:off x="824884" y="5478644"/>
            <a:ext cx="10961400" cy="1029900"/>
          </a:xfrm>
          <a:prstGeom prst="ellipse">
            <a:avLst/>
          </a:prstGeom>
          <a:noFill/>
          <a:ln>
            <a:noFill/>
          </a:ln>
        </p:spPr>
        <p:txBody>
          <a:bodyPr spcFirstLastPara="1" wrap="square" lIns="91425" tIns="45700" rIns="91425" bIns="45700" anchor="t" anchorCtr="0">
            <a:normAutofit fontScale="90000"/>
          </a:bodyPr>
          <a:lstStyle/>
          <a:p>
            <a:pPr marL="0" lvl="0" indent="0" algn="ctr" rtl="0">
              <a:lnSpc>
                <a:spcPct val="90000"/>
              </a:lnSpc>
              <a:spcBef>
                <a:spcPts val="0"/>
              </a:spcBef>
              <a:spcAft>
                <a:spcPts val="0"/>
              </a:spcAft>
              <a:buClr>
                <a:srgbClr val="000000"/>
              </a:buClr>
              <a:buSzPts val="2790"/>
              <a:buFont typeface="Calibri"/>
              <a:buNone/>
            </a:pPr>
            <a:r>
              <a:rPr lang="en-US" sz="2790">
                <a:solidFill>
                  <a:srgbClr val="000000"/>
                </a:solidFill>
              </a:rPr>
              <a:t>Note: Budget Object, KFS Account, and Planning Fund crosswalk reports are available in Axiom.</a:t>
            </a:r>
            <a:endParaRPr/>
          </a:p>
        </p:txBody>
      </p:sp>
      <p:pic>
        <p:nvPicPr>
          <p:cNvPr id="119" name="Google Shape;119;p37"/>
          <p:cNvPicPr preferRelativeResize="0"/>
          <p:nvPr/>
        </p:nvPicPr>
        <p:blipFill rotWithShape="1">
          <a:blip r:embed="rId3">
            <a:alphaModFix/>
          </a:blip>
          <a:srcRect/>
          <a:stretch/>
        </p:blipFill>
        <p:spPr>
          <a:xfrm>
            <a:off x="3642625" y="417725"/>
            <a:ext cx="5081551" cy="4786044"/>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9"/>
        <p:cNvGrpSpPr/>
        <p:nvPr/>
      </p:nvGrpSpPr>
      <p:grpSpPr>
        <a:xfrm>
          <a:off x="0" y="0"/>
          <a:ext cx="0" cy="0"/>
          <a:chOff x="0" y="0"/>
          <a:chExt cx="0" cy="0"/>
        </a:xfrm>
      </p:grpSpPr>
      <p:sp>
        <p:nvSpPr>
          <p:cNvPr id="260" name="Google Shape;260;g6c7e99766d_0_79"/>
          <p:cNvSpPr/>
          <p:nvPr/>
        </p:nvSpPr>
        <p:spPr>
          <a:xfrm rot="-5400000">
            <a:off x="1288623" y="381413"/>
            <a:ext cx="2200200" cy="3342600"/>
          </a:xfrm>
          <a:prstGeom prst="downArrow">
            <a:avLst>
              <a:gd name="adj1" fmla="val 100000"/>
              <a:gd name="adj2" fmla="val 15788"/>
            </a:avLst>
          </a:prstGeom>
          <a:solidFill>
            <a:srgbClr val="40404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61" name="Google Shape;261;g6c7e99766d_0_79"/>
          <p:cNvSpPr txBox="1">
            <a:spLocks noGrp="1"/>
          </p:cNvSpPr>
          <p:nvPr>
            <p:ph type="title"/>
          </p:nvPr>
        </p:nvSpPr>
        <p:spPr>
          <a:xfrm>
            <a:off x="966952" y="1204108"/>
            <a:ext cx="2669400" cy="1781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FFFFF"/>
              </a:buClr>
              <a:buSzPts val="3200"/>
              <a:buFont typeface="Calibri"/>
              <a:buNone/>
            </a:pPr>
            <a:r>
              <a:rPr lang="en-US">
                <a:solidFill>
                  <a:srgbClr val="FFFFFF"/>
                </a:solidFill>
              </a:rPr>
              <a:t>Add/Change Planning Funds </a:t>
            </a:r>
            <a:endParaRPr/>
          </a:p>
        </p:txBody>
      </p:sp>
      <p:sp>
        <p:nvSpPr>
          <p:cNvPr id="262" name="Google Shape;262;g6c7e99766d_0_79"/>
          <p:cNvSpPr txBox="1">
            <a:spLocks noGrp="1"/>
          </p:cNvSpPr>
          <p:nvPr>
            <p:ph type="body" idx="1"/>
          </p:nvPr>
        </p:nvSpPr>
        <p:spPr>
          <a:xfrm>
            <a:off x="966951" y="3355130"/>
            <a:ext cx="2669400" cy="24273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1600"/>
              <a:buNone/>
            </a:pPr>
            <a:r>
              <a:rPr lang="en-US"/>
              <a:t>If you want to plan to a Fund that you have no historical actuals in you will see a blank form and you will need to add Budget Groups and Budget Objects to the form to enter your Forecast, Budget, and Plan data in for the newly added Planning Fund. See Next Sections for Additional Information.</a:t>
            </a:r>
            <a:endParaRPr/>
          </a:p>
        </p:txBody>
      </p:sp>
      <p:pic>
        <p:nvPicPr>
          <p:cNvPr id="263" name="Google Shape;263;g6c7e99766d_0_79"/>
          <p:cNvPicPr preferRelativeResize="0"/>
          <p:nvPr/>
        </p:nvPicPr>
        <p:blipFill>
          <a:blip r:embed="rId3">
            <a:alphaModFix/>
          </a:blip>
          <a:stretch>
            <a:fillRect/>
          </a:stretch>
        </p:blipFill>
        <p:spPr>
          <a:xfrm>
            <a:off x="3981075" y="1546950"/>
            <a:ext cx="7903399" cy="37641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67"/>
        <p:cNvGrpSpPr/>
        <p:nvPr/>
      </p:nvGrpSpPr>
      <p:grpSpPr>
        <a:xfrm>
          <a:off x="0" y="0"/>
          <a:ext cx="0" cy="0"/>
          <a:chOff x="0" y="0"/>
          <a:chExt cx="0" cy="0"/>
        </a:xfrm>
      </p:grpSpPr>
      <p:sp>
        <p:nvSpPr>
          <p:cNvPr id="268" name="Google Shape;268;g6c7e99766d_0_87"/>
          <p:cNvSpPr/>
          <p:nvPr/>
        </p:nvSpPr>
        <p:spPr>
          <a:xfrm rot="-5400000">
            <a:off x="1288623" y="381413"/>
            <a:ext cx="2200200" cy="3342600"/>
          </a:xfrm>
          <a:prstGeom prst="downArrow">
            <a:avLst>
              <a:gd name="adj1" fmla="val 100000"/>
              <a:gd name="adj2" fmla="val 15788"/>
            </a:avLst>
          </a:prstGeom>
          <a:solidFill>
            <a:srgbClr val="40404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69" name="Google Shape;269;g6c7e99766d_0_87"/>
          <p:cNvSpPr txBox="1">
            <a:spLocks noGrp="1"/>
          </p:cNvSpPr>
          <p:nvPr>
            <p:ph type="title"/>
          </p:nvPr>
        </p:nvSpPr>
        <p:spPr>
          <a:xfrm>
            <a:off x="966952" y="1204108"/>
            <a:ext cx="2669400" cy="1781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FFFFF"/>
              </a:buClr>
              <a:buSzPts val="3200"/>
              <a:buFont typeface="Calibri"/>
              <a:buNone/>
            </a:pPr>
            <a:r>
              <a:rPr lang="en-US">
                <a:solidFill>
                  <a:srgbClr val="FFFFFF"/>
                </a:solidFill>
              </a:rPr>
              <a:t>Adding a New Budget Group</a:t>
            </a:r>
            <a:endParaRPr/>
          </a:p>
        </p:txBody>
      </p:sp>
      <p:sp>
        <p:nvSpPr>
          <p:cNvPr id="270" name="Google Shape;270;g6c7e99766d_0_87"/>
          <p:cNvSpPr txBox="1">
            <a:spLocks noGrp="1"/>
          </p:cNvSpPr>
          <p:nvPr>
            <p:ph type="body" idx="1"/>
          </p:nvPr>
        </p:nvSpPr>
        <p:spPr>
          <a:xfrm>
            <a:off x="966951" y="3355130"/>
            <a:ext cx="2669400" cy="24273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1600"/>
              <a:buNone/>
            </a:pPr>
            <a:r>
              <a:rPr lang="en-US"/>
              <a:t>If you want to plan for a new group of Budget Objects that do not have any historical actuals you will want to “+ Add Revenue Budget Group”</a:t>
            </a:r>
            <a:endParaRPr/>
          </a:p>
        </p:txBody>
      </p:sp>
      <p:pic>
        <p:nvPicPr>
          <p:cNvPr id="271" name="Google Shape;271;g6c7e99766d_0_87"/>
          <p:cNvPicPr preferRelativeResize="0"/>
          <p:nvPr/>
        </p:nvPicPr>
        <p:blipFill>
          <a:blip r:embed="rId3">
            <a:alphaModFix/>
          </a:blip>
          <a:stretch>
            <a:fillRect/>
          </a:stretch>
        </p:blipFill>
        <p:spPr>
          <a:xfrm>
            <a:off x="4060025" y="328275"/>
            <a:ext cx="4535125" cy="3532750"/>
          </a:xfrm>
          <a:prstGeom prst="rect">
            <a:avLst/>
          </a:prstGeom>
          <a:noFill/>
          <a:ln>
            <a:noFill/>
          </a:ln>
        </p:spPr>
      </p:pic>
      <p:pic>
        <p:nvPicPr>
          <p:cNvPr id="272" name="Google Shape;272;g6c7e99766d_0_87"/>
          <p:cNvPicPr preferRelativeResize="0"/>
          <p:nvPr/>
        </p:nvPicPr>
        <p:blipFill>
          <a:blip r:embed="rId4">
            <a:alphaModFix/>
          </a:blip>
          <a:stretch>
            <a:fillRect/>
          </a:stretch>
        </p:blipFill>
        <p:spPr>
          <a:xfrm>
            <a:off x="3904424" y="3861025"/>
            <a:ext cx="4776350" cy="264995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76"/>
        <p:cNvGrpSpPr/>
        <p:nvPr/>
      </p:nvGrpSpPr>
      <p:grpSpPr>
        <a:xfrm>
          <a:off x="0" y="0"/>
          <a:ext cx="0" cy="0"/>
          <a:chOff x="0" y="0"/>
          <a:chExt cx="0" cy="0"/>
        </a:xfrm>
      </p:grpSpPr>
      <p:sp>
        <p:nvSpPr>
          <p:cNvPr id="277" name="Google Shape;277;g6c7e99766d_0_96"/>
          <p:cNvSpPr/>
          <p:nvPr/>
        </p:nvSpPr>
        <p:spPr>
          <a:xfrm rot="-5400000">
            <a:off x="1288623" y="381413"/>
            <a:ext cx="2200200" cy="3342600"/>
          </a:xfrm>
          <a:prstGeom prst="downArrow">
            <a:avLst>
              <a:gd name="adj1" fmla="val 100000"/>
              <a:gd name="adj2" fmla="val 15788"/>
            </a:avLst>
          </a:prstGeom>
          <a:solidFill>
            <a:srgbClr val="40404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78" name="Google Shape;278;g6c7e99766d_0_96"/>
          <p:cNvSpPr txBox="1">
            <a:spLocks noGrp="1"/>
          </p:cNvSpPr>
          <p:nvPr>
            <p:ph type="title"/>
          </p:nvPr>
        </p:nvSpPr>
        <p:spPr>
          <a:xfrm>
            <a:off x="966952" y="1204108"/>
            <a:ext cx="2669400" cy="1781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FFFFF"/>
              </a:buClr>
              <a:buSzPts val="3200"/>
              <a:buFont typeface="Calibri"/>
              <a:buNone/>
            </a:pPr>
            <a:r>
              <a:rPr lang="en-US">
                <a:solidFill>
                  <a:srgbClr val="FFFFFF"/>
                </a:solidFill>
              </a:rPr>
              <a:t>Adding a New Budget Group (cont.)</a:t>
            </a:r>
            <a:endParaRPr/>
          </a:p>
        </p:txBody>
      </p:sp>
      <p:sp>
        <p:nvSpPr>
          <p:cNvPr id="279" name="Google Shape;279;g6c7e99766d_0_96"/>
          <p:cNvSpPr txBox="1">
            <a:spLocks noGrp="1"/>
          </p:cNvSpPr>
          <p:nvPr>
            <p:ph type="body" idx="1"/>
          </p:nvPr>
        </p:nvSpPr>
        <p:spPr>
          <a:xfrm>
            <a:off x="966951" y="3355130"/>
            <a:ext cx="2669400" cy="24273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1600"/>
              <a:buNone/>
            </a:pPr>
            <a:r>
              <a:rPr lang="en-US"/>
              <a:t>If you want to plan for a new group of Budget Objects that do not have any historical actuals you will want to “+ Add Revenue Budget Group”</a:t>
            </a:r>
            <a:endParaRPr/>
          </a:p>
        </p:txBody>
      </p:sp>
      <p:pic>
        <p:nvPicPr>
          <p:cNvPr id="280" name="Google Shape;280;g6c7e99766d_0_96"/>
          <p:cNvPicPr preferRelativeResize="0"/>
          <p:nvPr/>
        </p:nvPicPr>
        <p:blipFill rotWithShape="1">
          <a:blip r:embed="rId3">
            <a:alphaModFix/>
          </a:blip>
          <a:srcRect b="32745"/>
          <a:stretch/>
        </p:blipFill>
        <p:spPr>
          <a:xfrm>
            <a:off x="4212425" y="152400"/>
            <a:ext cx="5647414" cy="3202725"/>
          </a:xfrm>
          <a:prstGeom prst="rect">
            <a:avLst/>
          </a:prstGeom>
          <a:noFill/>
          <a:ln>
            <a:noFill/>
          </a:ln>
        </p:spPr>
      </p:pic>
      <p:pic>
        <p:nvPicPr>
          <p:cNvPr id="281" name="Google Shape;281;g6c7e99766d_0_96"/>
          <p:cNvPicPr preferRelativeResize="0"/>
          <p:nvPr/>
        </p:nvPicPr>
        <p:blipFill>
          <a:blip r:embed="rId4">
            <a:alphaModFix/>
          </a:blip>
          <a:stretch>
            <a:fillRect/>
          </a:stretch>
        </p:blipFill>
        <p:spPr>
          <a:xfrm>
            <a:off x="4400150" y="3685650"/>
            <a:ext cx="5360275" cy="299797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85"/>
        <p:cNvGrpSpPr/>
        <p:nvPr/>
      </p:nvGrpSpPr>
      <p:grpSpPr>
        <a:xfrm>
          <a:off x="0" y="0"/>
          <a:ext cx="0" cy="0"/>
          <a:chOff x="0" y="0"/>
          <a:chExt cx="0" cy="0"/>
        </a:xfrm>
      </p:grpSpPr>
      <p:sp>
        <p:nvSpPr>
          <p:cNvPr id="286" name="Google Shape;286;g6c7e99766d_0_106"/>
          <p:cNvSpPr/>
          <p:nvPr/>
        </p:nvSpPr>
        <p:spPr>
          <a:xfrm rot="-5400000">
            <a:off x="1288623" y="381413"/>
            <a:ext cx="2200200" cy="3342600"/>
          </a:xfrm>
          <a:prstGeom prst="downArrow">
            <a:avLst>
              <a:gd name="adj1" fmla="val 100000"/>
              <a:gd name="adj2" fmla="val 15788"/>
            </a:avLst>
          </a:prstGeom>
          <a:solidFill>
            <a:srgbClr val="40404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87" name="Google Shape;287;g6c7e99766d_0_106"/>
          <p:cNvSpPr txBox="1">
            <a:spLocks noGrp="1"/>
          </p:cNvSpPr>
          <p:nvPr>
            <p:ph type="title"/>
          </p:nvPr>
        </p:nvSpPr>
        <p:spPr>
          <a:xfrm>
            <a:off x="966952" y="1204108"/>
            <a:ext cx="2669400" cy="1781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FFFFF"/>
              </a:buClr>
              <a:buSzPts val="3200"/>
              <a:buFont typeface="Calibri"/>
              <a:buNone/>
            </a:pPr>
            <a:r>
              <a:rPr lang="en-US">
                <a:solidFill>
                  <a:srgbClr val="FFFFFF"/>
                </a:solidFill>
              </a:rPr>
              <a:t>Adding a New Budget Group (cont.)</a:t>
            </a:r>
            <a:endParaRPr/>
          </a:p>
        </p:txBody>
      </p:sp>
      <p:sp>
        <p:nvSpPr>
          <p:cNvPr id="288" name="Google Shape;288;g6c7e99766d_0_106"/>
          <p:cNvSpPr txBox="1">
            <a:spLocks noGrp="1"/>
          </p:cNvSpPr>
          <p:nvPr>
            <p:ph type="body" idx="1"/>
          </p:nvPr>
        </p:nvSpPr>
        <p:spPr>
          <a:xfrm>
            <a:off x="966951" y="3355130"/>
            <a:ext cx="2669400" cy="24273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1600"/>
              <a:buNone/>
            </a:pPr>
            <a:r>
              <a:rPr lang="en-US"/>
              <a:t>If you want to plan for a new group of Budget Objects that do not have any historical actuals you will want to “+ Add Revenue Budget Group”</a:t>
            </a:r>
            <a:endParaRPr/>
          </a:p>
        </p:txBody>
      </p:sp>
      <p:pic>
        <p:nvPicPr>
          <p:cNvPr id="289" name="Google Shape;289;g6c7e99766d_0_106"/>
          <p:cNvPicPr preferRelativeResize="0"/>
          <p:nvPr/>
        </p:nvPicPr>
        <p:blipFill>
          <a:blip r:embed="rId3">
            <a:alphaModFix/>
          </a:blip>
          <a:stretch>
            <a:fillRect/>
          </a:stretch>
        </p:blipFill>
        <p:spPr>
          <a:xfrm>
            <a:off x="5071751" y="846475"/>
            <a:ext cx="5070475" cy="554882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93"/>
        <p:cNvGrpSpPr/>
        <p:nvPr/>
      </p:nvGrpSpPr>
      <p:grpSpPr>
        <a:xfrm>
          <a:off x="0" y="0"/>
          <a:ext cx="0" cy="0"/>
          <a:chOff x="0" y="0"/>
          <a:chExt cx="0" cy="0"/>
        </a:xfrm>
      </p:grpSpPr>
      <p:sp>
        <p:nvSpPr>
          <p:cNvPr id="294" name="Google Shape;294;g6c7e99766d_0_115"/>
          <p:cNvSpPr/>
          <p:nvPr/>
        </p:nvSpPr>
        <p:spPr>
          <a:xfrm rot="-5400000">
            <a:off x="1288623" y="381413"/>
            <a:ext cx="2200200" cy="3342600"/>
          </a:xfrm>
          <a:prstGeom prst="downArrow">
            <a:avLst>
              <a:gd name="adj1" fmla="val 100000"/>
              <a:gd name="adj2" fmla="val 15788"/>
            </a:avLst>
          </a:prstGeom>
          <a:solidFill>
            <a:srgbClr val="40404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95" name="Google Shape;295;g6c7e99766d_0_115"/>
          <p:cNvSpPr txBox="1">
            <a:spLocks noGrp="1"/>
          </p:cNvSpPr>
          <p:nvPr>
            <p:ph type="title"/>
          </p:nvPr>
        </p:nvSpPr>
        <p:spPr>
          <a:xfrm>
            <a:off x="966952" y="1204108"/>
            <a:ext cx="2669400" cy="1781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FFFFF"/>
              </a:buClr>
              <a:buSzPts val="3200"/>
              <a:buFont typeface="Calibri"/>
              <a:buNone/>
            </a:pPr>
            <a:r>
              <a:rPr lang="en-US">
                <a:solidFill>
                  <a:srgbClr val="FFFFFF"/>
                </a:solidFill>
              </a:rPr>
              <a:t>Adding a New Budget Object</a:t>
            </a:r>
            <a:endParaRPr/>
          </a:p>
        </p:txBody>
      </p:sp>
      <p:sp>
        <p:nvSpPr>
          <p:cNvPr id="296" name="Google Shape;296;g6c7e99766d_0_115"/>
          <p:cNvSpPr txBox="1">
            <a:spLocks noGrp="1"/>
          </p:cNvSpPr>
          <p:nvPr>
            <p:ph type="body" idx="1"/>
          </p:nvPr>
        </p:nvSpPr>
        <p:spPr>
          <a:xfrm>
            <a:off x="966951" y="3355130"/>
            <a:ext cx="2669400" cy="24273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1600"/>
              <a:buNone/>
            </a:pPr>
            <a:r>
              <a:rPr lang="en-US"/>
              <a:t>Within a Budget Group you may want to add a new Budget Object. You do this by selecting the “+ Add…” icon within the appropriate Budget Group.  You can perform both of these functions for both Revenues and Expenditures.</a:t>
            </a:r>
            <a:endParaRPr/>
          </a:p>
        </p:txBody>
      </p:sp>
      <p:pic>
        <p:nvPicPr>
          <p:cNvPr id="297" name="Google Shape;297;g6c7e99766d_0_115"/>
          <p:cNvPicPr preferRelativeResize="0"/>
          <p:nvPr/>
        </p:nvPicPr>
        <p:blipFill>
          <a:blip r:embed="rId3">
            <a:alphaModFix/>
          </a:blip>
          <a:stretch>
            <a:fillRect/>
          </a:stretch>
        </p:blipFill>
        <p:spPr>
          <a:xfrm>
            <a:off x="4212425" y="152400"/>
            <a:ext cx="4292178" cy="4697100"/>
          </a:xfrm>
          <a:prstGeom prst="rect">
            <a:avLst/>
          </a:prstGeom>
          <a:noFill/>
          <a:ln>
            <a:noFill/>
          </a:ln>
        </p:spPr>
      </p:pic>
      <p:pic>
        <p:nvPicPr>
          <p:cNvPr id="298" name="Google Shape;298;g6c7e99766d_0_115"/>
          <p:cNvPicPr preferRelativeResize="0"/>
          <p:nvPr/>
        </p:nvPicPr>
        <p:blipFill>
          <a:blip r:embed="rId4">
            <a:alphaModFix/>
          </a:blip>
          <a:stretch>
            <a:fillRect/>
          </a:stretch>
        </p:blipFill>
        <p:spPr>
          <a:xfrm>
            <a:off x="4060025" y="4720975"/>
            <a:ext cx="8131975" cy="2009216"/>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02"/>
        <p:cNvGrpSpPr/>
        <p:nvPr/>
      </p:nvGrpSpPr>
      <p:grpSpPr>
        <a:xfrm>
          <a:off x="0" y="0"/>
          <a:ext cx="0" cy="0"/>
          <a:chOff x="0" y="0"/>
          <a:chExt cx="0" cy="0"/>
        </a:xfrm>
      </p:grpSpPr>
      <p:sp>
        <p:nvSpPr>
          <p:cNvPr id="303" name="Google Shape;303;g6c7e99766d_0_126"/>
          <p:cNvSpPr/>
          <p:nvPr/>
        </p:nvSpPr>
        <p:spPr>
          <a:xfrm rot="-5400000">
            <a:off x="1288623" y="381413"/>
            <a:ext cx="2200200" cy="3342600"/>
          </a:xfrm>
          <a:prstGeom prst="downArrow">
            <a:avLst>
              <a:gd name="adj1" fmla="val 100000"/>
              <a:gd name="adj2" fmla="val 15788"/>
            </a:avLst>
          </a:prstGeom>
          <a:solidFill>
            <a:srgbClr val="40404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04" name="Google Shape;304;g6c7e99766d_0_126"/>
          <p:cNvSpPr txBox="1">
            <a:spLocks noGrp="1"/>
          </p:cNvSpPr>
          <p:nvPr>
            <p:ph type="title"/>
          </p:nvPr>
        </p:nvSpPr>
        <p:spPr>
          <a:xfrm>
            <a:off x="966952" y="1204108"/>
            <a:ext cx="2669400" cy="1781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FFFFF"/>
              </a:buClr>
              <a:buSzPts val="3200"/>
              <a:buFont typeface="Calibri"/>
              <a:buNone/>
            </a:pPr>
            <a:r>
              <a:rPr lang="en-US">
                <a:solidFill>
                  <a:srgbClr val="FFFFFF"/>
                </a:solidFill>
              </a:rPr>
              <a:t>Adding a New Budget Object (cont.)</a:t>
            </a:r>
            <a:endParaRPr/>
          </a:p>
        </p:txBody>
      </p:sp>
      <p:sp>
        <p:nvSpPr>
          <p:cNvPr id="305" name="Google Shape;305;g6c7e99766d_0_126"/>
          <p:cNvSpPr txBox="1">
            <a:spLocks noGrp="1"/>
          </p:cNvSpPr>
          <p:nvPr>
            <p:ph type="body" idx="1"/>
          </p:nvPr>
        </p:nvSpPr>
        <p:spPr>
          <a:xfrm>
            <a:off x="966951" y="3355130"/>
            <a:ext cx="2669400" cy="24273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1600"/>
              <a:buNone/>
            </a:pPr>
            <a:r>
              <a:rPr lang="en-US"/>
              <a:t>Within a Budget Group you may want to add a new Budget Object. You do this by selecting the “+ Add…” icon within the appropriate Budget Group.  You can perform both of these functions for both Revenues and Expenditures.</a:t>
            </a:r>
            <a:endParaRPr/>
          </a:p>
        </p:txBody>
      </p:sp>
      <p:pic>
        <p:nvPicPr>
          <p:cNvPr id="306" name="Google Shape;306;g6c7e99766d_0_126"/>
          <p:cNvPicPr preferRelativeResize="0"/>
          <p:nvPr/>
        </p:nvPicPr>
        <p:blipFill>
          <a:blip r:embed="rId3">
            <a:alphaModFix/>
          </a:blip>
          <a:stretch>
            <a:fillRect/>
          </a:stretch>
        </p:blipFill>
        <p:spPr>
          <a:xfrm>
            <a:off x="4262000" y="2215350"/>
            <a:ext cx="7784275" cy="256045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0"/>
        <p:cNvGrpSpPr/>
        <p:nvPr/>
      </p:nvGrpSpPr>
      <p:grpSpPr>
        <a:xfrm>
          <a:off x="0" y="0"/>
          <a:ext cx="0" cy="0"/>
          <a:chOff x="0" y="0"/>
          <a:chExt cx="0" cy="0"/>
        </a:xfrm>
      </p:grpSpPr>
      <p:sp>
        <p:nvSpPr>
          <p:cNvPr id="311" name="Google Shape;311;p40"/>
          <p:cNvSpPr/>
          <p:nvPr/>
        </p:nvSpPr>
        <p:spPr>
          <a:xfrm>
            <a:off x="321564" y="320040"/>
            <a:ext cx="11548872" cy="6217920"/>
          </a:xfrm>
          <a:prstGeom prst="rect">
            <a:avLst/>
          </a:prstGeom>
          <a:solidFill>
            <a:schemeClr val="dk1">
              <a:alpha val="745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12" name="Google Shape;312;p40"/>
          <p:cNvSpPr>
            <a:spLocks noGrp="1"/>
          </p:cNvSpPr>
          <p:nvPr>
            <p:ph type="title"/>
          </p:nvPr>
        </p:nvSpPr>
        <p:spPr>
          <a:xfrm>
            <a:off x="838200" y="963877"/>
            <a:ext cx="3494362" cy="4930246"/>
          </a:xfrm>
          <a:prstGeom prst="ellipse">
            <a:avLst/>
          </a:prstGeom>
          <a:noFill/>
          <a:ln>
            <a:noFill/>
          </a:ln>
        </p:spPr>
        <p:txBody>
          <a:bodyPr spcFirstLastPara="1" wrap="square" lIns="91425" tIns="45700" rIns="91425" bIns="45700" anchor="ctr" anchorCtr="0">
            <a:normAutofit/>
          </a:bodyPr>
          <a:lstStyle/>
          <a:p>
            <a:pPr marL="0" lvl="0" indent="0" algn="r" rtl="0">
              <a:lnSpc>
                <a:spcPct val="90000"/>
              </a:lnSpc>
              <a:spcBef>
                <a:spcPts val="0"/>
              </a:spcBef>
              <a:spcAft>
                <a:spcPts val="0"/>
              </a:spcAft>
              <a:buClr>
                <a:schemeClr val="accent1"/>
              </a:buClr>
              <a:buSzPts val="4400"/>
              <a:buFont typeface="Calibri"/>
              <a:buNone/>
            </a:pPr>
            <a:r>
              <a:rPr lang="en-US">
                <a:solidFill>
                  <a:schemeClr val="accent1"/>
                </a:solidFill>
              </a:rPr>
              <a:t>Scenario</a:t>
            </a:r>
            <a:endParaRPr/>
          </a:p>
        </p:txBody>
      </p:sp>
      <p:cxnSp>
        <p:nvCxnSpPr>
          <p:cNvPr id="313" name="Google Shape;313;p40"/>
          <p:cNvCxnSpPr/>
          <p:nvPr/>
        </p:nvCxnSpPr>
        <p:spPr>
          <a:xfrm>
            <a:off x="4654296" y="2057400"/>
            <a:ext cx="0" cy="2743200"/>
          </a:xfrm>
          <a:prstGeom prst="straightConnector1">
            <a:avLst/>
          </a:prstGeom>
          <a:noFill/>
          <a:ln w="19050" cap="flat" cmpd="sng">
            <a:solidFill>
              <a:srgbClr val="262626"/>
            </a:solidFill>
            <a:prstDash val="solid"/>
            <a:miter lim="800000"/>
            <a:headEnd type="none" w="sm" len="sm"/>
            <a:tailEnd type="none" w="sm" len="sm"/>
          </a:ln>
        </p:spPr>
      </p:cxnSp>
      <p:sp>
        <p:nvSpPr>
          <p:cNvPr id="314" name="Google Shape;314;p40"/>
          <p:cNvSpPr txBox="1">
            <a:spLocks noGrp="1"/>
          </p:cNvSpPr>
          <p:nvPr>
            <p:ph type="body" idx="1"/>
          </p:nvPr>
        </p:nvSpPr>
        <p:spPr>
          <a:xfrm>
            <a:off x="4976031" y="963877"/>
            <a:ext cx="6377769" cy="4930246"/>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2800"/>
              <a:buNone/>
            </a:pPr>
            <a:r>
              <a:rPr lang="en-US"/>
              <a:t>Your department will be getting a 2% budget cut in State Funds, effective FY22</a:t>
            </a:r>
            <a:r>
              <a:rPr lang="en-US" sz="1100">
                <a:latin typeface="Arial"/>
                <a:ea typeface="Arial"/>
                <a:cs typeface="Arial"/>
                <a:sym typeface="Arial"/>
              </a:rPr>
              <a:t>.</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8"/>
        <p:cNvGrpSpPr/>
        <p:nvPr/>
      </p:nvGrpSpPr>
      <p:grpSpPr>
        <a:xfrm>
          <a:off x="0" y="0"/>
          <a:ext cx="0" cy="0"/>
          <a:chOff x="0" y="0"/>
          <a:chExt cx="0" cy="0"/>
        </a:xfrm>
      </p:grpSpPr>
      <p:sp>
        <p:nvSpPr>
          <p:cNvPr id="319" name="Google Shape;319;g6c7e99766d_0_150"/>
          <p:cNvSpPr/>
          <p:nvPr/>
        </p:nvSpPr>
        <p:spPr>
          <a:xfrm>
            <a:off x="321564" y="320040"/>
            <a:ext cx="11548800" cy="6217800"/>
          </a:xfrm>
          <a:prstGeom prst="rect">
            <a:avLst/>
          </a:prstGeom>
          <a:solidFill>
            <a:schemeClr val="dk1">
              <a:alpha val="745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20" name="Google Shape;320;g6c7e99766d_0_150"/>
          <p:cNvSpPr>
            <a:spLocks noGrp="1"/>
          </p:cNvSpPr>
          <p:nvPr>
            <p:ph type="title"/>
          </p:nvPr>
        </p:nvSpPr>
        <p:spPr>
          <a:xfrm>
            <a:off x="838200" y="963877"/>
            <a:ext cx="3494400" cy="4930200"/>
          </a:xfrm>
          <a:prstGeom prst="ellipse">
            <a:avLst/>
          </a:prstGeom>
          <a:noFill/>
          <a:ln>
            <a:noFill/>
          </a:ln>
        </p:spPr>
        <p:txBody>
          <a:bodyPr spcFirstLastPara="1" wrap="square" lIns="91425" tIns="45700" rIns="91425" bIns="45700" anchor="ctr" anchorCtr="0">
            <a:noAutofit/>
          </a:bodyPr>
          <a:lstStyle/>
          <a:p>
            <a:pPr marL="0" lvl="0" indent="0" algn="r" rtl="0">
              <a:lnSpc>
                <a:spcPct val="90000"/>
              </a:lnSpc>
              <a:spcBef>
                <a:spcPts val="0"/>
              </a:spcBef>
              <a:spcAft>
                <a:spcPts val="0"/>
              </a:spcAft>
              <a:buClr>
                <a:schemeClr val="accent1"/>
              </a:buClr>
              <a:buSzPts val="4400"/>
              <a:buFont typeface="Calibri"/>
              <a:buNone/>
            </a:pPr>
            <a:r>
              <a:rPr lang="en-US">
                <a:solidFill>
                  <a:schemeClr val="accent1"/>
                </a:solidFill>
              </a:rPr>
              <a:t>Scenario</a:t>
            </a:r>
            <a:endParaRPr/>
          </a:p>
        </p:txBody>
      </p:sp>
      <p:cxnSp>
        <p:nvCxnSpPr>
          <p:cNvPr id="321" name="Google Shape;321;g6c7e99766d_0_150"/>
          <p:cNvCxnSpPr/>
          <p:nvPr/>
        </p:nvCxnSpPr>
        <p:spPr>
          <a:xfrm>
            <a:off x="4654296" y="2057400"/>
            <a:ext cx="0" cy="2743200"/>
          </a:xfrm>
          <a:prstGeom prst="straightConnector1">
            <a:avLst/>
          </a:prstGeom>
          <a:noFill/>
          <a:ln w="19050" cap="flat" cmpd="sng">
            <a:solidFill>
              <a:srgbClr val="262626"/>
            </a:solidFill>
            <a:prstDash val="solid"/>
            <a:miter lim="800000"/>
            <a:headEnd type="none" w="sm" len="sm"/>
            <a:tailEnd type="none" w="sm" len="sm"/>
          </a:ln>
        </p:spPr>
      </p:cxnSp>
      <p:sp>
        <p:nvSpPr>
          <p:cNvPr id="322" name="Google Shape;322;g6c7e99766d_0_150"/>
          <p:cNvSpPr txBox="1">
            <a:spLocks noGrp="1"/>
          </p:cNvSpPr>
          <p:nvPr>
            <p:ph type="body" idx="1"/>
          </p:nvPr>
        </p:nvSpPr>
        <p:spPr>
          <a:xfrm>
            <a:off x="4976031" y="963877"/>
            <a:ext cx="6377700" cy="4930200"/>
          </a:xfrm>
          <a:prstGeom prst="rect">
            <a:avLst/>
          </a:prstGeom>
          <a:noFill/>
          <a:ln>
            <a:noFill/>
          </a:ln>
        </p:spPr>
        <p:txBody>
          <a:bodyPr spcFirstLastPara="1" wrap="square" lIns="91425" tIns="45700" rIns="91425" bIns="45700" anchor="ctr" anchorCtr="0">
            <a:noAutofit/>
          </a:bodyPr>
          <a:lstStyle/>
          <a:p>
            <a:pPr marL="0" lvl="0" indent="0" algn="ctr" rtl="0">
              <a:lnSpc>
                <a:spcPct val="115000"/>
              </a:lnSpc>
              <a:spcBef>
                <a:spcPts val="0"/>
              </a:spcBef>
              <a:spcAft>
                <a:spcPts val="0"/>
              </a:spcAft>
              <a:buNone/>
            </a:pPr>
            <a:r>
              <a:rPr lang="en-US"/>
              <a:t>You are planning on replacing a piece of equipment in FY23 and it is estimated to cost $11,000, and it will be funded from State funds.</a:t>
            </a:r>
            <a:endParaRPr/>
          </a:p>
          <a:p>
            <a:pPr marL="0" lvl="0" indent="0" algn="ctr" rtl="0">
              <a:lnSpc>
                <a:spcPct val="90000"/>
              </a:lnSpc>
              <a:spcBef>
                <a:spcPts val="0"/>
              </a:spcBef>
              <a:spcAft>
                <a:spcPts val="0"/>
              </a:spcAft>
              <a:buClr>
                <a:schemeClr val="dk1"/>
              </a:buClr>
              <a:buSzPts val="2800"/>
              <a:buNone/>
            </a:pP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26"/>
        <p:cNvGrpSpPr/>
        <p:nvPr/>
      </p:nvGrpSpPr>
      <p:grpSpPr>
        <a:xfrm>
          <a:off x="0" y="0"/>
          <a:ext cx="0" cy="0"/>
          <a:chOff x="0" y="0"/>
          <a:chExt cx="0" cy="0"/>
        </a:xfrm>
      </p:grpSpPr>
      <p:sp>
        <p:nvSpPr>
          <p:cNvPr id="327" name="Google Shape;327;g6cadd43845_0_7"/>
          <p:cNvSpPr/>
          <p:nvPr/>
        </p:nvSpPr>
        <p:spPr>
          <a:xfrm>
            <a:off x="321564" y="320040"/>
            <a:ext cx="11548800" cy="6217800"/>
          </a:xfrm>
          <a:prstGeom prst="rect">
            <a:avLst/>
          </a:prstGeom>
          <a:solidFill>
            <a:schemeClr val="dk1">
              <a:alpha val="745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28" name="Google Shape;328;g6cadd43845_0_7"/>
          <p:cNvSpPr>
            <a:spLocks noGrp="1"/>
          </p:cNvSpPr>
          <p:nvPr>
            <p:ph type="title"/>
          </p:nvPr>
        </p:nvSpPr>
        <p:spPr>
          <a:xfrm>
            <a:off x="838200" y="963877"/>
            <a:ext cx="3494400" cy="4930200"/>
          </a:xfrm>
          <a:prstGeom prst="ellipse">
            <a:avLst/>
          </a:prstGeom>
          <a:noFill/>
          <a:ln>
            <a:noFill/>
          </a:ln>
        </p:spPr>
        <p:txBody>
          <a:bodyPr spcFirstLastPara="1" wrap="square" lIns="91425" tIns="45700" rIns="91425" bIns="45700" anchor="ctr" anchorCtr="0">
            <a:noAutofit/>
          </a:bodyPr>
          <a:lstStyle/>
          <a:p>
            <a:pPr marL="0" lvl="0" indent="0" algn="r" rtl="0">
              <a:lnSpc>
                <a:spcPct val="90000"/>
              </a:lnSpc>
              <a:spcBef>
                <a:spcPts val="0"/>
              </a:spcBef>
              <a:spcAft>
                <a:spcPts val="0"/>
              </a:spcAft>
              <a:buClr>
                <a:schemeClr val="accent1"/>
              </a:buClr>
              <a:buSzPts val="4400"/>
              <a:buFont typeface="Calibri"/>
              <a:buNone/>
            </a:pPr>
            <a:r>
              <a:rPr lang="en-US">
                <a:solidFill>
                  <a:schemeClr val="accent1"/>
                </a:solidFill>
              </a:rPr>
              <a:t>Scenario</a:t>
            </a:r>
            <a:endParaRPr/>
          </a:p>
        </p:txBody>
      </p:sp>
      <p:cxnSp>
        <p:nvCxnSpPr>
          <p:cNvPr id="329" name="Google Shape;329;g6cadd43845_0_7"/>
          <p:cNvCxnSpPr/>
          <p:nvPr/>
        </p:nvCxnSpPr>
        <p:spPr>
          <a:xfrm>
            <a:off x="4654296" y="2057400"/>
            <a:ext cx="0" cy="2743200"/>
          </a:xfrm>
          <a:prstGeom prst="straightConnector1">
            <a:avLst/>
          </a:prstGeom>
          <a:noFill/>
          <a:ln w="19050" cap="flat" cmpd="sng">
            <a:solidFill>
              <a:srgbClr val="262626"/>
            </a:solidFill>
            <a:prstDash val="solid"/>
            <a:miter lim="800000"/>
            <a:headEnd type="none" w="sm" len="sm"/>
            <a:tailEnd type="none" w="sm" len="sm"/>
          </a:ln>
        </p:spPr>
      </p:cxnSp>
      <p:sp>
        <p:nvSpPr>
          <p:cNvPr id="330" name="Google Shape;330;g6cadd43845_0_7"/>
          <p:cNvSpPr txBox="1">
            <a:spLocks noGrp="1"/>
          </p:cNvSpPr>
          <p:nvPr>
            <p:ph type="body" idx="1"/>
          </p:nvPr>
        </p:nvSpPr>
        <p:spPr>
          <a:xfrm>
            <a:off x="4976031" y="963877"/>
            <a:ext cx="6377700" cy="4930200"/>
          </a:xfrm>
          <a:prstGeom prst="rect">
            <a:avLst/>
          </a:prstGeom>
          <a:noFill/>
          <a:ln>
            <a:noFill/>
          </a:ln>
        </p:spPr>
        <p:txBody>
          <a:bodyPr spcFirstLastPara="1" wrap="square" lIns="91425" tIns="45700" rIns="91425" bIns="45700" anchor="ctr" anchorCtr="0">
            <a:noAutofit/>
          </a:bodyPr>
          <a:lstStyle/>
          <a:p>
            <a:pPr marL="0" lvl="0" indent="0" algn="ctr" rtl="0">
              <a:lnSpc>
                <a:spcPct val="115000"/>
              </a:lnSpc>
              <a:spcBef>
                <a:spcPts val="0"/>
              </a:spcBef>
              <a:spcAft>
                <a:spcPts val="0"/>
              </a:spcAft>
              <a:buNone/>
            </a:pPr>
            <a:r>
              <a:rPr lang="en-US" sz="2000"/>
              <a:t>Option 1: You have a service center in your department. You have recently increased your rates by 4% and therefore hope to see a 4% increase in Sales and Services revenue overall. The new rates will be effective July 1, 2020. </a:t>
            </a:r>
            <a:endParaRPr sz="2000"/>
          </a:p>
          <a:p>
            <a:pPr marL="0" lvl="0" indent="0" algn="ctr" rtl="0">
              <a:lnSpc>
                <a:spcPct val="115000"/>
              </a:lnSpc>
              <a:spcBef>
                <a:spcPts val="0"/>
              </a:spcBef>
              <a:spcAft>
                <a:spcPts val="0"/>
              </a:spcAft>
              <a:buNone/>
            </a:pPr>
            <a:endParaRPr sz="2000"/>
          </a:p>
          <a:p>
            <a:pPr marL="0" lvl="0" indent="0" algn="ctr" rtl="0">
              <a:lnSpc>
                <a:spcPct val="115000"/>
              </a:lnSpc>
              <a:spcBef>
                <a:spcPts val="0"/>
              </a:spcBef>
              <a:spcAft>
                <a:spcPts val="0"/>
              </a:spcAft>
              <a:buNone/>
            </a:pPr>
            <a:r>
              <a:rPr lang="en-US" sz="2000"/>
              <a:t>Option 2: If your unit does not currently have any designated service center funds, assume you are launching a new service center on July 1, 2020 and you are projecting $125,000 in Sales and Services revenue the first year. Your rates will remain the same over the planning years but you expect to see business ramp up gradually.</a:t>
            </a:r>
            <a:endParaRPr sz="2000"/>
          </a:p>
          <a:p>
            <a:pPr marL="0" lvl="0" indent="0" algn="ctr" rtl="0">
              <a:lnSpc>
                <a:spcPct val="90000"/>
              </a:lnSpc>
              <a:spcBef>
                <a:spcPts val="0"/>
              </a:spcBef>
              <a:spcAft>
                <a:spcPts val="0"/>
              </a:spcAft>
              <a:buClr>
                <a:schemeClr val="dk1"/>
              </a:buClr>
              <a:buSzPts val="2800"/>
              <a:buNone/>
            </a:pP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34"/>
        <p:cNvGrpSpPr/>
        <p:nvPr/>
      </p:nvGrpSpPr>
      <p:grpSpPr>
        <a:xfrm>
          <a:off x="0" y="0"/>
          <a:ext cx="0" cy="0"/>
          <a:chOff x="0" y="0"/>
          <a:chExt cx="0" cy="0"/>
        </a:xfrm>
      </p:grpSpPr>
      <p:sp>
        <p:nvSpPr>
          <p:cNvPr id="335" name="Google Shape;335;g6cadd43845_0_0"/>
          <p:cNvSpPr/>
          <p:nvPr/>
        </p:nvSpPr>
        <p:spPr>
          <a:xfrm>
            <a:off x="321564" y="320040"/>
            <a:ext cx="11548800" cy="6217800"/>
          </a:xfrm>
          <a:prstGeom prst="rect">
            <a:avLst/>
          </a:prstGeom>
          <a:solidFill>
            <a:schemeClr val="dk1">
              <a:alpha val="745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36" name="Google Shape;336;g6cadd43845_0_0"/>
          <p:cNvSpPr>
            <a:spLocks noGrp="1"/>
          </p:cNvSpPr>
          <p:nvPr>
            <p:ph type="title"/>
          </p:nvPr>
        </p:nvSpPr>
        <p:spPr>
          <a:xfrm>
            <a:off x="838200" y="963877"/>
            <a:ext cx="3494400" cy="4930200"/>
          </a:xfrm>
          <a:prstGeom prst="ellipse">
            <a:avLst/>
          </a:prstGeom>
          <a:noFill/>
          <a:ln>
            <a:noFill/>
          </a:ln>
        </p:spPr>
        <p:txBody>
          <a:bodyPr spcFirstLastPara="1" wrap="square" lIns="91425" tIns="45700" rIns="91425" bIns="45700" anchor="ctr" anchorCtr="0">
            <a:noAutofit/>
          </a:bodyPr>
          <a:lstStyle/>
          <a:p>
            <a:pPr marL="0" lvl="0" indent="0" algn="r" rtl="0">
              <a:lnSpc>
                <a:spcPct val="90000"/>
              </a:lnSpc>
              <a:spcBef>
                <a:spcPts val="0"/>
              </a:spcBef>
              <a:spcAft>
                <a:spcPts val="0"/>
              </a:spcAft>
              <a:buClr>
                <a:schemeClr val="accent1"/>
              </a:buClr>
              <a:buSzPts val="4400"/>
              <a:buFont typeface="Calibri"/>
              <a:buNone/>
            </a:pPr>
            <a:r>
              <a:rPr lang="en-US">
                <a:solidFill>
                  <a:schemeClr val="accent1"/>
                </a:solidFill>
              </a:rPr>
              <a:t>Scenario</a:t>
            </a:r>
            <a:endParaRPr/>
          </a:p>
        </p:txBody>
      </p:sp>
      <p:cxnSp>
        <p:nvCxnSpPr>
          <p:cNvPr id="337" name="Google Shape;337;g6cadd43845_0_0"/>
          <p:cNvCxnSpPr/>
          <p:nvPr/>
        </p:nvCxnSpPr>
        <p:spPr>
          <a:xfrm>
            <a:off x="4654296" y="2057400"/>
            <a:ext cx="0" cy="2743200"/>
          </a:xfrm>
          <a:prstGeom prst="straightConnector1">
            <a:avLst/>
          </a:prstGeom>
          <a:noFill/>
          <a:ln w="19050" cap="flat" cmpd="sng">
            <a:solidFill>
              <a:srgbClr val="262626"/>
            </a:solidFill>
            <a:prstDash val="solid"/>
            <a:miter lim="800000"/>
            <a:headEnd type="none" w="sm" len="sm"/>
            <a:tailEnd type="none" w="sm" len="sm"/>
          </a:ln>
        </p:spPr>
      </p:cxnSp>
      <p:sp>
        <p:nvSpPr>
          <p:cNvPr id="338" name="Google Shape;338;g6cadd43845_0_0"/>
          <p:cNvSpPr txBox="1">
            <a:spLocks noGrp="1"/>
          </p:cNvSpPr>
          <p:nvPr>
            <p:ph type="body" idx="1"/>
          </p:nvPr>
        </p:nvSpPr>
        <p:spPr>
          <a:xfrm>
            <a:off x="4976006" y="963852"/>
            <a:ext cx="6377700" cy="4930200"/>
          </a:xfrm>
          <a:prstGeom prst="rect">
            <a:avLst/>
          </a:prstGeom>
          <a:noFill/>
          <a:ln>
            <a:noFill/>
          </a:ln>
        </p:spPr>
        <p:txBody>
          <a:bodyPr spcFirstLastPara="1" wrap="square" lIns="91425" tIns="45700" rIns="91425" bIns="45700" anchor="ctr" anchorCtr="0">
            <a:noAutofit/>
          </a:bodyPr>
          <a:lstStyle/>
          <a:p>
            <a:pPr marL="0" lvl="0" indent="0" algn="ctr" rtl="0">
              <a:lnSpc>
                <a:spcPct val="115000"/>
              </a:lnSpc>
              <a:spcBef>
                <a:spcPts val="0"/>
              </a:spcBef>
              <a:spcAft>
                <a:spcPts val="0"/>
              </a:spcAft>
              <a:buNone/>
            </a:pPr>
            <a:r>
              <a:rPr lang="en-US"/>
              <a:t>You are estimating an uptick in grant funding of $100,000 in direct costs in Fiscal Year 2022 and FY2023.  Please plan for these revenues, expenditures, and associated F&amp;A costs. Assume the direct costs only include software expenses. Assume an existing On Campus Research rate of 53.5% on F&amp;A.</a:t>
            </a:r>
            <a:endParaRPr>
              <a:latin typeface="Arial"/>
              <a:ea typeface="Arial"/>
              <a:cs typeface="Arial"/>
              <a:sym typeface="Arial"/>
            </a:endParaRPr>
          </a:p>
          <a:p>
            <a:pPr marL="0" lvl="0" indent="0" algn="ctr" rtl="0">
              <a:lnSpc>
                <a:spcPct val="90000"/>
              </a:lnSpc>
              <a:spcBef>
                <a:spcPts val="0"/>
              </a:spcBef>
              <a:spcAft>
                <a:spcPts val="0"/>
              </a:spcAft>
              <a:buClr>
                <a:schemeClr val="dk1"/>
              </a:buClr>
              <a:buSzPts val="2800"/>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3"/>
        <p:cNvGrpSpPr/>
        <p:nvPr/>
      </p:nvGrpSpPr>
      <p:grpSpPr>
        <a:xfrm>
          <a:off x="0" y="0"/>
          <a:ext cx="0" cy="0"/>
          <a:chOff x="0" y="0"/>
          <a:chExt cx="0" cy="0"/>
        </a:xfrm>
      </p:grpSpPr>
      <p:sp>
        <p:nvSpPr>
          <p:cNvPr id="124" name="Google Shape;124;p2"/>
          <p:cNvSpPr/>
          <p:nvPr/>
        </p:nvSpPr>
        <p:spPr>
          <a:xfrm>
            <a:off x="0" y="0"/>
            <a:ext cx="4654296" cy="6858000"/>
          </a:xfrm>
          <a:prstGeom prst="rect">
            <a:avLst/>
          </a:prstGeom>
          <a:solidFill>
            <a:srgbClr val="3F3F3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5" name="Google Shape;125;p2"/>
          <p:cNvSpPr txBox="1">
            <a:spLocks noGrp="1"/>
          </p:cNvSpPr>
          <p:nvPr>
            <p:ph type="title"/>
          </p:nvPr>
        </p:nvSpPr>
        <p:spPr>
          <a:xfrm>
            <a:off x="643468" y="623392"/>
            <a:ext cx="3363974" cy="1607060"/>
          </a:xfrm>
          <a:prstGeom prst="rect">
            <a:avLst/>
          </a:prstGeom>
          <a:noFill/>
          <a:ln w="19050" cap="flat" cmpd="sng">
            <a:solidFill>
              <a:schemeClr val="lt1"/>
            </a:solidFill>
            <a:prstDash val="solid"/>
            <a:round/>
            <a:headEnd type="none" w="sm" len="sm"/>
            <a:tailEnd type="none" w="sm" len="sm"/>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2800"/>
              <a:buFont typeface="Calibri"/>
              <a:buNone/>
            </a:pPr>
            <a:r>
              <a:rPr lang="en-US" sz="2800">
                <a:solidFill>
                  <a:schemeClr val="lt1"/>
                </a:solidFill>
                <a:latin typeface="Calibri"/>
                <a:ea typeface="Calibri"/>
                <a:cs typeface="Calibri"/>
                <a:sym typeface="Calibri"/>
              </a:rPr>
              <a:t>Logging In</a:t>
            </a:r>
            <a:endParaRPr/>
          </a:p>
        </p:txBody>
      </p:sp>
      <p:sp>
        <p:nvSpPr>
          <p:cNvPr id="126" name="Google Shape;126;p2"/>
          <p:cNvSpPr txBox="1">
            <a:spLocks noGrp="1"/>
          </p:cNvSpPr>
          <p:nvPr>
            <p:ph type="body" idx="1"/>
          </p:nvPr>
        </p:nvSpPr>
        <p:spPr>
          <a:xfrm>
            <a:off x="643468" y="2638043"/>
            <a:ext cx="3363974" cy="3415623"/>
          </a:xfrm>
          <a:prstGeom prst="rect">
            <a:avLst/>
          </a:prstGeom>
          <a:noFill/>
          <a:ln>
            <a:noFill/>
          </a:ln>
        </p:spPr>
        <p:txBody>
          <a:bodyPr spcFirstLastPara="1" wrap="square" lIns="91425" tIns="45700" rIns="91425" bIns="45700" anchor="t" anchorCtr="0">
            <a:normAutofit/>
          </a:bodyPr>
          <a:lstStyle/>
          <a:p>
            <a:pPr marL="571500" lvl="0" indent="-457200" algn="l" rtl="0">
              <a:lnSpc>
                <a:spcPct val="90000"/>
              </a:lnSpc>
              <a:spcBef>
                <a:spcPts val="0"/>
              </a:spcBef>
              <a:spcAft>
                <a:spcPts val="0"/>
              </a:spcAft>
              <a:buClr>
                <a:schemeClr val="lt1"/>
              </a:buClr>
              <a:buSzPts val="2000"/>
              <a:buFont typeface="Calibri"/>
              <a:buAutoNum type="arabicPeriod"/>
            </a:pPr>
            <a:r>
              <a:rPr lang="en-US" sz="2000"/>
              <a:t>Log in using your NetID</a:t>
            </a:r>
            <a:endParaRPr/>
          </a:p>
          <a:p>
            <a:pPr marL="571500" lvl="0" indent="-457200" algn="l" rtl="0">
              <a:lnSpc>
                <a:spcPct val="90000"/>
              </a:lnSpc>
              <a:spcBef>
                <a:spcPts val="1000"/>
              </a:spcBef>
              <a:spcAft>
                <a:spcPts val="0"/>
              </a:spcAft>
              <a:buClr>
                <a:schemeClr val="lt1"/>
              </a:buClr>
              <a:buSzPts val="2000"/>
              <a:buFont typeface="Calibri"/>
              <a:buAutoNum type="arabicPeriod"/>
            </a:pPr>
            <a:r>
              <a:rPr lang="en-US" sz="2000"/>
              <a:t>Main Screen will display Budgeting Plan File Status</a:t>
            </a:r>
            <a:endParaRPr/>
          </a:p>
          <a:p>
            <a:pPr marL="114300" lvl="0" indent="0" algn="ctr" rtl="0">
              <a:lnSpc>
                <a:spcPct val="90000"/>
              </a:lnSpc>
              <a:spcBef>
                <a:spcPts val="1000"/>
              </a:spcBef>
              <a:spcAft>
                <a:spcPts val="0"/>
              </a:spcAft>
              <a:buClr>
                <a:schemeClr val="lt1"/>
              </a:buClr>
              <a:buSzPts val="2000"/>
              <a:buNone/>
            </a:pPr>
            <a:r>
              <a:rPr lang="en-US" sz="2000" i="1"/>
              <a:t>Note: In the Budget and Planning tool, a “Plan File” is the file associated with a specific org or college</a:t>
            </a:r>
            <a:endParaRPr/>
          </a:p>
          <a:p>
            <a:pPr marL="342900" lvl="0" indent="-101600" algn="l" rtl="0">
              <a:lnSpc>
                <a:spcPct val="90000"/>
              </a:lnSpc>
              <a:spcBef>
                <a:spcPts val="1000"/>
              </a:spcBef>
              <a:spcAft>
                <a:spcPts val="0"/>
              </a:spcAft>
              <a:buClr>
                <a:schemeClr val="lt1"/>
              </a:buClr>
              <a:buSzPts val="2000"/>
              <a:buFont typeface="Arial"/>
              <a:buNone/>
            </a:pPr>
            <a:endParaRPr sz="2000"/>
          </a:p>
        </p:txBody>
      </p:sp>
      <p:pic>
        <p:nvPicPr>
          <p:cNvPr id="127" name="Google Shape;127;p2"/>
          <p:cNvPicPr preferRelativeResize="0"/>
          <p:nvPr/>
        </p:nvPicPr>
        <p:blipFill>
          <a:blip r:embed="rId3">
            <a:alphaModFix/>
          </a:blip>
          <a:stretch>
            <a:fillRect/>
          </a:stretch>
        </p:blipFill>
        <p:spPr>
          <a:xfrm>
            <a:off x="4873927" y="1123588"/>
            <a:ext cx="6946974" cy="4610825"/>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42"/>
        <p:cNvGrpSpPr/>
        <p:nvPr/>
      </p:nvGrpSpPr>
      <p:grpSpPr>
        <a:xfrm>
          <a:off x="0" y="0"/>
          <a:ext cx="0" cy="0"/>
          <a:chOff x="0" y="0"/>
          <a:chExt cx="0" cy="0"/>
        </a:xfrm>
      </p:grpSpPr>
      <p:sp>
        <p:nvSpPr>
          <p:cNvPr id="343" name="Google Shape;343;g6c7e99766d_0_143"/>
          <p:cNvSpPr/>
          <p:nvPr/>
        </p:nvSpPr>
        <p:spPr>
          <a:xfrm>
            <a:off x="0" y="0"/>
            <a:ext cx="4654200" cy="6858000"/>
          </a:xfrm>
          <a:prstGeom prst="rect">
            <a:avLst/>
          </a:prstGeom>
          <a:solidFill>
            <a:srgbClr val="3F3F3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44" name="Google Shape;344;g6c7e99766d_0_143"/>
          <p:cNvSpPr txBox="1">
            <a:spLocks noGrp="1"/>
          </p:cNvSpPr>
          <p:nvPr>
            <p:ph type="title"/>
          </p:nvPr>
        </p:nvSpPr>
        <p:spPr>
          <a:xfrm>
            <a:off x="643468" y="623392"/>
            <a:ext cx="3363900" cy="1607100"/>
          </a:xfrm>
          <a:prstGeom prst="rect">
            <a:avLst/>
          </a:prstGeom>
          <a:noFill/>
          <a:ln w="1905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2800"/>
              <a:buFont typeface="Calibri"/>
              <a:buNone/>
            </a:pPr>
            <a:r>
              <a:rPr lang="en-US" sz="2800"/>
              <a:t>Transfers</a:t>
            </a:r>
            <a:endParaRPr sz="2800">
              <a:solidFill>
                <a:schemeClr val="lt1"/>
              </a:solidFill>
              <a:latin typeface="Calibri"/>
              <a:ea typeface="Calibri"/>
              <a:cs typeface="Calibri"/>
              <a:sym typeface="Calibri"/>
            </a:endParaRPr>
          </a:p>
          <a:p>
            <a:pPr marL="0" lvl="0" indent="0" algn="ctr" rtl="0">
              <a:lnSpc>
                <a:spcPct val="90000"/>
              </a:lnSpc>
              <a:spcBef>
                <a:spcPts val="0"/>
              </a:spcBef>
              <a:spcAft>
                <a:spcPts val="0"/>
              </a:spcAft>
              <a:buClr>
                <a:schemeClr val="lt1"/>
              </a:buClr>
              <a:buSzPts val="2800"/>
              <a:buFont typeface="Calibri"/>
              <a:buNone/>
            </a:pPr>
            <a:r>
              <a:rPr lang="en-US" sz="2800"/>
              <a:t>Overview</a:t>
            </a:r>
            <a:endParaRPr sz="2800"/>
          </a:p>
        </p:txBody>
      </p:sp>
      <p:sp>
        <p:nvSpPr>
          <p:cNvPr id="345" name="Google Shape;345;g6c7e99766d_0_143"/>
          <p:cNvSpPr txBox="1">
            <a:spLocks noGrp="1"/>
          </p:cNvSpPr>
          <p:nvPr>
            <p:ph type="body" idx="1"/>
          </p:nvPr>
        </p:nvSpPr>
        <p:spPr>
          <a:xfrm>
            <a:off x="167781" y="2432808"/>
            <a:ext cx="4228200" cy="4269900"/>
          </a:xfrm>
          <a:prstGeom prst="rect">
            <a:avLst/>
          </a:prstGeom>
          <a:noFill/>
          <a:ln>
            <a:noFill/>
          </a:ln>
        </p:spPr>
        <p:txBody>
          <a:bodyPr spcFirstLastPara="1" wrap="square" lIns="91425" tIns="45700" rIns="91425" bIns="45700" anchor="t" anchorCtr="0">
            <a:noAutofit/>
          </a:bodyPr>
          <a:lstStyle/>
          <a:p>
            <a:pPr marL="114300" lvl="0" indent="0" algn="ctr" rtl="0">
              <a:lnSpc>
                <a:spcPct val="70000"/>
              </a:lnSpc>
              <a:spcBef>
                <a:spcPts val="0"/>
              </a:spcBef>
              <a:spcAft>
                <a:spcPts val="0"/>
              </a:spcAft>
              <a:buClr>
                <a:schemeClr val="lt1"/>
              </a:buClr>
              <a:buSzPts val="1850"/>
              <a:buNone/>
            </a:pPr>
            <a:r>
              <a:rPr lang="en-US" sz="1850" i="1"/>
              <a:t>The Transfers tab is designed to allow you to plan for changes to your transfers in and out:</a:t>
            </a:r>
            <a:endParaRPr sz="1850" i="1"/>
          </a:p>
          <a:p>
            <a:pPr marL="571500" lvl="0" indent="-457200" algn="l" rtl="0">
              <a:lnSpc>
                <a:spcPct val="70000"/>
              </a:lnSpc>
              <a:spcBef>
                <a:spcPts val="1000"/>
              </a:spcBef>
              <a:spcAft>
                <a:spcPts val="0"/>
              </a:spcAft>
              <a:buClr>
                <a:schemeClr val="lt1"/>
              </a:buClr>
              <a:buSzPts val="1850"/>
              <a:buFont typeface="Arial"/>
              <a:buChar char="•"/>
            </a:pPr>
            <a:r>
              <a:rPr lang="en-US" sz="1850" i="1"/>
              <a:t>Plan Transfers In from Organizations Within Your College/Division</a:t>
            </a:r>
            <a:endParaRPr sz="1850" i="1"/>
          </a:p>
          <a:p>
            <a:pPr marL="571500" lvl="0" indent="-457200" algn="l" rtl="0">
              <a:lnSpc>
                <a:spcPct val="70000"/>
              </a:lnSpc>
              <a:spcBef>
                <a:spcPts val="1000"/>
              </a:spcBef>
              <a:spcAft>
                <a:spcPts val="0"/>
              </a:spcAft>
              <a:buSzPts val="1850"/>
              <a:buChar char="•"/>
            </a:pPr>
            <a:r>
              <a:rPr lang="en-US" sz="1850" i="1"/>
              <a:t>Plan Transfers In from Organizations Outside Your College/Division</a:t>
            </a:r>
            <a:endParaRPr sz="1850" i="1"/>
          </a:p>
          <a:p>
            <a:pPr marL="571500" lvl="0" indent="-457200" algn="l" rtl="0">
              <a:lnSpc>
                <a:spcPct val="70000"/>
              </a:lnSpc>
              <a:spcBef>
                <a:spcPts val="1000"/>
              </a:spcBef>
              <a:spcAft>
                <a:spcPts val="0"/>
              </a:spcAft>
              <a:buSzPts val="1850"/>
              <a:buChar char="•"/>
            </a:pPr>
            <a:r>
              <a:rPr lang="en-US" sz="1850" i="1"/>
              <a:t>Plan Transfers Out to Organizations Within Your College/Division</a:t>
            </a:r>
            <a:endParaRPr sz="1850" i="1"/>
          </a:p>
          <a:p>
            <a:pPr marL="571500" lvl="0" indent="-457200" algn="l" rtl="0">
              <a:lnSpc>
                <a:spcPct val="70000"/>
              </a:lnSpc>
              <a:spcBef>
                <a:spcPts val="1000"/>
              </a:spcBef>
              <a:spcAft>
                <a:spcPts val="0"/>
              </a:spcAft>
              <a:buSzPts val="1850"/>
              <a:buChar char="•"/>
            </a:pPr>
            <a:r>
              <a:rPr lang="en-US" sz="1850" i="1"/>
              <a:t>Plan Transfers Out to Organizations Outside Your College/Division</a:t>
            </a:r>
            <a:endParaRPr sz="1850" i="1"/>
          </a:p>
          <a:p>
            <a:pPr marL="571500" lvl="0" indent="-457200" algn="l" rtl="0">
              <a:lnSpc>
                <a:spcPct val="70000"/>
              </a:lnSpc>
              <a:spcBef>
                <a:spcPts val="1000"/>
              </a:spcBef>
              <a:spcAft>
                <a:spcPts val="0"/>
              </a:spcAft>
              <a:buSzPts val="1850"/>
              <a:buChar char="•"/>
            </a:pPr>
            <a:r>
              <a:rPr lang="en-US" sz="1850" i="1"/>
              <a:t>Confirm Transfer To or From Other Organizations</a:t>
            </a:r>
            <a:endParaRPr sz="1850" i="1"/>
          </a:p>
        </p:txBody>
      </p:sp>
      <p:pic>
        <p:nvPicPr>
          <p:cNvPr id="346" name="Google Shape;346;g6c7e99766d_0_143"/>
          <p:cNvPicPr preferRelativeResize="0"/>
          <p:nvPr/>
        </p:nvPicPr>
        <p:blipFill>
          <a:blip r:embed="rId3">
            <a:alphaModFix/>
          </a:blip>
          <a:stretch>
            <a:fillRect/>
          </a:stretch>
        </p:blipFill>
        <p:spPr>
          <a:xfrm>
            <a:off x="4654200" y="1937125"/>
            <a:ext cx="7537800" cy="1968396"/>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50"/>
        <p:cNvGrpSpPr/>
        <p:nvPr/>
      </p:nvGrpSpPr>
      <p:grpSpPr>
        <a:xfrm>
          <a:off x="0" y="0"/>
          <a:ext cx="0" cy="0"/>
          <a:chOff x="0" y="0"/>
          <a:chExt cx="0" cy="0"/>
        </a:xfrm>
      </p:grpSpPr>
      <p:sp>
        <p:nvSpPr>
          <p:cNvPr id="351" name="Google Shape;351;g7b89876d83_0_1"/>
          <p:cNvSpPr/>
          <p:nvPr/>
        </p:nvSpPr>
        <p:spPr>
          <a:xfrm rot="-5400000">
            <a:off x="1288623" y="381413"/>
            <a:ext cx="2200200" cy="3342600"/>
          </a:xfrm>
          <a:prstGeom prst="downArrow">
            <a:avLst>
              <a:gd name="adj1" fmla="val 100000"/>
              <a:gd name="adj2" fmla="val 15788"/>
            </a:avLst>
          </a:prstGeom>
          <a:solidFill>
            <a:srgbClr val="40404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52" name="Google Shape;352;g7b89876d83_0_1"/>
          <p:cNvSpPr txBox="1">
            <a:spLocks noGrp="1"/>
          </p:cNvSpPr>
          <p:nvPr>
            <p:ph type="title"/>
          </p:nvPr>
        </p:nvSpPr>
        <p:spPr>
          <a:xfrm>
            <a:off x="966952" y="1204108"/>
            <a:ext cx="2669400" cy="1781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FFFFF"/>
              </a:buClr>
              <a:buSzPts val="3200"/>
              <a:buFont typeface="Calibri"/>
              <a:buNone/>
            </a:pPr>
            <a:r>
              <a:rPr lang="en-US">
                <a:solidFill>
                  <a:srgbClr val="FFFFFF"/>
                </a:solidFill>
              </a:rPr>
              <a:t>Planning Transfers In Within College/Div.</a:t>
            </a:r>
            <a:endParaRPr/>
          </a:p>
        </p:txBody>
      </p:sp>
      <p:sp>
        <p:nvSpPr>
          <p:cNvPr id="353" name="Google Shape;353;g7b89876d83_0_1"/>
          <p:cNvSpPr txBox="1">
            <a:spLocks noGrp="1"/>
          </p:cNvSpPr>
          <p:nvPr>
            <p:ph type="body" idx="1"/>
          </p:nvPr>
        </p:nvSpPr>
        <p:spPr>
          <a:xfrm>
            <a:off x="966951" y="3355130"/>
            <a:ext cx="2669400" cy="24273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1600"/>
              <a:buNone/>
            </a:pPr>
            <a:r>
              <a:rPr lang="en-US"/>
              <a:t>When adding a new planned Transfer you select  “+ Insert additional Transfer In” and then “TransferIn - TransferIn - Internal Org”</a:t>
            </a:r>
            <a:endParaRPr/>
          </a:p>
        </p:txBody>
      </p:sp>
      <p:pic>
        <p:nvPicPr>
          <p:cNvPr id="354" name="Google Shape;354;g7b89876d83_0_1"/>
          <p:cNvPicPr preferRelativeResize="0"/>
          <p:nvPr/>
        </p:nvPicPr>
        <p:blipFill>
          <a:blip r:embed="rId3">
            <a:alphaModFix/>
          </a:blip>
          <a:stretch>
            <a:fillRect/>
          </a:stretch>
        </p:blipFill>
        <p:spPr>
          <a:xfrm>
            <a:off x="4212426" y="152400"/>
            <a:ext cx="5606000" cy="1252250"/>
          </a:xfrm>
          <a:prstGeom prst="rect">
            <a:avLst/>
          </a:prstGeom>
          <a:noFill/>
          <a:ln>
            <a:noFill/>
          </a:ln>
        </p:spPr>
      </p:pic>
      <p:pic>
        <p:nvPicPr>
          <p:cNvPr id="355" name="Google Shape;355;g7b89876d83_0_1"/>
          <p:cNvPicPr preferRelativeResize="0"/>
          <p:nvPr/>
        </p:nvPicPr>
        <p:blipFill>
          <a:blip r:embed="rId4">
            <a:alphaModFix/>
          </a:blip>
          <a:stretch>
            <a:fillRect/>
          </a:stretch>
        </p:blipFill>
        <p:spPr>
          <a:xfrm>
            <a:off x="4212426" y="2317200"/>
            <a:ext cx="6334425" cy="373105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59"/>
        <p:cNvGrpSpPr/>
        <p:nvPr/>
      </p:nvGrpSpPr>
      <p:grpSpPr>
        <a:xfrm>
          <a:off x="0" y="0"/>
          <a:ext cx="0" cy="0"/>
          <a:chOff x="0" y="0"/>
          <a:chExt cx="0" cy="0"/>
        </a:xfrm>
      </p:grpSpPr>
      <p:sp>
        <p:nvSpPr>
          <p:cNvPr id="360" name="Google Shape;360;g7b89876d83_0_19"/>
          <p:cNvSpPr/>
          <p:nvPr/>
        </p:nvSpPr>
        <p:spPr>
          <a:xfrm rot="-5400000">
            <a:off x="1288623" y="381413"/>
            <a:ext cx="2200200" cy="3342600"/>
          </a:xfrm>
          <a:prstGeom prst="downArrow">
            <a:avLst>
              <a:gd name="adj1" fmla="val 100000"/>
              <a:gd name="adj2" fmla="val 15788"/>
            </a:avLst>
          </a:prstGeom>
          <a:solidFill>
            <a:srgbClr val="40404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61" name="Google Shape;361;g7b89876d83_0_19"/>
          <p:cNvSpPr txBox="1">
            <a:spLocks noGrp="1"/>
          </p:cNvSpPr>
          <p:nvPr>
            <p:ph type="title"/>
          </p:nvPr>
        </p:nvSpPr>
        <p:spPr>
          <a:xfrm>
            <a:off x="966952" y="1204108"/>
            <a:ext cx="2669400" cy="1781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FFFFF"/>
              </a:buClr>
              <a:buSzPts val="3200"/>
              <a:buFont typeface="Calibri"/>
              <a:buNone/>
            </a:pPr>
            <a:r>
              <a:rPr lang="en-US">
                <a:solidFill>
                  <a:srgbClr val="FFFFFF"/>
                </a:solidFill>
              </a:rPr>
              <a:t>Planning Transfers In Within College/Div.</a:t>
            </a:r>
            <a:endParaRPr/>
          </a:p>
        </p:txBody>
      </p:sp>
      <p:sp>
        <p:nvSpPr>
          <p:cNvPr id="362" name="Google Shape;362;g7b89876d83_0_19"/>
          <p:cNvSpPr txBox="1">
            <a:spLocks noGrp="1"/>
          </p:cNvSpPr>
          <p:nvPr>
            <p:ph type="body" idx="1"/>
          </p:nvPr>
        </p:nvSpPr>
        <p:spPr>
          <a:xfrm>
            <a:off x="966951" y="3355130"/>
            <a:ext cx="2669400" cy="24273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1600"/>
              <a:buNone/>
            </a:pPr>
            <a:r>
              <a:rPr lang="en-US"/>
              <a:t>All fields are required, indicated by the </a:t>
            </a:r>
            <a:r>
              <a:rPr lang="en-US">
                <a:solidFill>
                  <a:srgbClr val="FF0000"/>
                </a:solidFill>
              </a:rPr>
              <a:t>red </a:t>
            </a:r>
            <a:r>
              <a:rPr lang="en-US"/>
              <a:t>bar on the left-hand side of each drop-down</a:t>
            </a:r>
            <a:endParaRPr/>
          </a:p>
        </p:txBody>
      </p:sp>
      <p:pic>
        <p:nvPicPr>
          <p:cNvPr id="363" name="Google Shape;363;g7b89876d83_0_19"/>
          <p:cNvPicPr preferRelativeResize="0"/>
          <p:nvPr/>
        </p:nvPicPr>
        <p:blipFill>
          <a:blip r:embed="rId3">
            <a:alphaModFix/>
          </a:blip>
          <a:stretch>
            <a:fillRect/>
          </a:stretch>
        </p:blipFill>
        <p:spPr>
          <a:xfrm>
            <a:off x="4146325" y="780164"/>
            <a:ext cx="7339400" cy="5297674"/>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67"/>
        <p:cNvGrpSpPr/>
        <p:nvPr/>
      </p:nvGrpSpPr>
      <p:grpSpPr>
        <a:xfrm>
          <a:off x="0" y="0"/>
          <a:ext cx="0" cy="0"/>
          <a:chOff x="0" y="0"/>
          <a:chExt cx="0" cy="0"/>
        </a:xfrm>
      </p:grpSpPr>
      <p:sp>
        <p:nvSpPr>
          <p:cNvPr id="368" name="Google Shape;368;g7b89876d83_0_28"/>
          <p:cNvSpPr/>
          <p:nvPr/>
        </p:nvSpPr>
        <p:spPr>
          <a:xfrm rot="-5400000">
            <a:off x="1288623" y="381413"/>
            <a:ext cx="2200200" cy="3342600"/>
          </a:xfrm>
          <a:prstGeom prst="downArrow">
            <a:avLst>
              <a:gd name="adj1" fmla="val 100000"/>
              <a:gd name="adj2" fmla="val 15788"/>
            </a:avLst>
          </a:prstGeom>
          <a:solidFill>
            <a:srgbClr val="40404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69" name="Google Shape;369;g7b89876d83_0_28"/>
          <p:cNvSpPr txBox="1">
            <a:spLocks noGrp="1"/>
          </p:cNvSpPr>
          <p:nvPr>
            <p:ph type="title"/>
          </p:nvPr>
        </p:nvSpPr>
        <p:spPr>
          <a:xfrm>
            <a:off x="966952" y="1204108"/>
            <a:ext cx="2669400" cy="1781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FFFFF"/>
              </a:buClr>
              <a:buSzPts val="3200"/>
              <a:buFont typeface="Calibri"/>
              <a:buNone/>
            </a:pPr>
            <a:r>
              <a:rPr lang="en-US">
                <a:solidFill>
                  <a:srgbClr val="FFFFFF"/>
                </a:solidFill>
              </a:rPr>
              <a:t>Planning Transfers In Within College/Div.</a:t>
            </a:r>
            <a:endParaRPr/>
          </a:p>
        </p:txBody>
      </p:sp>
      <p:sp>
        <p:nvSpPr>
          <p:cNvPr id="370" name="Google Shape;370;g7b89876d83_0_28"/>
          <p:cNvSpPr txBox="1">
            <a:spLocks noGrp="1"/>
          </p:cNvSpPr>
          <p:nvPr>
            <p:ph type="body" idx="1"/>
          </p:nvPr>
        </p:nvSpPr>
        <p:spPr>
          <a:xfrm>
            <a:off x="966951" y="3355130"/>
            <a:ext cx="2669400" cy="24273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1600"/>
              <a:buNone/>
            </a:pPr>
            <a:r>
              <a:rPr lang="en-US"/>
              <a:t>Complete all fields as appropriate and select Apply</a:t>
            </a:r>
            <a:endParaRPr/>
          </a:p>
        </p:txBody>
      </p:sp>
      <p:pic>
        <p:nvPicPr>
          <p:cNvPr id="371" name="Google Shape;371;g7b89876d83_0_28"/>
          <p:cNvPicPr preferRelativeResize="0"/>
          <p:nvPr/>
        </p:nvPicPr>
        <p:blipFill>
          <a:blip r:embed="rId3">
            <a:alphaModFix/>
          </a:blip>
          <a:stretch>
            <a:fillRect/>
          </a:stretch>
        </p:blipFill>
        <p:spPr>
          <a:xfrm>
            <a:off x="4195900" y="662850"/>
            <a:ext cx="7631149" cy="553230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75"/>
        <p:cNvGrpSpPr/>
        <p:nvPr/>
      </p:nvGrpSpPr>
      <p:grpSpPr>
        <a:xfrm>
          <a:off x="0" y="0"/>
          <a:ext cx="0" cy="0"/>
          <a:chOff x="0" y="0"/>
          <a:chExt cx="0" cy="0"/>
        </a:xfrm>
      </p:grpSpPr>
      <p:sp>
        <p:nvSpPr>
          <p:cNvPr id="376" name="Google Shape;376;g7b89876d83_0_37"/>
          <p:cNvSpPr/>
          <p:nvPr/>
        </p:nvSpPr>
        <p:spPr>
          <a:xfrm rot="-5400000">
            <a:off x="1288623" y="381413"/>
            <a:ext cx="2200200" cy="3342600"/>
          </a:xfrm>
          <a:prstGeom prst="downArrow">
            <a:avLst>
              <a:gd name="adj1" fmla="val 100000"/>
              <a:gd name="adj2" fmla="val 15788"/>
            </a:avLst>
          </a:prstGeom>
          <a:solidFill>
            <a:srgbClr val="40404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77" name="Google Shape;377;g7b89876d83_0_37"/>
          <p:cNvSpPr txBox="1">
            <a:spLocks noGrp="1"/>
          </p:cNvSpPr>
          <p:nvPr>
            <p:ph type="title"/>
          </p:nvPr>
        </p:nvSpPr>
        <p:spPr>
          <a:xfrm>
            <a:off x="966952" y="1204108"/>
            <a:ext cx="2669400" cy="1781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FFFFF"/>
              </a:buClr>
              <a:buSzPts val="3200"/>
              <a:buFont typeface="Calibri"/>
              <a:buNone/>
            </a:pPr>
            <a:r>
              <a:rPr lang="en-US">
                <a:solidFill>
                  <a:srgbClr val="FFFFFF"/>
                </a:solidFill>
              </a:rPr>
              <a:t>Planning Transfers In Within College/Div.</a:t>
            </a:r>
            <a:endParaRPr/>
          </a:p>
        </p:txBody>
      </p:sp>
      <p:sp>
        <p:nvSpPr>
          <p:cNvPr id="378" name="Google Shape;378;g7b89876d83_0_37"/>
          <p:cNvSpPr txBox="1">
            <a:spLocks noGrp="1"/>
          </p:cNvSpPr>
          <p:nvPr>
            <p:ph type="body" idx="1"/>
          </p:nvPr>
        </p:nvSpPr>
        <p:spPr>
          <a:xfrm>
            <a:off x="966951" y="3355130"/>
            <a:ext cx="2669400" cy="24273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1600"/>
              <a:buNone/>
            </a:pPr>
            <a:r>
              <a:rPr lang="en-US"/>
              <a:t>Confirm your planned Transfer In amounts by fiscal year and don’t forget to click save</a:t>
            </a:r>
            <a:endParaRPr/>
          </a:p>
        </p:txBody>
      </p:sp>
      <p:pic>
        <p:nvPicPr>
          <p:cNvPr id="379" name="Google Shape;379;g7b89876d83_0_37"/>
          <p:cNvPicPr preferRelativeResize="0"/>
          <p:nvPr/>
        </p:nvPicPr>
        <p:blipFill>
          <a:blip r:embed="rId3">
            <a:alphaModFix/>
          </a:blip>
          <a:stretch>
            <a:fillRect/>
          </a:stretch>
        </p:blipFill>
        <p:spPr>
          <a:xfrm>
            <a:off x="9787424" y="1374872"/>
            <a:ext cx="1923000" cy="742975"/>
          </a:xfrm>
          <a:prstGeom prst="rect">
            <a:avLst/>
          </a:prstGeom>
          <a:noFill/>
          <a:ln>
            <a:noFill/>
          </a:ln>
        </p:spPr>
      </p:pic>
      <p:pic>
        <p:nvPicPr>
          <p:cNvPr id="380" name="Google Shape;380;g7b89876d83_0_37"/>
          <p:cNvPicPr preferRelativeResize="0"/>
          <p:nvPr/>
        </p:nvPicPr>
        <p:blipFill rotWithShape="1">
          <a:blip r:embed="rId4">
            <a:alphaModFix/>
          </a:blip>
          <a:srcRect t="48623" r="8592"/>
          <a:stretch/>
        </p:blipFill>
        <p:spPr>
          <a:xfrm>
            <a:off x="4168825" y="2551625"/>
            <a:ext cx="7870525" cy="134835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84"/>
        <p:cNvGrpSpPr/>
        <p:nvPr/>
      </p:nvGrpSpPr>
      <p:grpSpPr>
        <a:xfrm>
          <a:off x="0" y="0"/>
          <a:ext cx="0" cy="0"/>
          <a:chOff x="0" y="0"/>
          <a:chExt cx="0" cy="0"/>
        </a:xfrm>
      </p:grpSpPr>
      <p:sp>
        <p:nvSpPr>
          <p:cNvPr id="385" name="Google Shape;385;g7b89876d83_0_46"/>
          <p:cNvSpPr/>
          <p:nvPr/>
        </p:nvSpPr>
        <p:spPr>
          <a:xfrm rot="-5400000">
            <a:off x="1288623" y="381413"/>
            <a:ext cx="2200200" cy="3342600"/>
          </a:xfrm>
          <a:prstGeom prst="downArrow">
            <a:avLst>
              <a:gd name="adj1" fmla="val 100000"/>
              <a:gd name="adj2" fmla="val 15788"/>
            </a:avLst>
          </a:prstGeom>
          <a:solidFill>
            <a:srgbClr val="40404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86" name="Google Shape;386;g7b89876d83_0_46"/>
          <p:cNvSpPr txBox="1">
            <a:spLocks noGrp="1"/>
          </p:cNvSpPr>
          <p:nvPr>
            <p:ph type="title"/>
          </p:nvPr>
        </p:nvSpPr>
        <p:spPr>
          <a:xfrm>
            <a:off x="966952" y="1204108"/>
            <a:ext cx="2669400" cy="1781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FFFFF"/>
              </a:buClr>
              <a:buSzPts val="3200"/>
              <a:buFont typeface="Calibri"/>
              <a:buNone/>
            </a:pPr>
            <a:r>
              <a:rPr lang="en-US">
                <a:solidFill>
                  <a:srgbClr val="FFFFFF"/>
                </a:solidFill>
              </a:rPr>
              <a:t>Planning Transfers In Outside College/Div.</a:t>
            </a:r>
            <a:endParaRPr/>
          </a:p>
        </p:txBody>
      </p:sp>
      <p:sp>
        <p:nvSpPr>
          <p:cNvPr id="387" name="Google Shape;387;g7b89876d83_0_46"/>
          <p:cNvSpPr txBox="1">
            <a:spLocks noGrp="1"/>
          </p:cNvSpPr>
          <p:nvPr>
            <p:ph type="body" idx="1"/>
          </p:nvPr>
        </p:nvSpPr>
        <p:spPr>
          <a:xfrm>
            <a:off x="966950" y="3355124"/>
            <a:ext cx="2669400" cy="31062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1600"/>
              <a:buNone/>
            </a:pPr>
            <a:r>
              <a:rPr lang="en-US"/>
              <a:t>Transfers In From Organizations Outside your College/Division are very similar, you simply update your Calc Method to choose “TransferIn-ext - TransferIn - External Org.”  </a:t>
            </a:r>
            <a:r>
              <a:rPr lang="en-US">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This will change your Available Source Organizations to all Organizations Outside your College/Division.</a:t>
            </a:r>
            <a:endParaRPr/>
          </a:p>
        </p:txBody>
      </p:sp>
      <p:pic>
        <p:nvPicPr>
          <p:cNvPr id="388" name="Google Shape;388;g7b89876d83_0_46"/>
          <p:cNvPicPr preferRelativeResize="0"/>
          <p:nvPr/>
        </p:nvPicPr>
        <p:blipFill>
          <a:blip r:embed="rId3">
            <a:alphaModFix/>
          </a:blip>
          <a:stretch>
            <a:fillRect/>
          </a:stretch>
        </p:blipFill>
        <p:spPr>
          <a:xfrm>
            <a:off x="4361150" y="317650"/>
            <a:ext cx="5895050" cy="3499775"/>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92"/>
        <p:cNvGrpSpPr/>
        <p:nvPr/>
      </p:nvGrpSpPr>
      <p:grpSpPr>
        <a:xfrm>
          <a:off x="0" y="0"/>
          <a:ext cx="0" cy="0"/>
          <a:chOff x="0" y="0"/>
          <a:chExt cx="0" cy="0"/>
        </a:xfrm>
      </p:grpSpPr>
      <p:sp>
        <p:nvSpPr>
          <p:cNvPr id="393" name="Google Shape;393;g76086c8b87_0_4"/>
          <p:cNvSpPr/>
          <p:nvPr/>
        </p:nvSpPr>
        <p:spPr>
          <a:xfrm rot="-5400000">
            <a:off x="1288623" y="381413"/>
            <a:ext cx="2200200" cy="3342600"/>
          </a:xfrm>
          <a:prstGeom prst="downArrow">
            <a:avLst>
              <a:gd name="adj1" fmla="val 100000"/>
              <a:gd name="adj2" fmla="val 15788"/>
            </a:avLst>
          </a:prstGeom>
          <a:solidFill>
            <a:srgbClr val="40404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94" name="Google Shape;394;g76086c8b87_0_4"/>
          <p:cNvSpPr txBox="1">
            <a:spLocks noGrp="1"/>
          </p:cNvSpPr>
          <p:nvPr>
            <p:ph type="title"/>
          </p:nvPr>
        </p:nvSpPr>
        <p:spPr>
          <a:xfrm>
            <a:off x="966952" y="1204108"/>
            <a:ext cx="2669400" cy="1781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FFFFF"/>
              </a:buClr>
              <a:buSzPts val="3200"/>
              <a:buFont typeface="Calibri"/>
              <a:buNone/>
            </a:pPr>
            <a:r>
              <a:rPr lang="en-US">
                <a:solidFill>
                  <a:srgbClr val="FFFFFF"/>
                </a:solidFill>
              </a:rPr>
              <a:t>Planning Transfers In Outside College/Div. (cont.)</a:t>
            </a:r>
            <a:endParaRPr/>
          </a:p>
        </p:txBody>
      </p:sp>
      <p:sp>
        <p:nvSpPr>
          <p:cNvPr id="395" name="Google Shape;395;g76086c8b87_0_4"/>
          <p:cNvSpPr txBox="1">
            <a:spLocks noGrp="1"/>
          </p:cNvSpPr>
          <p:nvPr>
            <p:ph type="body" idx="1"/>
          </p:nvPr>
        </p:nvSpPr>
        <p:spPr>
          <a:xfrm>
            <a:off x="966950" y="3355124"/>
            <a:ext cx="2669400" cy="29409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1600"/>
              <a:buNone/>
            </a:pPr>
            <a:r>
              <a:rPr lang="en-US"/>
              <a:t>Transfers In From Organizations Outside your College/Division are very similar, you simply update your Calc Method to choose “TransferIn-ext - TransferIn - External Org.”  This will change your Available Destination Organizations to all Organizations Outside your College/Division.</a:t>
            </a:r>
            <a:endParaRPr/>
          </a:p>
        </p:txBody>
      </p:sp>
      <p:pic>
        <p:nvPicPr>
          <p:cNvPr id="396" name="Google Shape;396;g76086c8b87_0_4"/>
          <p:cNvPicPr preferRelativeResize="0"/>
          <p:nvPr/>
        </p:nvPicPr>
        <p:blipFill rotWithShape="1">
          <a:blip r:embed="rId3">
            <a:alphaModFix/>
          </a:blip>
          <a:srcRect b="31833"/>
          <a:stretch/>
        </p:blipFill>
        <p:spPr>
          <a:xfrm>
            <a:off x="4955075" y="222151"/>
            <a:ext cx="6714225" cy="5611275"/>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00"/>
        <p:cNvGrpSpPr/>
        <p:nvPr/>
      </p:nvGrpSpPr>
      <p:grpSpPr>
        <a:xfrm>
          <a:off x="0" y="0"/>
          <a:ext cx="0" cy="0"/>
          <a:chOff x="0" y="0"/>
          <a:chExt cx="0" cy="0"/>
        </a:xfrm>
      </p:grpSpPr>
      <p:sp>
        <p:nvSpPr>
          <p:cNvPr id="401" name="Google Shape;401;g7b89876d83_0_64"/>
          <p:cNvSpPr/>
          <p:nvPr/>
        </p:nvSpPr>
        <p:spPr>
          <a:xfrm rot="-5400000">
            <a:off x="1288623" y="381413"/>
            <a:ext cx="2200200" cy="3342600"/>
          </a:xfrm>
          <a:prstGeom prst="downArrow">
            <a:avLst>
              <a:gd name="adj1" fmla="val 100000"/>
              <a:gd name="adj2" fmla="val 15788"/>
            </a:avLst>
          </a:prstGeom>
          <a:solidFill>
            <a:srgbClr val="40404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402" name="Google Shape;402;g7b89876d83_0_64"/>
          <p:cNvSpPr txBox="1">
            <a:spLocks noGrp="1"/>
          </p:cNvSpPr>
          <p:nvPr>
            <p:ph type="title"/>
          </p:nvPr>
        </p:nvSpPr>
        <p:spPr>
          <a:xfrm>
            <a:off x="966952" y="1204108"/>
            <a:ext cx="2669400" cy="1781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FFFFF"/>
              </a:buClr>
              <a:buSzPts val="3200"/>
              <a:buFont typeface="Calibri"/>
              <a:buNone/>
            </a:pPr>
            <a:r>
              <a:rPr lang="en-US">
                <a:solidFill>
                  <a:srgbClr val="FFFFFF"/>
                </a:solidFill>
              </a:rPr>
              <a:t>Planning Transfers Out Within College/Div.</a:t>
            </a:r>
            <a:endParaRPr/>
          </a:p>
        </p:txBody>
      </p:sp>
      <p:sp>
        <p:nvSpPr>
          <p:cNvPr id="403" name="Google Shape;403;g7b89876d83_0_64"/>
          <p:cNvSpPr txBox="1">
            <a:spLocks noGrp="1"/>
          </p:cNvSpPr>
          <p:nvPr>
            <p:ph type="body" idx="1"/>
          </p:nvPr>
        </p:nvSpPr>
        <p:spPr>
          <a:xfrm>
            <a:off x="966951" y="3355130"/>
            <a:ext cx="2669400" cy="24273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1600"/>
              <a:buNone/>
            </a:pPr>
            <a:r>
              <a:rPr lang="en-US"/>
              <a:t>For Transfers Out you repeat all the same previous steps, simply change your Calc Method to “TransferOut - TransferOut - Internal Org”</a:t>
            </a:r>
            <a:endParaRPr/>
          </a:p>
        </p:txBody>
      </p:sp>
      <p:pic>
        <p:nvPicPr>
          <p:cNvPr id="404" name="Google Shape;404;g7b89876d83_0_64"/>
          <p:cNvPicPr preferRelativeResize="0"/>
          <p:nvPr/>
        </p:nvPicPr>
        <p:blipFill>
          <a:blip r:embed="rId3">
            <a:alphaModFix/>
          </a:blip>
          <a:stretch>
            <a:fillRect/>
          </a:stretch>
        </p:blipFill>
        <p:spPr>
          <a:xfrm>
            <a:off x="4460301" y="1439538"/>
            <a:ext cx="6945775" cy="3978925"/>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08"/>
        <p:cNvGrpSpPr/>
        <p:nvPr/>
      </p:nvGrpSpPr>
      <p:grpSpPr>
        <a:xfrm>
          <a:off x="0" y="0"/>
          <a:ext cx="0" cy="0"/>
          <a:chOff x="0" y="0"/>
          <a:chExt cx="0" cy="0"/>
        </a:xfrm>
      </p:grpSpPr>
      <p:sp>
        <p:nvSpPr>
          <p:cNvPr id="409" name="Google Shape;409;g7b89876d83_0_73"/>
          <p:cNvSpPr/>
          <p:nvPr/>
        </p:nvSpPr>
        <p:spPr>
          <a:xfrm rot="-5400000">
            <a:off x="1288623" y="381413"/>
            <a:ext cx="2200200" cy="3342600"/>
          </a:xfrm>
          <a:prstGeom prst="downArrow">
            <a:avLst>
              <a:gd name="adj1" fmla="val 100000"/>
              <a:gd name="adj2" fmla="val 15788"/>
            </a:avLst>
          </a:prstGeom>
          <a:solidFill>
            <a:srgbClr val="40404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410" name="Google Shape;410;g7b89876d83_0_73"/>
          <p:cNvSpPr txBox="1">
            <a:spLocks noGrp="1"/>
          </p:cNvSpPr>
          <p:nvPr>
            <p:ph type="title"/>
          </p:nvPr>
        </p:nvSpPr>
        <p:spPr>
          <a:xfrm>
            <a:off x="966952" y="1204108"/>
            <a:ext cx="2669400" cy="1781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FFFFF"/>
              </a:buClr>
              <a:buSzPts val="3200"/>
              <a:buFont typeface="Calibri"/>
              <a:buNone/>
            </a:pPr>
            <a:r>
              <a:rPr lang="en-US">
                <a:solidFill>
                  <a:srgbClr val="FFFFFF"/>
                </a:solidFill>
              </a:rPr>
              <a:t>Planning Transfers Out Outside College/Div.</a:t>
            </a:r>
            <a:endParaRPr/>
          </a:p>
        </p:txBody>
      </p:sp>
      <p:sp>
        <p:nvSpPr>
          <p:cNvPr id="411" name="Google Shape;411;g7b89876d83_0_73"/>
          <p:cNvSpPr txBox="1">
            <a:spLocks noGrp="1"/>
          </p:cNvSpPr>
          <p:nvPr>
            <p:ph type="body" idx="1"/>
          </p:nvPr>
        </p:nvSpPr>
        <p:spPr>
          <a:xfrm>
            <a:off x="966951" y="3355130"/>
            <a:ext cx="2669400" cy="24273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1600"/>
              <a:buNone/>
            </a:pPr>
            <a:r>
              <a:rPr lang="en-US"/>
              <a:t>For Transfers Out you repeat all the same previous steps, simply change your Calc Method to “TransferOut - TransferOut - Extneral Org”</a:t>
            </a:r>
            <a:endParaRPr/>
          </a:p>
        </p:txBody>
      </p:sp>
      <p:pic>
        <p:nvPicPr>
          <p:cNvPr id="412" name="Google Shape;412;g7b89876d83_0_73"/>
          <p:cNvPicPr preferRelativeResize="0"/>
          <p:nvPr/>
        </p:nvPicPr>
        <p:blipFill>
          <a:blip r:embed="rId3">
            <a:alphaModFix/>
          </a:blip>
          <a:stretch>
            <a:fillRect/>
          </a:stretch>
        </p:blipFill>
        <p:spPr>
          <a:xfrm>
            <a:off x="4609026" y="1406488"/>
            <a:ext cx="6922125" cy="4045025"/>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16"/>
        <p:cNvGrpSpPr/>
        <p:nvPr/>
      </p:nvGrpSpPr>
      <p:grpSpPr>
        <a:xfrm>
          <a:off x="0" y="0"/>
          <a:ext cx="0" cy="0"/>
          <a:chOff x="0" y="0"/>
          <a:chExt cx="0" cy="0"/>
        </a:xfrm>
      </p:grpSpPr>
      <p:sp>
        <p:nvSpPr>
          <p:cNvPr id="417" name="Google Shape;417;g7b89876d83_0_81"/>
          <p:cNvSpPr/>
          <p:nvPr/>
        </p:nvSpPr>
        <p:spPr>
          <a:xfrm rot="-5400000">
            <a:off x="1288623" y="381413"/>
            <a:ext cx="2200200" cy="3342600"/>
          </a:xfrm>
          <a:prstGeom prst="downArrow">
            <a:avLst>
              <a:gd name="adj1" fmla="val 100000"/>
              <a:gd name="adj2" fmla="val 15788"/>
            </a:avLst>
          </a:prstGeom>
          <a:solidFill>
            <a:srgbClr val="40404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418" name="Google Shape;418;g7b89876d83_0_81"/>
          <p:cNvSpPr txBox="1">
            <a:spLocks noGrp="1"/>
          </p:cNvSpPr>
          <p:nvPr>
            <p:ph type="title"/>
          </p:nvPr>
        </p:nvSpPr>
        <p:spPr>
          <a:xfrm>
            <a:off x="966952" y="1204108"/>
            <a:ext cx="2669400" cy="1781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FFFFF"/>
              </a:buClr>
              <a:buSzPts val="3200"/>
              <a:buFont typeface="Calibri"/>
              <a:buNone/>
            </a:pPr>
            <a:r>
              <a:rPr lang="en-US">
                <a:solidFill>
                  <a:srgbClr val="FFFFFF"/>
                </a:solidFill>
              </a:rPr>
              <a:t>Confirming Transfers From Other Organizations</a:t>
            </a:r>
            <a:endParaRPr/>
          </a:p>
        </p:txBody>
      </p:sp>
      <p:sp>
        <p:nvSpPr>
          <p:cNvPr id="419" name="Google Shape;419;g7b89876d83_0_81"/>
          <p:cNvSpPr txBox="1">
            <a:spLocks noGrp="1"/>
          </p:cNvSpPr>
          <p:nvPr>
            <p:ph type="body" idx="1"/>
          </p:nvPr>
        </p:nvSpPr>
        <p:spPr>
          <a:xfrm>
            <a:off x="966951" y="3355130"/>
            <a:ext cx="2669400" cy="24273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1600"/>
              <a:buNone/>
            </a:pPr>
            <a:r>
              <a:rPr lang="en-US"/>
              <a:t>Both Organizations on the To and From Side of the Transfer need to confirm the exact amounts of both sides of the transfers for all Planning Years through FY2023.  If all amounts align upon Save then you will see the red X replaced by the green Check.</a:t>
            </a:r>
            <a:endParaRPr/>
          </a:p>
        </p:txBody>
      </p:sp>
      <p:pic>
        <p:nvPicPr>
          <p:cNvPr id="420" name="Google Shape;420;g7b89876d83_0_81"/>
          <p:cNvPicPr preferRelativeResize="0"/>
          <p:nvPr/>
        </p:nvPicPr>
        <p:blipFill>
          <a:blip r:embed="rId3">
            <a:alphaModFix/>
          </a:blip>
          <a:stretch>
            <a:fillRect/>
          </a:stretch>
        </p:blipFill>
        <p:spPr>
          <a:xfrm>
            <a:off x="4212426" y="152400"/>
            <a:ext cx="4764494" cy="3000425"/>
          </a:xfrm>
          <a:prstGeom prst="rect">
            <a:avLst/>
          </a:prstGeom>
          <a:noFill/>
          <a:ln>
            <a:noFill/>
          </a:ln>
        </p:spPr>
      </p:pic>
      <p:pic>
        <p:nvPicPr>
          <p:cNvPr id="421" name="Google Shape;421;g7b89876d83_0_81"/>
          <p:cNvPicPr preferRelativeResize="0"/>
          <p:nvPr/>
        </p:nvPicPr>
        <p:blipFill>
          <a:blip r:embed="rId4">
            <a:alphaModFix/>
          </a:blip>
          <a:stretch>
            <a:fillRect/>
          </a:stretch>
        </p:blipFill>
        <p:spPr>
          <a:xfrm>
            <a:off x="3636350" y="4022375"/>
            <a:ext cx="8470326" cy="22984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1"/>
        <p:cNvGrpSpPr/>
        <p:nvPr/>
      </p:nvGrpSpPr>
      <p:grpSpPr>
        <a:xfrm>
          <a:off x="0" y="0"/>
          <a:ext cx="0" cy="0"/>
          <a:chOff x="0" y="0"/>
          <a:chExt cx="0" cy="0"/>
        </a:xfrm>
      </p:grpSpPr>
      <p:sp>
        <p:nvSpPr>
          <p:cNvPr id="132" name="Google Shape;132;p3"/>
          <p:cNvSpPr/>
          <p:nvPr/>
        </p:nvSpPr>
        <p:spPr>
          <a:xfrm>
            <a:off x="0" y="0"/>
            <a:ext cx="4654296" cy="6858000"/>
          </a:xfrm>
          <a:prstGeom prst="rect">
            <a:avLst/>
          </a:prstGeom>
          <a:solidFill>
            <a:srgbClr val="3F3F3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33" name="Google Shape;133;p3"/>
          <p:cNvSpPr txBox="1">
            <a:spLocks noGrp="1"/>
          </p:cNvSpPr>
          <p:nvPr>
            <p:ph type="title"/>
          </p:nvPr>
        </p:nvSpPr>
        <p:spPr>
          <a:xfrm>
            <a:off x="643468" y="623392"/>
            <a:ext cx="3363974" cy="1607060"/>
          </a:xfrm>
          <a:prstGeom prst="rect">
            <a:avLst/>
          </a:prstGeom>
          <a:noFill/>
          <a:ln w="19050" cap="flat" cmpd="sng">
            <a:solidFill>
              <a:schemeClr val="lt1"/>
            </a:solidFill>
            <a:prstDash val="solid"/>
            <a:round/>
            <a:headEnd type="none" w="sm" len="sm"/>
            <a:tailEnd type="none" w="sm" len="sm"/>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2800"/>
              <a:buFont typeface="Calibri"/>
              <a:buNone/>
            </a:pPr>
            <a:r>
              <a:rPr lang="en-US" sz="2800">
                <a:solidFill>
                  <a:schemeClr val="lt1"/>
                </a:solidFill>
                <a:latin typeface="Calibri"/>
                <a:ea typeface="Calibri"/>
                <a:cs typeface="Calibri"/>
                <a:sym typeface="Calibri"/>
              </a:rPr>
              <a:t>Use the Filter Function to Select your Plan File</a:t>
            </a:r>
            <a:endParaRPr/>
          </a:p>
        </p:txBody>
      </p:sp>
      <p:sp>
        <p:nvSpPr>
          <p:cNvPr id="134" name="Google Shape;134;p3"/>
          <p:cNvSpPr txBox="1">
            <a:spLocks noGrp="1"/>
          </p:cNvSpPr>
          <p:nvPr>
            <p:ph type="body" idx="1"/>
          </p:nvPr>
        </p:nvSpPr>
        <p:spPr>
          <a:xfrm>
            <a:off x="643468" y="2638043"/>
            <a:ext cx="3363974" cy="3415623"/>
          </a:xfrm>
          <a:prstGeom prst="rect">
            <a:avLst/>
          </a:prstGeom>
          <a:noFill/>
          <a:ln>
            <a:noFill/>
          </a:ln>
        </p:spPr>
        <p:txBody>
          <a:bodyPr spcFirstLastPara="1" wrap="square" lIns="91425" tIns="45700" rIns="91425" bIns="45700" anchor="t" anchorCtr="0">
            <a:normAutofit/>
          </a:bodyPr>
          <a:lstStyle/>
          <a:p>
            <a:pPr marL="114300" lvl="0" indent="0" algn="ctr" rtl="0">
              <a:lnSpc>
                <a:spcPct val="90000"/>
              </a:lnSpc>
              <a:spcBef>
                <a:spcPts val="0"/>
              </a:spcBef>
              <a:spcAft>
                <a:spcPts val="0"/>
              </a:spcAft>
              <a:buClr>
                <a:schemeClr val="lt1"/>
              </a:buClr>
              <a:buSzPts val="2000"/>
              <a:buNone/>
            </a:pPr>
            <a:r>
              <a:rPr lang="en-US" sz="2000" i="1"/>
              <a:t>Note: In the Production system you will only see Organization codes you have been provisioned to have access to</a:t>
            </a:r>
            <a:endParaRPr/>
          </a:p>
        </p:txBody>
      </p:sp>
      <p:pic>
        <p:nvPicPr>
          <p:cNvPr id="135" name="Google Shape;135;p3" descr="A screenshot of a cell phone&#10;&#10;Description automatically generated"/>
          <p:cNvPicPr preferRelativeResize="0"/>
          <p:nvPr/>
        </p:nvPicPr>
        <p:blipFill rotWithShape="1">
          <a:blip r:embed="rId3">
            <a:alphaModFix/>
          </a:blip>
          <a:srcRect t="14829" r="43502" b="66698"/>
          <a:stretch/>
        </p:blipFill>
        <p:spPr>
          <a:xfrm>
            <a:off x="4650900" y="953227"/>
            <a:ext cx="7360126" cy="1006199"/>
          </a:xfrm>
          <a:prstGeom prst="rect">
            <a:avLst/>
          </a:prstGeom>
          <a:noFill/>
          <a:ln>
            <a:noFill/>
          </a:ln>
        </p:spPr>
      </p:pic>
      <p:pic>
        <p:nvPicPr>
          <p:cNvPr id="136" name="Google Shape;136;p3" descr="A screenshot of a computer&#10;&#10;Description automatically generated"/>
          <p:cNvPicPr preferRelativeResize="0"/>
          <p:nvPr/>
        </p:nvPicPr>
        <p:blipFill rotWithShape="1">
          <a:blip r:embed="rId4">
            <a:alphaModFix/>
          </a:blip>
          <a:srcRect/>
          <a:stretch/>
        </p:blipFill>
        <p:spPr>
          <a:xfrm>
            <a:off x="4650910" y="2088448"/>
            <a:ext cx="2780834" cy="2840000"/>
          </a:xfrm>
          <a:prstGeom prst="rect">
            <a:avLst/>
          </a:prstGeom>
          <a:noFill/>
          <a:ln>
            <a:noFill/>
          </a:ln>
        </p:spPr>
      </p:pic>
      <p:pic>
        <p:nvPicPr>
          <p:cNvPr id="137" name="Google Shape;137;p3" descr="A screenshot of a cell phone&#10;&#10;Description automatically generated"/>
          <p:cNvPicPr preferRelativeResize="0"/>
          <p:nvPr/>
        </p:nvPicPr>
        <p:blipFill rotWithShape="1">
          <a:blip r:embed="rId5">
            <a:alphaModFix/>
          </a:blip>
          <a:srcRect/>
          <a:stretch/>
        </p:blipFill>
        <p:spPr>
          <a:xfrm>
            <a:off x="4695620" y="5057467"/>
            <a:ext cx="7358625" cy="1317207"/>
          </a:xfrm>
          <a:prstGeom prst="rect">
            <a:avLst/>
          </a:prstGeom>
          <a:noFill/>
          <a:ln>
            <a:noFill/>
          </a:ln>
        </p:spPr>
      </p:pic>
      <p:pic>
        <p:nvPicPr>
          <p:cNvPr id="138" name="Google Shape;138;p3"/>
          <p:cNvPicPr preferRelativeResize="0"/>
          <p:nvPr/>
        </p:nvPicPr>
        <p:blipFill>
          <a:blip r:embed="rId6">
            <a:alphaModFix/>
          </a:blip>
          <a:stretch>
            <a:fillRect/>
          </a:stretch>
        </p:blipFill>
        <p:spPr>
          <a:xfrm>
            <a:off x="4751425" y="155900"/>
            <a:ext cx="6038275" cy="797325"/>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25"/>
        <p:cNvGrpSpPr/>
        <p:nvPr/>
      </p:nvGrpSpPr>
      <p:grpSpPr>
        <a:xfrm>
          <a:off x="0" y="0"/>
          <a:ext cx="0" cy="0"/>
          <a:chOff x="0" y="0"/>
          <a:chExt cx="0" cy="0"/>
        </a:xfrm>
      </p:grpSpPr>
      <p:sp>
        <p:nvSpPr>
          <p:cNvPr id="426" name="Google Shape;426;g6c7e99766d_0_157"/>
          <p:cNvSpPr/>
          <p:nvPr/>
        </p:nvSpPr>
        <p:spPr>
          <a:xfrm>
            <a:off x="321564" y="320040"/>
            <a:ext cx="11548800" cy="6217800"/>
          </a:xfrm>
          <a:prstGeom prst="rect">
            <a:avLst/>
          </a:prstGeom>
          <a:solidFill>
            <a:schemeClr val="dk1">
              <a:alpha val="745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27" name="Google Shape;427;g6c7e99766d_0_157"/>
          <p:cNvSpPr>
            <a:spLocks noGrp="1"/>
          </p:cNvSpPr>
          <p:nvPr>
            <p:ph type="title"/>
          </p:nvPr>
        </p:nvSpPr>
        <p:spPr>
          <a:xfrm>
            <a:off x="838200" y="963877"/>
            <a:ext cx="3494400" cy="4930200"/>
          </a:xfrm>
          <a:prstGeom prst="ellipse">
            <a:avLst/>
          </a:prstGeom>
          <a:noFill/>
          <a:ln>
            <a:noFill/>
          </a:ln>
        </p:spPr>
        <p:txBody>
          <a:bodyPr spcFirstLastPara="1" wrap="square" lIns="91425" tIns="45700" rIns="91425" bIns="45700" anchor="ctr" anchorCtr="0">
            <a:noAutofit/>
          </a:bodyPr>
          <a:lstStyle/>
          <a:p>
            <a:pPr marL="0" lvl="0" indent="0" algn="r" rtl="0">
              <a:lnSpc>
                <a:spcPct val="90000"/>
              </a:lnSpc>
              <a:spcBef>
                <a:spcPts val="0"/>
              </a:spcBef>
              <a:spcAft>
                <a:spcPts val="0"/>
              </a:spcAft>
              <a:buClr>
                <a:schemeClr val="accent1"/>
              </a:buClr>
              <a:buSzPts val="4400"/>
              <a:buFont typeface="Calibri"/>
              <a:buNone/>
            </a:pPr>
            <a:r>
              <a:rPr lang="en-US">
                <a:solidFill>
                  <a:schemeClr val="accent1"/>
                </a:solidFill>
              </a:rPr>
              <a:t>Scenario</a:t>
            </a:r>
            <a:endParaRPr/>
          </a:p>
        </p:txBody>
      </p:sp>
      <p:cxnSp>
        <p:nvCxnSpPr>
          <p:cNvPr id="428" name="Google Shape;428;g6c7e99766d_0_157"/>
          <p:cNvCxnSpPr/>
          <p:nvPr/>
        </p:nvCxnSpPr>
        <p:spPr>
          <a:xfrm>
            <a:off x="4654296" y="2057400"/>
            <a:ext cx="0" cy="2743200"/>
          </a:xfrm>
          <a:prstGeom prst="straightConnector1">
            <a:avLst/>
          </a:prstGeom>
          <a:noFill/>
          <a:ln w="19050" cap="flat" cmpd="sng">
            <a:solidFill>
              <a:srgbClr val="262626"/>
            </a:solidFill>
            <a:prstDash val="solid"/>
            <a:miter lim="800000"/>
            <a:headEnd type="none" w="sm" len="sm"/>
            <a:tailEnd type="none" w="sm" len="sm"/>
          </a:ln>
        </p:spPr>
      </p:cxnSp>
      <p:sp>
        <p:nvSpPr>
          <p:cNvPr id="429" name="Google Shape;429;g6c7e99766d_0_157"/>
          <p:cNvSpPr txBox="1">
            <a:spLocks noGrp="1"/>
          </p:cNvSpPr>
          <p:nvPr>
            <p:ph type="body" idx="1"/>
          </p:nvPr>
        </p:nvSpPr>
        <p:spPr>
          <a:xfrm>
            <a:off x="4976031" y="963877"/>
            <a:ext cx="6377700" cy="4930200"/>
          </a:xfrm>
          <a:prstGeom prst="rect">
            <a:avLst/>
          </a:prstGeom>
          <a:noFill/>
          <a:ln>
            <a:noFill/>
          </a:ln>
        </p:spPr>
        <p:txBody>
          <a:bodyPr spcFirstLastPara="1" wrap="square" lIns="91425" tIns="45700" rIns="91425" bIns="45700" anchor="ctr" anchorCtr="0">
            <a:noAutofit/>
          </a:bodyPr>
          <a:lstStyle/>
          <a:p>
            <a:pPr marL="0" lvl="0" indent="0" algn="ctr" rtl="0">
              <a:lnSpc>
                <a:spcPct val="115000"/>
              </a:lnSpc>
              <a:spcBef>
                <a:spcPts val="0"/>
              </a:spcBef>
              <a:spcAft>
                <a:spcPts val="0"/>
              </a:spcAft>
              <a:buNone/>
            </a:pPr>
            <a:r>
              <a:rPr lang="en-US"/>
              <a:t>The Provost’s Office has agreed to support a strategic initiative in your department and will be transferring $65,000 in Designated Funds each year through FY22 (including the current year).</a:t>
            </a:r>
            <a:endParaRPr/>
          </a:p>
          <a:p>
            <a:pPr marL="0" lvl="0" indent="0" algn="ctr" rtl="0">
              <a:lnSpc>
                <a:spcPct val="90000"/>
              </a:lnSpc>
              <a:spcBef>
                <a:spcPts val="0"/>
              </a:spcBef>
              <a:spcAft>
                <a:spcPts val="0"/>
              </a:spcAft>
              <a:buClr>
                <a:schemeClr val="dk1"/>
              </a:buClr>
              <a:buSzPts val="2800"/>
              <a:buNone/>
            </a:pPr>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33"/>
        <p:cNvGrpSpPr/>
        <p:nvPr/>
      </p:nvGrpSpPr>
      <p:grpSpPr>
        <a:xfrm>
          <a:off x="0" y="0"/>
          <a:ext cx="0" cy="0"/>
          <a:chOff x="0" y="0"/>
          <a:chExt cx="0" cy="0"/>
        </a:xfrm>
      </p:grpSpPr>
      <p:sp>
        <p:nvSpPr>
          <p:cNvPr id="434" name="Google Shape;434;g6c7e99766d_0_164"/>
          <p:cNvSpPr/>
          <p:nvPr/>
        </p:nvSpPr>
        <p:spPr>
          <a:xfrm>
            <a:off x="370464" y="234265"/>
            <a:ext cx="11548800" cy="6217800"/>
          </a:xfrm>
          <a:prstGeom prst="rect">
            <a:avLst/>
          </a:prstGeom>
          <a:solidFill>
            <a:schemeClr val="dk1">
              <a:alpha val="745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35" name="Google Shape;435;g6c7e99766d_0_164"/>
          <p:cNvSpPr txBox="1">
            <a:spLocks noGrp="1"/>
          </p:cNvSpPr>
          <p:nvPr>
            <p:ph type="body" idx="1"/>
          </p:nvPr>
        </p:nvSpPr>
        <p:spPr>
          <a:xfrm>
            <a:off x="935875" y="421325"/>
            <a:ext cx="10572600" cy="5936400"/>
          </a:xfrm>
          <a:prstGeom prst="rect">
            <a:avLst/>
          </a:prstGeom>
          <a:noFill/>
          <a:ln>
            <a:noFill/>
          </a:ln>
        </p:spPr>
        <p:txBody>
          <a:bodyPr spcFirstLastPara="1" wrap="square" lIns="91425" tIns="45700" rIns="91425" bIns="45700" anchor="ctr" anchorCtr="0">
            <a:noAutofit/>
          </a:bodyPr>
          <a:lstStyle/>
          <a:p>
            <a:pPr marL="0" lvl="0" indent="0" algn="l" rtl="0">
              <a:lnSpc>
                <a:spcPct val="115000"/>
              </a:lnSpc>
              <a:spcBef>
                <a:spcPts val="0"/>
              </a:spcBef>
              <a:spcAft>
                <a:spcPts val="0"/>
              </a:spcAft>
              <a:buNone/>
            </a:pPr>
            <a:r>
              <a:rPr lang="en-US" sz="2400" b="1">
                <a:solidFill>
                  <a:schemeClr val="accent1"/>
                </a:solidFill>
              </a:rPr>
              <a:t>Final Case Study:</a:t>
            </a:r>
            <a:r>
              <a:rPr lang="en-US" sz="1400"/>
              <a:t>  </a:t>
            </a:r>
            <a:r>
              <a:rPr lang="en-US" sz="2400" i="1">
                <a:solidFill>
                  <a:schemeClr val="accent1"/>
                </a:solidFill>
              </a:rPr>
              <a:t>You are responsible for entering the Operating Budget data into the new budget and planning tool for your department. You have met with your unit leadership and you are aware of the following financial trends and upcoming commitments:</a:t>
            </a:r>
            <a:endParaRPr sz="2400" i="1">
              <a:solidFill>
                <a:schemeClr val="accent1"/>
              </a:solidFill>
            </a:endParaRPr>
          </a:p>
          <a:p>
            <a:pPr marL="457200" lvl="0" indent="0" algn="l" rtl="0">
              <a:lnSpc>
                <a:spcPct val="115000"/>
              </a:lnSpc>
              <a:spcBef>
                <a:spcPts val="0"/>
              </a:spcBef>
              <a:spcAft>
                <a:spcPts val="0"/>
              </a:spcAft>
              <a:buNone/>
            </a:pPr>
            <a:endParaRPr sz="1800"/>
          </a:p>
          <a:p>
            <a:pPr marL="457200" lvl="0" indent="-342900" algn="l" rtl="0">
              <a:lnSpc>
                <a:spcPct val="115000"/>
              </a:lnSpc>
              <a:spcBef>
                <a:spcPts val="0"/>
              </a:spcBef>
              <a:spcAft>
                <a:spcPts val="0"/>
              </a:spcAft>
              <a:buSzPts val="1800"/>
              <a:buFont typeface="Calibri"/>
              <a:buAutoNum type="arabicParenR"/>
            </a:pPr>
            <a:r>
              <a:rPr lang="en-US" sz="1800"/>
              <a:t>Your FY20 and FY21 Personal Services forecast have already been entered into the labor module, but you still need to plan FY22 and FY23. You are expecting two full-time staff members earning $75K and $60K annually to retire by the end of  FY21 and are not planning to replace these positions. </a:t>
            </a:r>
            <a:endParaRPr sz="1800"/>
          </a:p>
          <a:p>
            <a:pPr marL="457200" lvl="0" indent="-342900" algn="l" rtl="0">
              <a:lnSpc>
                <a:spcPct val="115000"/>
              </a:lnSpc>
              <a:spcBef>
                <a:spcPts val="0"/>
              </a:spcBef>
              <a:spcAft>
                <a:spcPts val="0"/>
              </a:spcAft>
              <a:buSzPts val="1800"/>
              <a:buFont typeface="Calibri"/>
              <a:buAutoNum type="arabicParenR"/>
            </a:pPr>
            <a:r>
              <a:rPr lang="en-US" sz="1800"/>
              <a:t>Due to declining indirect cost returns at the </a:t>
            </a:r>
            <a:r>
              <a:rPr lang="en-US" sz="1800">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University</a:t>
            </a:r>
            <a:r>
              <a:rPr lang="en-US" sz="1800"/>
              <a:t>, you are anticipating your Allocated funds to decrease by 2% in FY22, and 2% again in FY23. FY20 Allocated funds have already been distributed. (*Allocated funds= IDC Allocated, Allocated Admin Service Charge, and Allocated Retained Fees)</a:t>
            </a:r>
            <a:endParaRPr sz="1800"/>
          </a:p>
          <a:p>
            <a:pPr marL="457200" lvl="0" indent="-342900" algn="l" rtl="0">
              <a:lnSpc>
                <a:spcPct val="115000"/>
              </a:lnSpc>
              <a:spcBef>
                <a:spcPts val="0"/>
              </a:spcBef>
              <a:spcAft>
                <a:spcPts val="0"/>
              </a:spcAft>
              <a:buSzPts val="1800"/>
              <a:buFont typeface="Calibri"/>
              <a:buAutoNum type="arabicParenR"/>
            </a:pPr>
            <a:r>
              <a:rPr lang="en-US" sz="1800"/>
              <a:t>You are planning to do $50,000 in office renovations in FY21</a:t>
            </a:r>
            <a:endParaRPr sz="1800"/>
          </a:p>
          <a:p>
            <a:pPr marL="457200" lvl="0" indent="-342900" algn="l" rtl="0">
              <a:lnSpc>
                <a:spcPct val="115000"/>
              </a:lnSpc>
              <a:spcBef>
                <a:spcPts val="0"/>
              </a:spcBef>
              <a:spcAft>
                <a:spcPts val="0"/>
              </a:spcAft>
              <a:buSzPts val="1800"/>
              <a:buFont typeface="Calibri"/>
              <a:buAutoNum type="arabicParenR"/>
            </a:pPr>
            <a:r>
              <a:rPr lang="en-US" sz="1800"/>
              <a:t>You have just been informed that both ASC on Revenue and ASC on Expense are both increasing by 1% beginning in FY21</a:t>
            </a:r>
            <a:endParaRPr sz="1800"/>
          </a:p>
          <a:p>
            <a:pPr marL="457200" lvl="0" indent="-342900" algn="l" rtl="0">
              <a:lnSpc>
                <a:spcPct val="115000"/>
              </a:lnSpc>
              <a:spcBef>
                <a:spcPts val="0"/>
              </a:spcBef>
              <a:spcAft>
                <a:spcPts val="0"/>
              </a:spcAft>
              <a:buSzPts val="1800"/>
              <a:buFont typeface="Calibri"/>
              <a:buAutoNum type="arabicParenR"/>
            </a:pPr>
            <a:r>
              <a:rPr lang="en-US" sz="1800"/>
              <a:t>Software and Supplies are both anticipated to increase 4% annually for the next three years</a:t>
            </a:r>
            <a:endParaRPr sz="1800"/>
          </a:p>
          <a:p>
            <a:pPr marL="457200" lvl="0" indent="-342900" algn="l" rtl="0">
              <a:lnSpc>
                <a:spcPct val="115000"/>
              </a:lnSpc>
              <a:spcBef>
                <a:spcPts val="0"/>
              </a:spcBef>
              <a:spcAft>
                <a:spcPts val="0"/>
              </a:spcAft>
              <a:buSzPts val="1800"/>
              <a:buFont typeface="Calibri"/>
              <a:buAutoNum type="arabicParenR"/>
            </a:pPr>
            <a:r>
              <a:rPr lang="en-US" sz="1800"/>
              <a:t>Your department has committed to transferring $10,000 annually to the College of Education for the next three years beginning in FY21  to support a joint project.</a:t>
            </a:r>
            <a:endParaRPr sz="1800"/>
          </a:p>
          <a:p>
            <a:pPr marL="0" lvl="0" indent="0" algn="ctr" rtl="0">
              <a:lnSpc>
                <a:spcPct val="90000"/>
              </a:lnSpc>
              <a:spcBef>
                <a:spcPts val="0"/>
              </a:spcBef>
              <a:spcAft>
                <a:spcPts val="0"/>
              </a:spcAft>
              <a:buClr>
                <a:schemeClr val="dk1"/>
              </a:buClr>
              <a:buSzPts val="2800"/>
              <a:buNone/>
            </a:pPr>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39"/>
        <p:cNvGrpSpPr/>
        <p:nvPr/>
      </p:nvGrpSpPr>
      <p:grpSpPr>
        <a:xfrm>
          <a:off x="0" y="0"/>
          <a:ext cx="0" cy="0"/>
          <a:chOff x="0" y="0"/>
          <a:chExt cx="0" cy="0"/>
        </a:xfrm>
      </p:grpSpPr>
      <p:sp>
        <p:nvSpPr>
          <p:cNvPr id="440" name="Google Shape;440;p36"/>
          <p:cNvSpPr/>
          <p:nvPr/>
        </p:nvSpPr>
        <p:spPr>
          <a:xfrm>
            <a:off x="0" y="-3324"/>
            <a:ext cx="12192000" cy="686132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41" name="Google Shape;441;p36"/>
          <p:cNvSpPr/>
          <p:nvPr/>
        </p:nvSpPr>
        <p:spPr>
          <a:xfrm>
            <a:off x="321734" y="321733"/>
            <a:ext cx="11573488" cy="6214534"/>
          </a:xfrm>
          <a:prstGeom prst="rect">
            <a:avLst/>
          </a:prstGeom>
          <a:solidFill>
            <a:srgbClr val="3F3F3F"/>
          </a:solidFill>
          <a:ln w="127000" cap="sq" cmpd="thinThick">
            <a:solidFill>
              <a:srgbClr val="3F3F3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42" name="Google Shape;442;p36"/>
          <p:cNvSpPr txBox="1">
            <a:spLocks noGrp="1"/>
          </p:cNvSpPr>
          <p:nvPr>
            <p:ph type="title"/>
          </p:nvPr>
        </p:nvSpPr>
        <p:spPr>
          <a:xfrm>
            <a:off x="1524000" y="1122362"/>
            <a:ext cx="9144000" cy="2840037"/>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lt1"/>
              </a:buClr>
              <a:buSzPts val="5800"/>
              <a:buFont typeface="Calibri"/>
              <a:buNone/>
            </a:pPr>
            <a:r>
              <a:rPr lang="en-US" sz="5800">
                <a:solidFill>
                  <a:schemeClr val="lt1"/>
                </a:solidFill>
                <a:latin typeface="Calibri"/>
                <a:ea typeface="Calibri"/>
                <a:cs typeface="Calibri"/>
                <a:sym typeface="Calibri"/>
              </a:rPr>
              <a:t>Review Data</a:t>
            </a:r>
            <a:endParaRPr/>
          </a:p>
        </p:txBody>
      </p:sp>
      <p:sp>
        <p:nvSpPr>
          <p:cNvPr id="443" name="Google Shape;443;p36"/>
          <p:cNvSpPr txBox="1">
            <a:spLocks noGrp="1"/>
          </p:cNvSpPr>
          <p:nvPr>
            <p:ph type="body" idx="1"/>
          </p:nvPr>
        </p:nvSpPr>
        <p:spPr>
          <a:xfrm>
            <a:off x="1524000" y="4256436"/>
            <a:ext cx="9144000" cy="1600818"/>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accent1"/>
              </a:buClr>
              <a:buSzPts val="2400"/>
              <a:buNone/>
            </a:pPr>
            <a:r>
              <a:rPr lang="en-US" sz="2400">
                <a:solidFill>
                  <a:schemeClr val="accent1"/>
                </a:solidFill>
                <a:latin typeface="Calibri"/>
                <a:ea typeface="Calibri"/>
                <a:cs typeface="Calibri"/>
                <a:sym typeface="Calibri"/>
              </a:rPr>
              <a:t>Use </a:t>
            </a:r>
            <a:r>
              <a:rPr lang="en-US">
                <a:solidFill>
                  <a:schemeClr val="accent1"/>
                </a:solidFill>
              </a:rPr>
              <a:t>the Planning Fund Summary and Budget Object Summary to Ensure all Your Plan Data is Correct</a:t>
            </a:r>
            <a:endParaRPr/>
          </a:p>
        </p:txBody>
      </p:sp>
      <p:cxnSp>
        <p:nvCxnSpPr>
          <p:cNvPr id="444" name="Google Shape;444;p36"/>
          <p:cNvCxnSpPr/>
          <p:nvPr/>
        </p:nvCxnSpPr>
        <p:spPr>
          <a:xfrm>
            <a:off x="4724400" y="4109417"/>
            <a:ext cx="2743200" cy="0"/>
          </a:xfrm>
          <a:prstGeom prst="straightConnector1">
            <a:avLst/>
          </a:prstGeom>
          <a:noFill/>
          <a:ln w="12700" cap="flat" cmpd="sng">
            <a:solidFill>
              <a:srgbClr val="D8D8D8"/>
            </a:solidFill>
            <a:prstDash val="solid"/>
            <a:miter lim="800000"/>
            <a:headEnd type="none" w="sm" len="sm"/>
            <a:tailEnd type="none" w="sm" len="sm"/>
          </a:ln>
        </p:spPr>
      </p:cxn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sp>
        <p:nvSpPr>
          <p:cNvPr id="449" name="Google Shape;449;g791c00289b_4_7"/>
          <p:cNvSpPr>
            <a:spLocks noGrp="1"/>
          </p:cNvSpPr>
          <p:nvPr>
            <p:ph type="title"/>
          </p:nvPr>
        </p:nvSpPr>
        <p:spPr>
          <a:xfrm>
            <a:off x="804496" y="5503994"/>
            <a:ext cx="10961400" cy="1029900"/>
          </a:xfrm>
          <a:prstGeom prst="ellipse">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2790"/>
              <a:buFont typeface="Calibri"/>
              <a:buNone/>
            </a:pPr>
            <a:r>
              <a:rPr lang="en-US" sz="2790">
                <a:solidFill>
                  <a:srgbClr val="000000"/>
                </a:solidFill>
              </a:rPr>
              <a:t>Click the Planning Fund Summary tab to review your aggregated data by Planning Fund.</a:t>
            </a:r>
            <a:endParaRPr/>
          </a:p>
        </p:txBody>
      </p:sp>
      <p:pic>
        <p:nvPicPr>
          <p:cNvPr id="450" name="Google Shape;450;g791c00289b_4_7"/>
          <p:cNvPicPr preferRelativeResize="0"/>
          <p:nvPr/>
        </p:nvPicPr>
        <p:blipFill>
          <a:blip r:embed="rId3">
            <a:alphaModFix/>
          </a:blip>
          <a:stretch>
            <a:fillRect/>
          </a:stretch>
        </p:blipFill>
        <p:spPr>
          <a:xfrm>
            <a:off x="1621613" y="0"/>
            <a:ext cx="9327125" cy="5265125"/>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455" name="Google Shape;455;g6b5e30785c_0_1"/>
          <p:cNvSpPr>
            <a:spLocks noGrp="1"/>
          </p:cNvSpPr>
          <p:nvPr>
            <p:ph type="title"/>
          </p:nvPr>
        </p:nvSpPr>
        <p:spPr>
          <a:xfrm>
            <a:off x="776175" y="4801930"/>
            <a:ext cx="10961400" cy="1857900"/>
          </a:xfrm>
          <a:prstGeom prst="ellipse">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2790"/>
              <a:buFont typeface="Calibri"/>
              <a:buNone/>
            </a:pPr>
            <a:r>
              <a:rPr lang="en-US" sz="2790">
                <a:solidFill>
                  <a:srgbClr val="000000"/>
                </a:solidFill>
              </a:rPr>
              <a:t>Click the Consolidated Summary tab to review your aggregated for All Funds. You can select the “Drill” icon to see the data making up a particular row and UAccess Financials transaction detail.</a:t>
            </a:r>
            <a:endParaRPr/>
          </a:p>
        </p:txBody>
      </p:sp>
      <p:pic>
        <p:nvPicPr>
          <p:cNvPr id="456" name="Google Shape;456;g6b5e30785c_0_1"/>
          <p:cNvPicPr preferRelativeResize="0"/>
          <p:nvPr/>
        </p:nvPicPr>
        <p:blipFill>
          <a:blip r:embed="rId3">
            <a:alphaModFix/>
          </a:blip>
          <a:stretch>
            <a:fillRect/>
          </a:stretch>
        </p:blipFill>
        <p:spPr>
          <a:xfrm>
            <a:off x="152400" y="152400"/>
            <a:ext cx="11913825" cy="4821725"/>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60"/>
        <p:cNvGrpSpPr/>
        <p:nvPr/>
      </p:nvGrpSpPr>
      <p:grpSpPr>
        <a:xfrm>
          <a:off x="0" y="0"/>
          <a:ext cx="0" cy="0"/>
          <a:chOff x="0" y="0"/>
          <a:chExt cx="0" cy="0"/>
        </a:xfrm>
      </p:grpSpPr>
      <p:sp>
        <p:nvSpPr>
          <p:cNvPr id="461" name="Google Shape;461;p38"/>
          <p:cNvSpPr/>
          <p:nvPr/>
        </p:nvSpPr>
        <p:spPr>
          <a:xfrm>
            <a:off x="0" y="-3324"/>
            <a:ext cx="12192000" cy="686132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62" name="Google Shape;462;p38"/>
          <p:cNvSpPr/>
          <p:nvPr/>
        </p:nvSpPr>
        <p:spPr>
          <a:xfrm>
            <a:off x="321734" y="321733"/>
            <a:ext cx="11573488" cy="6214534"/>
          </a:xfrm>
          <a:prstGeom prst="rect">
            <a:avLst/>
          </a:prstGeom>
          <a:solidFill>
            <a:srgbClr val="3F3F3F"/>
          </a:solidFill>
          <a:ln w="127000" cap="sq" cmpd="thinThick">
            <a:solidFill>
              <a:srgbClr val="3F3F3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63" name="Google Shape;463;p38"/>
          <p:cNvSpPr txBox="1">
            <a:spLocks noGrp="1"/>
          </p:cNvSpPr>
          <p:nvPr>
            <p:ph type="title"/>
          </p:nvPr>
        </p:nvSpPr>
        <p:spPr>
          <a:xfrm>
            <a:off x="1524000" y="1122362"/>
            <a:ext cx="9144000" cy="2840037"/>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lt1"/>
              </a:buClr>
              <a:buSzPts val="5800"/>
              <a:buFont typeface="Calibri"/>
              <a:buNone/>
            </a:pPr>
            <a:r>
              <a:rPr lang="en-US" sz="5800">
                <a:solidFill>
                  <a:schemeClr val="lt1"/>
                </a:solidFill>
                <a:latin typeface="Calibri"/>
                <a:ea typeface="Calibri"/>
                <a:cs typeface="Calibri"/>
                <a:sym typeface="Calibri"/>
              </a:rPr>
              <a:t>Submit Form</a:t>
            </a:r>
            <a:endParaRPr/>
          </a:p>
        </p:txBody>
      </p:sp>
      <p:sp>
        <p:nvSpPr>
          <p:cNvPr id="464" name="Google Shape;464;p38"/>
          <p:cNvSpPr txBox="1">
            <a:spLocks noGrp="1"/>
          </p:cNvSpPr>
          <p:nvPr>
            <p:ph type="body" idx="1"/>
          </p:nvPr>
        </p:nvSpPr>
        <p:spPr>
          <a:xfrm>
            <a:off x="1524000" y="4256436"/>
            <a:ext cx="9144000" cy="1600818"/>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accent1"/>
              </a:buClr>
              <a:buSzPts val="2400"/>
              <a:buNone/>
            </a:pPr>
            <a:r>
              <a:rPr lang="en-US" sz="2400">
                <a:solidFill>
                  <a:schemeClr val="accent1"/>
                </a:solidFill>
                <a:latin typeface="Calibri"/>
                <a:ea typeface="Calibri"/>
                <a:cs typeface="Calibri"/>
                <a:sym typeface="Calibri"/>
              </a:rPr>
              <a:t>How to submit your form &amp; what happens next</a:t>
            </a:r>
            <a:br>
              <a:rPr lang="en-US" sz="2400">
                <a:solidFill>
                  <a:schemeClr val="accent1"/>
                </a:solidFill>
                <a:latin typeface="Calibri"/>
                <a:ea typeface="Calibri"/>
                <a:cs typeface="Calibri"/>
                <a:sym typeface="Calibri"/>
              </a:rPr>
            </a:br>
            <a:r>
              <a:rPr lang="en-US" sz="2400">
                <a:solidFill>
                  <a:srgbClr val="FF0000"/>
                </a:solidFill>
                <a:latin typeface="Calibri"/>
                <a:ea typeface="Calibri"/>
                <a:cs typeface="Calibri"/>
                <a:sym typeface="Calibri"/>
              </a:rPr>
              <a:t>(still need slides when routing is available)</a:t>
            </a:r>
            <a:endParaRPr/>
          </a:p>
        </p:txBody>
      </p:sp>
      <p:cxnSp>
        <p:nvCxnSpPr>
          <p:cNvPr id="465" name="Google Shape;465;p38"/>
          <p:cNvCxnSpPr/>
          <p:nvPr/>
        </p:nvCxnSpPr>
        <p:spPr>
          <a:xfrm>
            <a:off x="4724400" y="4109417"/>
            <a:ext cx="2743200" cy="0"/>
          </a:xfrm>
          <a:prstGeom prst="straightConnector1">
            <a:avLst/>
          </a:prstGeom>
          <a:noFill/>
          <a:ln w="12700" cap="flat" cmpd="sng">
            <a:solidFill>
              <a:srgbClr val="D8D8D8"/>
            </a:solidFill>
            <a:prstDash val="solid"/>
            <a:miter lim="800000"/>
            <a:headEnd type="none" w="sm" len="sm"/>
            <a:tailEnd type="none" w="sm" len="sm"/>
          </a:ln>
        </p:spPr>
      </p:cxn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69"/>
        <p:cNvGrpSpPr/>
        <p:nvPr/>
      </p:nvGrpSpPr>
      <p:grpSpPr>
        <a:xfrm>
          <a:off x="0" y="0"/>
          <a:ext cx="0" cy="0"/>
          <a:chOff x="0" y="0"/>
          <a:chExt cx="0" cy="0"/>
        </a:xfrm>
      </p:grpSpPr>
      <p:sp>
        <p:nvSpPr>
          <p:cNvPr id="470" name="Google Shape;470;p39"/>
          <p:cNvSpPr>
            <a:spLocks noGrp="1"/>
          </p:cNvSpPr>
          <p:nvPr>
            <p:ph type="title"/>
          </p:nvPr>
        </p:nvSpPr>
        <p:spPr>
          <a:xfrm>
            <a:off x="-440993" y="5090844"/>
            <a:ext cx="12841377" cy="1000655"/>
          </a:xfrm>
          <a:prstGeom prst="ellipse">
            <a:avLst/>
          </a:prstGeom>
          <a:noFill/>
          <a:ln>
            <a:noFill/>
          </a:ln>
        </p:spPr>
        <p:txBody>
          <a:bodyPr spcFirstLastPara="1" wrap="square" lIns="91425" tIns="45700" rIns="91425" bIns="45700" anchor="t" anchorCtr="0">
            <a:normAutofit fontScale="90000"/>
          </a:bodyPr>
          <a:lstStyle/>
          <a:p>
            <a:pPr marL="0" lvl="0" indent="0" algn="l" rtl="0">
              <a:lnSpc>
                <a:spcPct val="90000"/>
              </a:lnSpc>
              <a:spcBef>
                <a:spcPts val="0"/>
              </a:spcBef>
              <a:spcAft>
                <a:spcPts val="0"/>
              </a:spcAft>
              <a:buClr>
                <a:srgbClr val="000000"/>
              </a:buClr>
              <a:buSzPts val="2790"/>
              <a:buFont typeface="Calibri"/>
              <a:buNone/>
            </a:pPr>
            <a:r>
              <a:rPr lang="en-US" sz="2790">
                <a:solidFill>
                  <a:srgbClr val="000000"/>
                </a:solidFill>
              </a:rPr>
              <a:t>When data entry is complete and reviewed you can select submit.</a:t>
            </a:r>
            <a:endParaRPr/>
          </a:p>
        </p:txBody>
      </p:sp>
      <p:pic>
        <p:nvPicPr>
          <p:cNvPr id="471" name="Google Shape;471;p39" descr="A screenshot of a social media post&#10;&#10;Description automatically generated"/>
          <p:cNvPicPr preferRelativeResize="0"/>
          <p:nvPr/>
        </p:nvPicPr>
        <p:blipFill rotWithShape="1">
          <a:blip r:embed="rId3">
            <a:alphaModFix/>
          </a:blip>
          <a:srcRect/>
          <a:stretch/>
        </p:blipFill>
        <p:spPr>
          <a:xfrm>
            <a:off x="270848" y="0"/>
            <a:ext cx="11837651" cy="4086808"/>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75"/>
        <p:cNvGrpSpPr/>
        <p:nvPr/>
      </p:nvGrpSpPr>
      <p:grpSpPr>
        <a:xfrm>
          <a:off x="0" y="0"/>
          <a:ext cx="0" cy="0"/>
          <a:chOff x="0" y="0"/>
          <a:chExt cx="0" cy="0"/>
        </a:xfrm>
      </p:grpSpPr>
      <p:sp>
        <p:nvSpPr>
          <p:cNvPr id="476" name="Google Shape;476;p41"/>
          <p:cNvSpPr/>
          <p:nvPr/>
        </p:nvSpPr>
        <p:spPr>
          <a:xfrm>
            <a:off x="0" y="-3324"/>
            <a:ext cx="12192000" cy="686132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77" name="Google Shape;477;p41"/>
          <p:cNvSpPr/>
          <p:nvPr/>
        </p:nvSpPr>
        <p:spPr>
          <a:xfrm>
            <a:off x="321734" y="321733"/>
            <a:ext cx="11573488" cy="6214534"/>
          </a:xfrm>
          <a:prstGeom prst="rect">
            <a:avLst/>
          </a:prstGeom>
          <a:solidFill>
            <a:srgbClr val="3F3F3F"/>
          </a:solidFill>
          <a:ln w="127000" cap="sq" cmpd="thinThick">
            <a:solidFill>
              <a:srgbClr val="3F3F3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78" name="Google Shape;478;p41"/>
          <p:cNvSpPr txBox="1">
            <a:spLocks noGrp="1"/>
          </p:cNvSpPr>
          <p:nvPr>
            <p:ph type="title"/>
          </p:nvPr>
        </p:nvSpPr>
        <p:spPr>
          <a:xfrm>
            <a:off x="1524000" y="1122362"/>
            <a:ext cx="9144000" cy="2840037"/>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lt1"/>
              </a:buClr>
              <a:buSzPts val="5800"/>
              <a:buFont typeface="Calibri"/>
              <a:buNone/>
            </a:pPr>
            <a:r>
              <a:rPr lang="en-US" sz="5800">
                <a:solidFill>
                  <a:schemeClr val="lt1"/>
                </a:solidFill>
                <a:latin typeface="Calibri"/>
                <a:ea typeface="Calibri"/>
                <a:cs typeface="Calibri"/>
                <a:sym typeface="Calibri"/>
              </a:rPr>
              <a:t>Approve Form</a:t>
            </a:r>
            <a:endParaRPr/>
          </a:p>
        </p:txBody>
      </p:sp>
      <p:sp>
        <p:nvSpPr>
          <p:cNvPr id="479" name="Google Shape;479;p41"/>
          <p:cNvSpPr txBox="1">
            <a:spLocks noGrp="1"/>
          </p:cNvSpPr>
          <p:nvPr>
            <p:ph type="body" idx="1"/>
          </p:nvPr>
        </p:nvSpPr>
        <p:spPr>
          <a:xfrm>
            <a:off x="1259632" y="4256436"/>
            <a:ext cx="9672735" cy="1600818"/>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accent1"/>
              </a:buClr>
              <a:buSzPts val="2400"/>
              <a:buNone/>
            </a:pPr>
            <a:r>
              <a:rPr lang="en-US" sz="2400">
                <a:solidFill>
                  <a:schemeClr val="accent1"/>
                </a:solidFill>
                <a:latin typeface="Calibri"/>
                <a:ea typeface="Calibri"/>
                <a:cs typeface="Calibri"/>
                <a:sym typeface="Calibri"/>
              </a:rPr>
              <a:t>If you have a College Approver role, then they will need to Approve as well</a:t>
            </a:r>
            <a:endParaRPr/>
          </a:p>
          <a:p>
            <a:pPr marL="0" lvl="0" indent="0" algn="ctr" rtl="0">
              <a:lnSpc>
                <a:spcPct val="90000"/>
              </a:lnSpc>
              <a:spcBef>
                <a:spcPts val="1000"/>
              </a:spcBef>
              <a:spcAft>
                <a:spcPts val="0"/>
              </a:spcAft>
              <a:buClr>
                <a:srgbClr val="FF0000"/>
              </a:buClr>
              <a:buSzPts val="2400"/>
              <a:buNone/>
            </a:pPr>
            <a:r>
              <a:rPr lang="en-US">
                <a:solidFill>
                  <a:srgbClr val="FF0000"/>
                </a:solidFill>
              </a:rPr>
              <a:t>(still need slides when routing is available)</a:t>
            </a:r>
            <a:endParaRPr sz="2400">
              <a:solidFill>
                <a:srgbClr val="FF0000"/>
              </a:solidFill>
            </a:endParaRPr>
          </a:p>
        </p:txBody>
      </p:sp>
      <p:cxnSp>
        <p:nvCxnSpPr>
          <p:cNvPr id="480" name="Google Shape;480;p41"/>
          <p:cNvCxnSpPr/>
          <p:nvPr/>
        </p:nvCxnSpPr>
        <p:spPr>
          <a:xfrm>
            <a:off x="4724400" y="4109417"/>
            <a:ext cx="2743200" cy="0"/>
          </a:xfrm>
          <a:prstGeom prst="straightConnector1">
            <a:avLst/>
          </a:prstGeom>
          <a:noFill/>
          <a:ln w="12700" cap="flat" cmpd="sng">
            <a:solidFill>
              <a:srgbClr val="D8D8D8"/>
            </a:solidFill>
            <a:prstDash val="solid"/>
            <a:miter lim="800000"/>
            <a:headEnd type="none" w="sm" len="sm"/>
            <a:tailEnd type="none" w="sm" len="sm"/>
          </a:ln>
        </p:spPr>
      </p:cxn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485" name="Google Shape;485;p42"/>
          <p:cNvSpPr>
            <a:spLocks noGrp="1"/>
          </p:cNvSpPr>
          <p:nvPr>
            <p:ph type="title"/>
          </p:nvPr>
        </p:nvSpPr>
        <p:spPr>
          <a:xfrm>
            <a:off x="-440993" y="5090844"/>
            <a:ext cx="12841377" cy="1000655"/>
          </a:xfrm>
          <a:prstGeom prst="ellipse">
            <a:avLst/>
          </a:prstGeom>
          <a:noFill/>
          <a:ln>
            <a:noFill/>
          </a:ln>
        </p:spPr>
        <p:txBody>
          <a:bodyPr spcFirstLastPara="1" wrap="square" lIns="91425" tIns="45700" rIns="91425" bIns="45700" anchor="t" anchorCtr="0">
            <a:normAutofit fontScale="90000"/>
          </a:bodyPr>
          <a:lstStyle/>
          <a:p>
            <a:pPr marL="0" lvl="0" indent="0" algn="l" rtl="0">
              <a:lnSpc>
                <a:spcPct val="90000"/>
              </a:lnSpc>
              <a:spcBef>
                <a:spcPts val="0"/>
              </a:spcBef>
              <a:spcAft>
                <a:spcPts val="0"/>
              </a:spcAft>
              <a:buClr>
                <a:srgbClr val="000000"/>
              </a:buClr>
              <a:buSzPts val="2790"/>
              <a:buFont typeface="Calibri"/>
              <a:buNone/>
            </a:pPr>
            <a:r>
              <a:rPr lang="en-US" sz="2790">
                <a:solidFill>
                  <a:srgbClr val="000000"/>
                </a:solidFill>
              </a:rPr>
              <a:t>Final Status will Read “with Office of Budget &amp; Planning” when complete.</a:t>
            </a:r>
            <a:endParaRPr/>
          </a:p>
        </p:txBody>
      </p:sp>
      <p:pic>
        <p:nvPicPr>
          <p:cNvPr id="486" name="Google Shape;486;p42" descr="A screenshot of a social media post&#10;&#10;Description automatically generated"/>
          <p:cNvPicPr preferRelativeResize="0"/>
          <p:nvPr/>
        </p:nvPicPr>
        <p:blipFill rotWithShape="1">
          <a:blip r:embed="rId3">
            <a:alphaModFix/>
          </a:blip>
          <a:srcRect/>
          <a:stretch/>
        </p:blipFill>
        <p:spPr>
          <a:xfrm>
            <a:off x="0" y="129977"/>
            <a:ext cx="5771429" cy="5123809"/>
          </a:xfrm>
          <a:prstGeom prst="rect">
            <a:avLst/>
          </a:prstGeom>
          <a:noFill/>
          <a:ln>
            <a:noFill/>
          </a:ln>
        </p:spPr>
      </p:pic>
      <p:pic>
        <p:nvPicPr>
          <p:cNvPr id="487" name="Google Shape;487;p42" descr="A screenshot of a social media post&#10;&#10;Description automatically generated"/>
          <p:cNvPicPr preferRelativeResize="0"/>
          <p:nvPr/>
        </p:nvPicPr>
        <p:blipFill rotWithShape="1">
          <a:blip r:embed="rId4">
            <a:alphaModFix/>
          </a:blip>
          <a:srcRect/>
          <a:stretch/>
        </p:blipFill>
        <p:spPr>
          <a:xfrm>
            <a:off x="5427385" y="1351974"/>
            <a:ext cx="6764615" cy="2901157"/>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91"/>
        <p:cNvGrpSpPr/>
        <p:nvPr/>
      </p:nvGrpSpPr>
      <p:grpSpPr>
        <a:xfrm>
          <a:off x="0" y="0"/>
          <a:ext cx="0" cy="0"/>
          <a:chOff x="0" y="0"/>
          <a:chExt cx="0" cy="0"/>
        </a:xfrm>
      </p:grpSpPr>
      <p:sp>
        <p:nvSpPr>
          <p:cNvPr id="492" name="Google Shape;492;p43"/>
          <p:cNvSpPr>
            <a:spLocks noGrp="1"/>
          </p:cNvSpPr>
          <p:nvPr>
            <p:ph type="title"/>
          </p:nvPr>
        </p:nvSpPr>
        <p:spPr>
          <a:xfrm>
            <a:off x="-440993" y="5090844"/>
            <a:ext cx="12841377" cy="1000655"/>
          </a:xfrm>
          <a:prstGeom prst="ellipse">
            <a:avLst/>
          </a:prstGeom>
          <a:noFill/>
          <a:ln>
            <a:noFill/>
          </a:ln>
        </p:spPr>
        <p:txBody>
          <a:bodyPr spcFirstLastPara="1" wrap="square" lIns="91425" tIns="45700" rIns="91425" bIns="45700" anchor="t" anchorCtr="0">
            <a:normAutofit fontScale="90000"/>
          </a:bodyPr>
          <a:lstStyle/>
          <a:p>
            <a:pPr marL="0" lvl="0" indent="0" algn="l" rtl="0">
              <a:lnSpc>
                <a:spcPct val="90000"/>
              </a:lnSpc>
              <a:spcBef>
                <a:spcPts val="0"/>
              </a:spcBef>
              <a:spcAft>
                <a:spcPts val="0"/>
              </a:spcAft>
              <a:buClr>
                <a:srgbClr val="000000"/>
              </a:buClr>
              <a:buSzPts val="2790"/>
              <a:buFont typeface="Calibri"/>
              <a:buNone/>
            </a:pPr>
            <a:r>
              <a:rPr lang="en-US" sz="2790">
                <a:solidFill>
                  <a:srgbClr val="000000"/>
                </a:solidFill>
              </a:rPr>
              <a:t>Final Status will Read “with Office of Budget &amp; Planning” when complete.</a:t>
            </a:r>
            <a:endParaRPr/>
          </a:p>
        </p:txBody>
      </p:sp>
      <p:pic>
        <p:nvPicPr>
          <p:cNvPr id="493" name="Google Shape;493;p43" descr="A picture containing screenshot&#10;&#10;Description automatically generated"/>
          <p:cNvPicPr preferRelativeResize="0"/>
          <p:nvPr/>
        </p:nvPicPr>
        <p:blipFill rotWithShape="1">
          <a:blip r:embed="rId3">
            <a:alphaModFix/>
          </a:blip>
          <a:srcRect/>
          <a:stretch/>
        </p:blipFill>
        <p:spPr>
          <a:xfrm>
            <a:off x="213491" y="2161998"/>
            <a:ext cx="11765017" cy="253400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2"/>
        <p:cNvGrpSpPr/>
        <p:nvPr/>
      </p:nvGrpSpPr>
      <p:grpSpPr>
        <a:xfrm>
          <a:off x="0" y="0"/>
          <a:ext cx="0" cy="0"/>
          <a:chOff x="0" y="0"/>
          <a:chExt cx="0" cy="0"/>
        </a:xfrm>
      </p:grpSpPr>
      <p:sp>
        <p:nvSpPr>
          <p:cNvPr id="143" name="Google Shape;143;p4"/>
          <p:cNvSpPr/>
          <p:nvPr/>
        </p:nvSpPr>
        <p:spPr>
          <a:xfrm>
            <a:off x="0" y="0"/>
            <a:ext cx="4654296" cy="6858000"/>
          </a:xfrm>
          <a:prstGeom prst="rect">
            <a:avLst/>
          </a:prstGeom>
          <a:solidFill>
            <a:srgbClr val="3F3F3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44" name="Google Shape;144;p4"/>
          <p:cNvSpPr txBox="1">
            <a:spLocks noGrp="1"/>
          </p:cNvSpPr>
          <p:nvPr>
            <p:ph type="title"/>
          </p:nvPr>
        </p:nvSpPr>
        <p:spPr>
          <a:xfrm>
            <a:off x="643468" y="623392"/>
            <a:ext cx="3363974" cy="1607060"/>
          </a:xfrm>
          <a:prstGeom prst="rect">
            <a:avLst/>
          </a:prstGeom>
          <a:noFill/>
          <a:ln w="19050" cap="flat" cmpd="sng">
            <a:solidFill>
              <a:schemeClr val="lt1"/>
            </a:solidFill>
            <a:prstDash val="solid"/>
            <a:round/>
            <a:headEnd type="none" w="sm" len="sm"/>
            <a:tailEnd type="none" w="sm" len="sm"/>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2800"/>
              <a:buFont typeface="Calibri"/>
              <a:buNone/>
            </a:pPr>
            <a:r>
              <a:rPr lang="en-US" sz="2800"/>
              <a:t>Review “Overview” tab</a:t>
            </a:r>
            <a:endParaRPr sz="2800">
              <a:solidFill>
                <a:schemeClr val="lt1"/>
              </a:solidFill>
              <a:latin typeface="Calibri"/>
              <a:ea typeface="Calibri"/>
              <a:cs typeface="Calibri"/>
              <a:sym typeface="Calibri"/>
            </a:endParaRPr>
          </a:p>
        </p:txBody>
      </p:sp>
      <p:sp>
        <p:nvSpPr>
          <p:cNvPr id="145" name="Google Shape;145;p4"/>
          <p:cNvSpPr txBox="1">
            <a:spLocks noGrp="1"/>
          </p:cNvSpPr>
          <p:nvPr>
            <p:ph type="body" idx="1"/>
          </p:nvPr>
        </p:nvSpPr>
        <p:spPr>
          <a:xfrm>
            <a:off x="167781" y="2432808"/>
            <a:ext cx="4228050" cy="4269996"/>
          </a:xfrm>
          <a:prstGeom prst="rect">
            <a:avLst/>
          </a:prstGeom>
          <a:noFill/>
          <a:ln>
            <a:noFill/>
          </a:ln>
        </p:spPr>
        <p:txBody>
          <a:bodyPr spcFirstLastPara="1" wrap="square" lIns="91425" tIns="45700" rIns="91425" bIns="45700" anchor="t" anchorCtr="0">
            <a:normAutofit/>
          </a:bodyPr>
          <a:lstStyle/>
          <a:p>
            <a:pPr marL="114300" lvl="0" indent="0" algn="ctr" rtl="0">
              <a:lnSpc>
                <a:spcPct val="90000"/>
              </a:lnSpc>
              <a:spcBef>
                <a:spcPts val="0"/>
              </a:spcBef>
              <a:spcAft>
                <a:spcPts val="0"/>
              </a:spcAft>
              <a:buClr>
                <a:schemeClr val="lt1"/>
              </a:buClr>
              <a:buSzPts val="2000"/>
              <a:buNone/>
            </a:pPr>
            <a:r>
              <a:rPr lang="en-US" sz="2000" i="1"/>
              <a:t>Read through the overview tab for information about how and why you will plan for Revenue, Expenses, and Transfers:</a:t>
            </a:r>
            <a:endParaRPr/>
          </a:p>
          <a:p>
            <a:pPr marL="571500" lvl="0" indent="-457200" algn="l" rtl="0">
              <a:lnSpc>
                <a:spcPct val="90000"/>
              </a:lnSpc>
              <a:spcBef>
                <a:spcPts val="1000"/>
              </a:spcBef>
              <a:spcAft>
                <a:spcPts val="0"/>
              </a:spcAft>
              <a:buClr>
                <a:schemeClr val="lt1"/>
              </a:buClr>
              <a:buSzPts val="2000"/>
              <a:buFont typeface="Arial"/>
              <a:buChar char="•"/>
            </a:pPr>
            <a:r>
              <a:rPr lang="en-US" sz="2000" i="1"/>
              <a:t>Make note of the Resources section for additional documentation and information that can assist you</a:t>
            </a:r>
            <a:endParaRPr/>
          </a:p>
          <a:p>
            <a:pPr marL="571500" lvl="0" indent="-457200" algn="l" rtl="0">
              <a:lnSpc>
                <a:spcPct val="90000"/>
              </a:lnSpc>
              <a:spcBef>
                <a:spcPts val="1000"/>
              </a:spcBef>
              <a:spcAft>
                <a:spcPts val="0"/>
              </a:spcAft>
              <a:buClr>
                <a:schemeClr val="lt1"/>
              </a:buClr>
              <a:buSzPts val="2000"/>
              <a:buFont typeface="Arial"/>
              <a:buChar char="•"/>
            </a:pPr>
            <a:r>
              <a:rPr lang="en-US" sz="2000" i="1"/>
              <a:t>Be aware of the Legend, icons, and formatting pertinent to the Budgeting module</a:t>
            </a:r>
            <a:endParaRPr/>
          </a:p>
          <a:p>
            <a:pPr marL="571500" lvl="0" indent="-457200" algn="l" rtl="0">
              <a:lnSpc>
                <a:spcPct val="90000"/>
              </a:lnSpc>
              <a:spcBef>
                <a:spcPts val="1000"/>
              </a:spcBef>
              <a:spcAft>
                <a:spcPts val="0"/>
              </a:spcAft>
              <a:buClr>
                <a:schemeClr val="lt1"/>
              </a:buClr>
              <a:buSzPts val="2000"/>
              <a:buFont typeface="Arial"/>
              <a:buChar char="•"/>
            </a:pPr>
            <a:r>
              <a:rPr lang="en-US" sz="2000" i="1"/>
              <a:t>Also of note is that your Plan File has opened in a new browser tab</a:t>
            </a:r>
            <a:endParaRPr/>
          </a:p>
        </p:txBody>
      </p:sp>
      <p:pic>
        <p:nvPicPr>
          <p:cNvPr id="146" name="Google Shape;146;p4"/>
          <p:cNvPicPr preferRelativeResize="0"/>
          <p:nvPr/>
        </p:nvPicPr>
        <p:blipFill rotWithShape="1">
          <a:blip r:embed="rId3">
            <a:alphaModFix/>
          </a:blip>
          <a:srcRect l="1180" r="-1179"/>
          <a:stretch/>
        </p:blipFill>
        <p:spPr>
          <a:xfrm>
            <a:off x="4730500" y="1420550"/>
            <a:ext cx="7461499" cy="4061134"/>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97"/>
        <p:cNvGrpSpPr/>
        <p:nvPr/>
      </p:nvGrpSpPr>
      <p:grpSpPr>
        <a:xfrm>
          <a:off x="0" y="0"/>
          <a:ext cx="0" cy="0"/>
          <a:chOff x="0" y="0"/>
          <a:chExt cx="0" cy="0"/>
        </a:xfrm>
      </p:grpSpPr>
      <p:sp>
        <p:nvSpPr>
          <p:cNvPr id="498" name="Google Shape;498;p44"/>
          <p:cNvSpPr>
            <a:spLocks noGrp="1"/>
          </p:cNvSpPr>
          <p:nvPr>
            <p:ph type="title"/>
          </p:nvPr>
        </p:nvSpPr>
        <p:spPr>
          <a:xfrm>
            <a:off x="1400261" y="963877"/>
            <a:ext cx="8926585" cy="4930246"/>
          </a:xfrm>
          <a:prstGeom prst="ellipse">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1"/>
              </a:buClr>
              <a:buSzPts val="4400"/>
              <a:buFont typeface="Calibri"/>
              <a:buNone/>
            </a:pPr>
            <a:r>
              <a:rPr lang="en-US">
                <a:solidFill>
                  <a:schemeClr val="accent1"/>
                </a:solidFill>
                <a:latin typeface="Calibri"/>
                <a:ea typeface="Calibri"/>
                <a:cs typeface="Calibri"/>
                <a:sym typeface="Calibri"/>
              </a:rPr>
              <a:t>Congrats, you’re done!</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0"/>
        <p:cNvGrpSpPr/>
        <p:nvPr/>
      </p:nvGrpSpPr>
      <p:grpSpPr>
        <a:xfrm>
          <a:off x="0" y="0"/>
          <a:ext cx="0" cy="0"/>
          <a:chOff x="0" y="0"/>
          <a:chExt cx="0" cy="0"/>
        </a:xfrm>
      </p:grpSpPr>
      <p:sp>
        <p:nvSpPr>
          <p:cNvPr id="151" name="Google Shape;151;p5"/>
          <p:cNvSpPr/>
          <p:nvPr/>
        </p:nvSpPr>
        <p:spPr>
          <a:xfrm>
            <a:off x="0" y="0"/>
            <a:ext cx="12192000" cy="6858000"/>
          </a:xfrm>
          <a:prstGeom prst="rect">
            <a:avLst/>
          </a:prstGeom>
          <a:solidFill>
            <a:srgbClr val="3F3F3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2" name="Google Shape;152;p5"/>
          <p:cNvSpPr txBox="1">
            <a:spLocks noGrp="1"/>
          </p:cNvSpPr>
          <p:nvPr>
            <p:ph type="title"/>
          </p:nvPr>
        </p:nvSpPr>
        <p:spPr>
          <a:xfrm>
            <a:off x="6024154" y="2979629"/>
            <a:ext cx="5921768" cy="898741"/>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chemeClr val="lt1"/>
              </a:buClr>
              <a:buSzPts val="5400"/>
              <a:buFont typeface="Calibri"/>
              <a:buNone/>
            </a:pPr>
            <a:r>
              <a:rPr lang="en-US" sz="5400">
                <a:solidFill>
                  <a:schemeClr val="lt1"/>
                </a:solidFill>
              </a:rPr>
              <a:t>Revenue &amp; Expense Planning</a:t>
            </a:r>
            <a:endParaRPr/>
          </a:p>
        </p:txBody>
      </p:sp>
      <p:sp>
        <p:nvSpPr>
          <p:cNvPr id="153" name="Google Shape;153;p5"/>
          <p:cNvSpPr/>
          <p:nvPr/>
        </p:nvSpPr>
        <p:spPr>
          <a:xfrm flipH="1">
            <a:off x="0" y="0"/>
            <a:ext cx="6172782" cy="6858000"/>
          </a:xfrm>
          <a:custGeom>
            <a:avLst/>
            <a:gdLst/>
            <a:ahLst/>
            <a:cxnLst/>
            <a:rect l="l" t="t" r="r" b="b"/>
            <a:pathLst>
              <a:path w="6172782" h="6858000" extrusionOk="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chemeClr val="lt1">
              <a:alpha val="8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54" name="Google Shape;154;p5"/>
          <p:cNvSpPr/>
          <p:nvPr/>
        </p:nvSpPr>
        <p:spPr>
          <a:xfrm>
            <a:off x="0" y="0"/>
            <a:ext cx="6024154" cy="6858000"/>
          </a:xfrm>
          <a:custGeom>
            <a:avLst/>
            <a:gdLst/>
            <a:ahLst/>
            <a:cxnLst/>
            <a:rect l="l" t="t" r="r" b="b"/>
            <a:pathLst>
              <a:path w="6024154" h="6858000" extrusionOk="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155" name="Google Shape;155;p5" descr="Laptop"/>
          <p:cNvPicPr preferRelativeResize="0"/>
          <p:nvPr/>
        </p:nvPicPr>
        <p:blipFill rotWithShape="1">
          <a:blip r:embed="rId3">
            <a:alphaModFix/>
          </a:blip>
          <a:srcRect/>
          <a:stretch/>
        </p:blipFill>
        <p:spPr>
          <a:xfrm>
            <a:off x="419382" y="720993"/>
            <a:ext cx="4047843" cy="4047843"/>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9"/>
        <p:cNvGrpSpPr/>
        <p:nvPr/>
      </p:nvGrpSpPr>
      <p:grpSpPr>
        <a:xfrm>
          <a:off x="0" y="0"/>
          <a:ext cx="0" cy="0"/>
          <a:chOff x="0" y="0"/>
          <a:chExt cx="0" cy="0"/>
        </a:xfrm>
      </p:grpSpPr>
      <p:sp>
        <p:nvSpPr>
          <p:cNvPr id="160" name="Google Shape;160;p6"/>
          <p:cNvSpPr/>
          <p:nvPr/>
        </p:nvSpPr>
        <p:spPr>
          <a:xfrm>
            <a:off x="0" y="0"/>
            <a:ext cx="4654296" cy="6858000"/>
          </a:xfrm>
          <a:prstGeom prst="rect">
            <a:avLst/>
          </a:prstGeom>
          <a:solidFill>
            <a:srgbClr val="3F3F3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61" name="Google Shape;161;p6"/>
          <p:cNvSpPr txBox="1">
            <a:spLocks noGrp="1"/>
          </p:cNvSpPr>
          <p:nvPr>
            <p:ph type="title"/>
          </p:nvPr>
        </p:nvSpPr>
        <p:spPr>
          <a:xfrm>
            <a:off x="643468" y="623392"/>
            <a:ext cx="3363974" cy="1607060"/>
          </a:xfrm>
          <a:prstGeom prst="rect">
            <a:avLst/>
          </a:prstGeom>
          <a:noFill/>
          <a:ln w="19050" cap="flat" cmpd="sng">
            <a:solidFill>
              <a:schemeClr val="lt1"/>
            </a:solidFill>
            <a:prstDash val="solid"/>
            <a:round/>
            <a:headEnd type="none" w="sm" len="sm"/>
            <a:tailEnd type="none" w="sm" len="sm"/>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2800"/>
              <a:buFont typeface="Calibri"/>
              <a:buNone/>
            </a:pPr>
            <a:r>
              <a:rPr lang="en-US" sz="2800"/>
              <a:t>Budget</a:t>
            </a:r>
            <a:endParaRPr sz="2800">
              <a:solidFill>
                <a:schemeClr val="lt1"/>
              </a:solidFill>
              <a:latin typeface="Calibri"/>
              <a:ea typeface="Calibri"/>
              <a:cs typeface="Calibri"/>
              <a:sym typeface="Calibri"/>
            </a:endParaRPr>
          </a:p>
          <a:p>
            <a:pPr marL="0" lvl="0" indent="0" algn="ctr" rtl="0">
              <a:lnSpc>
                <a:spcPct val="90000"/>
              </a:lnSpc>
              <a:spcBef>
                <a:spcPts val="0"/>
              </a:spcBef>
              <a:spcAft>
                <a:spcPts val="0"/>
              </a:spcAft>
              <a:buClr>
                <a:schemeClr val="lt1"/>
              </a:buClr>
              <a:buSzPts val="2800"/>
              <a:buFont typeface="Calibri"/>
              <a:buNone/>
            </a:pPr>
            <a:r>
              <a:rPr lang="en-US" sz="2800"/>
              <a:t>Overview</a:t>
            </a:r>
            <a:endParaRPr sz="2800"/>
          </a:p>
        </p:txBody>
      </p:sp>
      <p:sp>
        <p:nvSpPr>
          <p:cNvPr id="162" name="Google Shape;162;p6"/>
          <p:cNvSpPr txBox="1">
            <a:spLocks noGrp="1"/>
          </p:cNvSpPr>
          <p:nvPr>
            <p:ph type="body" idx="1"/>
          </p:nvPr>
        </p:nvSpPr>
        <p:spPr>
          <a:xfrm>
            <a:off x="167781" y="2432808"/>
            <a:ext cx="4228050" cy="4269996"/>
          </a:xfrm>
          <a:prstGeom prst="rect">
            <a:avLst/>
          </a:prstGeom>
          <a:noFill/>
          <a:ln>
            <a:noFill/>
          </a:ln>
        </p:spPr>
        <p:txBody>
          <a:bodyPr spcFirstLastPara="1" wrap="square" lIns="91425" tIns="45700" rIns="91425" bIns="45700" anchor="t" anchorCtr="0">
            <a:normAutofit/>
          </a:bodyPr>
          <a:lstStyle/>
          <a:p>
            <a:pPr marL="114300" lvl="0" indent="0" algn="ctr" rtl="0">
              <a:lnSpc>
                <a:spcPct val="70000"/>
              </a:lnSpc>
              <a:spcBef>
                <a:spcPts val="0"/>
              </a:spcBef>
              <a:spcAft>
                <a:spcPts val="0"/>
              </a:spcAft>
              <a:buClr>
                <a:schemeClr val="lt1"/>
              </a:buClr>
              <a:buSzPts val="1850"/>
              <a:buNone/>
            </a:pPr>
            <a:r>
              <a:rPr lang="en-US" sz="1850" i="1"/>
              <a:t>The Budget tab is designed to allow you to plan for a variety of changes to your revenues and expenditures:</a:t>
            </a:r>
            <a:endParaRPr/>
          </a:p>
          <a:p>
            <a:pPr marL="571500" lvl="0" indent="-457200" algn="l" rtl="0">
              <a:lnSpc>
                <a:spcPct val="70000"/>
              </a:lnSpc>
              <a:spcBef>
                <a:spcPts val="1000"/>
              </a:spcBef>
              <a:spcAft>
                <a:spcPts val="0"/>
              </a:spcAft>
              <a:buClr>
                <a:schemeClr val="lt1"/>
              </a:buClr>
              <a:buSzPts val="1850"/>
              <a:buFont typeface="Arial"/>
              <a:buChar char="•"/>
            </a:pPr>
            <a:r>
              <a:rPr lang="en-US" sz="1850" i="1"/>
              <a:t>Financial Data Loaded to Assist You</a:t>
            </a:r>
            <a:endParaRPr sz="1850" i="1"/>
          </a:p>
          <a:p>
            <a:pPr marL="571500" lvl="0" indent="-457200" algn="l" rtl="0">
              <a:lnSpc>
                <a:spcPct val="70000"/>
              </a:lnSpc>
              <a:spcBef>
                <a:spcPts val="1000"/>
              </a:spcBef>
              <a:spcAft>
                <a:spcPts val="0"/>
              </a:spcAft>
              <a:buClr>
                <a:schemeClr val="lt1"/>
              </a:buClr>
              <a:buSzPts val="1850"/>
              <a:buFont typeface="Arial"/>
              <a:buChar char="•"/>
            </a:pPr>
            <a:r>
              <a:rPr lang="en-US" sz="1850" i="1"/>
              <a:t>Scrolling</a:t>
            </a:r>
            <a:endParaRPr/>
          </a:p>
          <a:p>
            <a:pPr marL="571500" lvl="0" indent="-457200" algn="l" rtl="0">
              <a:lnSpc>
                <a:spcPct val="70000"/>
              </a:lnSpc>
              <a:spcBef>
                <a:spcPts val="1000"/>
              </a:spcBef>
              <a:spcAft>
                <a:spcPts val="0"/>
              </a:spcAft>
              <a:buClr>
                <a:schemeClr val="lt1"/>
              </a:buClr>
              <a:buSzPts val="1850"/>
              <a:buFont typeface="Arial"/>
              <a:buChar char="•"/>
            </a:pPr>
            <a:r>
              <a:rPr lang="en-US" sz="1850" i="1"/>
              <a:t>Select Your Planning Fund</a:t>
            </a:r>
            <a:endParaRPr/>
          </a:p>
          <a:p>
            <a:pPr marL="571500" lvl="0" indent="-457200" algn="l" rtl="0">
              <a:lnSpc>
                <a:spcPct val="70000"/>
              </a:lnSpc>
              <a:spcBef>
                <a:spcPts val="1000"/>
              </a:spcBef>
              <a:spcAft>
                <a:spcPts val="0"/>
              </a:spcAft>
              <a:buSzPts val="1850"/>
              <a:buChar char="•"/>
            </a:pPr>
            <a:r>
              <a:rPr lang="en-US" sz="1850" i="1"/>
              <a:t>Mark a Planning Fund Reviewed</a:t>
            </a:r>
            <a:endParaRPr sz="1850" i="1"/>
          </a:p>
          <a:p>
            <a:pPr marL="571500" lvl="0" indent="-457200" algn="l" rtl="0">
              <a:lnSpc>
                <a:spcPct val="70000"/>
              </a:lnSpc>
              <a:spcBef>
                <a:spcPts val="1000"/>
              </a:spcBef>
              <a:spcAft>
                <a:spcPts val="0"/>
              </a:spcAft>
              <a:buSzPts val="1850"/>
              <a:buChar char="•"/>
            </a:pPr>
            <a:r>
              <a:rPr lang="en-US" sz="1850" i="1"/>
              <a:t>Change Plan View, Planning Months, Out Years, and Budget Request Views</a:t>
            </a:r>
            <a:endParaRPr sz="1850" i="1"/>
          </a:p>
        </p:txBody>
      </p:sp>
      <p:pic>
        <p:nvPicPr>
          <p:cNvPr id="163" name="Google Shape;163;p6"/>
          <p:cNvPicPr preferRelativeResize="0"/>
          <p:nvPr/>
        </p:nvPicPr>
        <p:blipFill>
          <a:blip r:embed="rId3">
            <a:alphaModFix/>
          </a:blip>
          <a:stretch>
            <a:fillRect/>
          </a:stretch>
        </p:blipFill>
        <p:spPr>
          <a:xfrm>
            <a:off x="4761876" y="1689475"/>
            <a:ext cx="7218700" cy="34790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7"/>
        <p:cNvGrpSpPr/>
        <p:nvPr/>
      </p:nvGrpSpPr>
      <p:grpSpPr>
        <a:xfrm>
          <a:off x="0" y="0"/>
          <a:ext cx="0" cy="0"/>
          <a:chOff x="0" y="0"/>
          <a:chExt cx="0" cy="0"/>
        </a:xfrm>
      </p:grpSpPr>
      <p:sp>
        <p:nvSpPr>
          <p:cNvPr id="168" name="Google Shape;168;g7b816aa759_0_5"/>
          <p:cNvSpPr/>
          <p:nvPr/>
        </p:nvSpPr>
        <p:spPr>
          <a:xfrm>
            <a:off x="0" y="0"/>
            <a:ext cx="4654200" cy="6858000"/>
          </a:xfrm>
          <a:prstGeom prst="rect">
            <a:avLst/>
          </a:prstGeom>
          <a:solidFill>
            <a:srgbClr val="3F3F3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69" name="Google Shape;169;g7b816aa759_0_5"/>
          <p:cNvSpPr txBox="1">
            <a:spLocks noGrp="1"/>
          </p:cNvSpPr>
          <p:nvPr>
            <p:ph type="title"/>
          </p:nvPr>
        </p:nvSpPr>
        <p:spPr>
          <a:xfrm>
            <a:off x="643468" y="623392"/>
            <a:ext cx="3363900" cy="1607100"/>
          </a:xfrm>
          <a:prstGeom prst="rect">
            <a:avLst/>
          </a:prstGeom>
          <a:noFill/>
          <a:ln w="1905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2800"/>
              <a:buFont typeface="Calibri"/>
              <a:buNone/>
            </a:pPr>
            <a:r>
              <a:rPr lang="en-US" sz="2800"/>
              <a:t>Budget</a:t>
            </a:r>
            <a:endParaRPr sz="2800">
              <a:solidFill>
                <a:schemeClr val="lt1"/>
              </a:solidFill>
              <a:latin typeface="Calibri"/>
              <a:ea typeface="Calibri"/>
              <a:cs typeface="Calibri"/>
              <a:sym typeface="Calibri"/>
            </a:endParaRPr>
          </a:p>
          <a:p>
            <a:pPr marL="0" lvl="0" indent="0" algn="ctr" rtl="0">
              <a:lnSpc>
                <a:spcPct val="90000"/>
              </a:lnSpc>
              <a:spcBef>
                <a:spcPts val="0"/>
              </a:spcBef>
              <a:spcAft>
                <a:spcPts val="0"/>
              </a:spcAft>
              <a:buClr>
                <a:schemeClr val="lt1"/>
              </a:buClr>
              <a:buSzPts val="2800"/>
              <a:buFont typeface="Calibri"/>
              <a:buNone/>
            </a:pPr>
            <a:r>
              <a:rPr lang="en-US" sz="2800"/>
              <a:t>Overview</a:t>
            </a:r>
            <a:endParaRPr sz="2800"/>
          </a:p>
        </p:txBody>
      </p:sp>
      <p:sp>
        <p:nvSpPr>
          <p:cNvPr id="170" name="Google Shape;170;g7b816aa759_0_5"/>
          <p:cNvSpPr txBox="1">
            <a:spLocks noGrp="1"/>
          </p:cNvSpPr>
          <p:nvPr>
            <p:ph type="body" idx="1"/>
          </p:nvPr>
        </p:nvSpPr>
        <p:spPr>
          <a:xfrm>
            <a:off x="167781" y="2432808"/>
            <a:ext cx="4228200" cy="4269900"/>
          </a:xfrm>
          <a:prstGeom prst="rect">
            <a:avLst/>
          </a:prstGeom>
          <a:noFill/>
          <a:ln>
            <a:noFill/>
          </a:ln>
        </p:spPr>
        <p:txBody>
          <a:bodyPr spcFirstLastPara="1" wrap="square" lIns="91425" tIns="45700" rIns="91425" bIns="45700" anchor="t" anchorCtr="0">
            <a:noAutofit/>
          </a:bodyPr>
          <a:lstStyle/>
          <a:p>
            <a:pPr marL="114300" lvl="0" indent="0" algn="ctr" rtl="0">
              <a:lnSpc>
                <a:spcPct val="70000"/>
              </a:lnSpc>
              <a:spcBef>
                <a:spcPts val="0"/>
              </a:spcBef>
              <a:spcAft>
                <a:spcPts val="0"/>
              </a:spcAft>
              <a:buClr>
                <a:schemeClr val="lt1"/>
              </a:buClr>
              <a:buSzPts val="1850"/>
              <a:buNone/>
            </a:pPr>
            <a:r>
              <a:rPr lang="en-US" sz="1850" i="1"/>
              <a:t>The Budget tab is designed to allow you to plan for a variety of changes to your revenues and expenditures:</a:t>
            </a:r>
            <a:endParaRPr sz="1850" i="1"/>
          </a:p>
          <a:p>
            <a:pPr marL="571500" lvl="0" indent="-457200" algn="l" rtl="0">
              <a:lnSpc>
                <a:spcPct val="70000"/>
              </a:lnSpc>
              <a:spcBef>
                <a:spcPts val="1000"/>
              </a:spcBef>
              <a:spcAft>
                <a:spcPts val="0"/>
              </a:spcAft>
              <a:buClr>
                <a:schemeClr val="lt1"/>
              </a:buClr>
              <a:buSzPts val="1850"/>
              <a:buFont typeface="Arial"/>
              <a:buChar char="•"/>
            </a:pPr>
            <a:r>
              <a:rPr lang="en-US" sz="1850" i="1"/>
              <a:t>Forecast FY20 Revenues and Expenditures</a:t>
            </a:r>
            <a:endParaRPr/>
          </a:p>
          <a:p>
            <a:pPr marL="571500" lvl="0" indent="-457200" algn="l" rtl="0">
              <a:lnSpc>
                <a:spcPct val="70000"/>
              </a:lnSpc>
              <a:spcBef>
                <a:spcPts val="1000"/>
              </a:spcBef>
              <a:spcAft>
                <a:spcPts val="0"/>
              </a:spcAft>
              <a:buClr>
                <a:schemeClr val="lt1"/>
              </a:buClr>
              <a:buSzPts val="1850"/>
              <a:buFont typeface="Arial"/>
              <a:buChar char="•"/>
            </a:pPr>
            <a:r>
              <a:rPr lang="en-US" sz="1850" i="1"/>
              <a:t>Propose a Budget for FY21 for Revenues and Expenditures</a:t>
            </a:r>
            <a:endParaRPr sz="1850" i="1"/>
          </a:p>
          <a:p>
            <a:pPr marL="571500" lvl="0" indent="-457200" algn="l" rtl="0">
              <a:lnSpc>
                <a:spcPct val="70000"/>
              </a:lnSpc>
              <a:spcBef>
                <a:spcPts val="1000"/>
              </a:spcBef>
              <a:spcAft>
                <a:spcPts val="0"/>
              </a:spcAft>
              <a:buSzPts val="1850"/>
              <a:buChar char="•"/>
            </a:pPr>
            <a:r>
              <a:rPr lang="en-US" sz="1850" i="1"/>
              <a:t>Propose Monthly Budgets for FY21</a:t>
            </a:r>
            <a:endParaRPr sz="1850" i="1"/>
          </a:p>
          <a:p>
            <a:pPr marL="571500" lvl="0" indent="-457200" algn="l" rtl="0">
              <a:lnSpc>
                <a:spcPct val="70000"/>
              </a:lnSpc>
              <a:spcBef>
                <a:spcPts val="1000"/>
              </a:spcBef>
              <a:spcAft>
                <a:spcPts val="0"/>
              </a:spcAft>
              <a:buClr>
                <a:schemeClr val="lt1"/>
              </a:buClr>
              <a:buSzPts val="1850"/>
              <a:buFont typeface="Arial"/>
              <a:buChar char="•"/>
            </a:pPr>
            <a:r>
              <a:rPr lang="en-US" sz="1850" i="1"/>
              <a:t>Create a Plan for FY22 and FY23 Revenues and Expenditures</a:t>
            </a:r>
            <a:endParaRPr/>
          </a:p>
          <a:p>
            <a:pPr marL="571500" lvl="0" indent="-457200" algn="l" rtl="0">
              <a:lnSpc>
                <a:spcPct val="70000"/>
              </a:lnSpc>
              <a:spcBef>
                <a:spcPts val="1000"/>
              </a:spcBef>
              <a:spcAft>
                <a:spcPts val="0"/>
              </a:spcAft>
              <a:buClr>
                <a:schemeClr val="lt1"/>
              </a:buClr>
              <a:buSzPts val="1850"/>
              <a:buFont typeface="Arial"/>
              <a:buChar char="•"/>
            </a:pPr>
            <a:r>
              <a:rPr lang="en-US" sz="1850" i="1"/>
              <a:t>Add or Change New Planning Funds for your Organization</a:t>
            </a:r>
            <a:endParaRPr sz="1850" i="1"/>
          </a:p>
          <a:p>
            <a:pPr marL="571500" lvl="0" indent="-457200" algn="l" rtl="0">
              <a:lnSpc>
                <a:spcPct val="70000"/>
              </a:lnSpc>
              <a:spcBef>
                <a:spcPts val="1000"/>
              </a:spcBef>
              <a:spcAft>
                <a:spcPts val="0"/>
              </a:spcAft>
              <a:buSzPts val="1850"/>
              <a:buChar char="•"/>
            </a:pPr>
            <a:r>
              <a:rPr lang="en-US" sz="1850" i="1"/>
              <a:t>Add New Budget Groups</a:t>
            </a:r>
            <a:endParaRPr sz="1850" i="1"/>
          </a:p>
          <a:p>
            <a:pPr marL="571500" lvl="0" indent="-457200" algn="l" rtl="0">
              <a:lnSpc>
                <a:spcPct val="70000"/>
              </a:lnSpc>
              <a:spcBef>
                <a:spcPts val="1000"/>
              </a:spcBef>
              <a:spcAft>
                <a:spcPts val="0"/>
              </a:spcAft>
              <a:buSzPts val="1850"/>
              <a:buChar char="•"/>
            </a:pPr>
            <a:r>
              <a:rPr lang="en-US" sz="1850" i="1"/>
              <a:t>Add New Budget Objects</a:t>
            </a:r>
            <a:endParaRPr sz="1850" i="1"/>
          </a:p>
        </p:txBody>
      </p:sp>
      <p:pic>
        <p:nvPicPr>
          <p:cNvPr id="171" name="Google Shape;171;g7b816aa759_0_5"/>
          <p:cNvPicPr preferRelativeResize="0"/>
          <p:nvPr/>
        </p:nvPicPr>
        <p:blipFill>
          <a:blip r:embed="rId3">
            <a:alphaModFix/>
          </a:blip>
          <a:stretch>
            <a:fillRect/>
          </a:stretch>
        </p:blipFill>
        <p:spPr>
          <a:xfrm>
            <a:off x="4761876" y="1689475"/>
            <a:ext cx="7218700" cy="34790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5"/>
        <p:cNvGrpSpPr/>
        <p:nvPr/>
      </p:nvGrpSpPr>
      <p:grpSpPr>
        <a:xfrm>
          <a:off x="0" y="0"/>
          <a:ext cx="0" cy="0"/>
          <a:chOff x="0" y="0"/>
          <a:chExt cx="0" cy="0"/>
        </a:xfrm>
      </p:grpSpPr>
      <p:sp>
        <p:nvSpPr>
          <p:cNvPr id="176" name="Google Shape;176;p8"/>
          <p:cNvSpPr/>
          <p:nvPr/>
        </p:nvSpPr>
        <p:spPr>
          <a:xfrm rot="-5400000">
            <a:off x="1288521" y="381403"/>
            <a:ext cx="2200313" cy="3342508"/>
          </a:xfrm>
          <a:prstGeom prst="downArrow">
            <a:avLst>
              <a:gd name="adj1" fmla="val 100000"/>
              <a:gd name="adj2" fmla="val 15788"/>
            </a:avLst>
          </a:prstGeom>
          <a:solidFill>
            <a:srgbClr val="40404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77" name="Google Shape;177;p8"/>
          <p:cNvSpPr txBox="1">
            <a:spLocks noGrp="1"/>
          </p:cNvSpPr>
          <p:nvPr>
            <p:ph type="title"/>
          </p:nvPr>
        </p:nvSpPr>
        <p:spPr>
          <a:xfrm>
            <a:off x="966952" y="1204108"/>
            <a:ext cx="2669406" cy="178117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3200"/>
              <a:buFont typeface="Calibri"/>
              <a:buNone/>
            </a:pPr>
            <a:r>
              <a:rPr lang="en-US">
                <a:solidFill>
                  <a:srgbClr val="FFFFFF"/>
                </a:solidFill>
              </a:rPr>
              <a:t>Select Your Planning Fund</a:t>
            </a:r>
            <a:endParaRPr/>
          </a:p>
        </p:txBody>
      </p:sp>
      <p:sp>
        <p:nvSpPr>
          <p:cNvPr id="178" name="Google Shape;178;p8"/>
          <p:cNvSpPr txBox="1">
            <a:spLocks noGrp="1"/>
          </p:cNvSpPr>
          <p:nvPr>
            <p:ph type="body" idx="1"/>
          </p:nvPr>
        </p:nvSpPr>
        <p:spPr>
          <a:xfrm>
            <a:off x="966951" y="3355130"/>
            <a:ext cx="2669407" cy="2427333"/>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1600"/>
              <a:buNone/>
            </a:pPr>
            <a:r>
              <a:rPr lang="en-US"/>
              <a:t>You select the Planning Fund to enter data in by using the menu (aka “hamburger”) icon in the blue navigation panel and then highlighting the fund in grey that you want to plan.  You need to indicate if you want to save the data in the Planning Fund you are in before navigating away. </a:t>
            </a:r>
            <a:endParaRPr/>
          </a:p>
        </p:txBody>
      </p:sp>
      <p:pic>
        <p:nvPicPr>
          <p:cNvPr id="179" name="Google Shape;179;p8"/>
          <p:cNvPicPr preferRelativeResize="0"/>
          <p:nvPr/>
        </p:nvPicPr>
        <p:blipFill>
          <a:blip r:embed="rId3">
            <a:alphaModFix/>
          </a:blip>
          <a:stretch>
            <a:fillRect/>
          </a:stretch>
        </p:blipFill>
        <p:spPr>
          <a:xfrm>
            <a:off x="4537295" y="533400"/>
            <a:ext cx="4805850" cy="1260275"/>
          </a:xfrm>
          <a:prstGeom prst="rect">
            <a:avLst/>
          </a:prstGeom>
          <a:noFill/>
          <a:ln>
            <a:noFill/>
          </a:ln>
        </p:spPr>
      </p:pic>
      <p:pic>
        <p:nvPicPr>
          <p:cNvPr id="180" name="Google Shape;180;p8"/>
          <p:cNvPicPr preferRelativeResize="0"/>
          <p:nvPr/>
        </p:nvPicPr>
        <p:blipFill>
          <a:blip r:embed="rId4">
            <a:alphaModFix/>
          </a:blip>
          <a:stretch>
            <a:fillRect/>
          </a:stretch>
        </p:blipFill>
        <p:spPr>
          <a:xfrm>
            <a:off x="4537298" y="2069350"/>
            <a:ext cx="7247774" cy="3948950"/>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3092</Words>
  <Application>Microsoft Office PowerPoint</Application>
  <PresentationFormat>Widescreen</PresentationFormat>
  <Paragraphs>220</Paragraphs>
  <Slides>50</Slides>
  <Notes>50</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50</vt:i4>
      </vt:variant>
    </vt:vector>
  </HeadingPairs>
  <TitlesOfParts>
    <vt:vector size="54" baseType="lpstr">
      <vt:lpstr>Arial</vt:lpstr>
      <vt:lpstr>Calibri</vt:lpstr>
      <vt:lpstr>Office Theme</vt:lpstr>
      <vt:lpstr>Office Theme</vt:lpstr>
      <vt:lpstr>Operating Budget Training</vt:lpstr>
      <vt:lpstr>Note: Budget Object, KFS Account, and Planning Fund crosswalk reports are available in Axiom.</vt:lpstr>
      <vt:lpstr>Logging In</vt:lpstr>
      <vt:lpstr>Use the Filter Function to Select your Plan File</vt:lpstr>
      <vt:lpstr>Review “Overview” tab</vt:lpstr>
      <vt:lpstr>Revenue &amp; Expense Planning</vt:lpstr>
      <vt:lpstr>Budget Overview</vt:lpstr>
      <vt:lpstr>Budget Overview</vt:lpstr>
      <vt:lpstr>Select Your Planning Fund</vt:lpstr>
      <vt:lpstr>Mark Planning Fund Reviewed</vt:lpstr>
      <vt:lpstr>Expand/Collapse Content</vt:lpstr>
      <vt:lpstr>Changing Your View - Out Years</vt:lpstr>
      <vt:lpstr>Changing Your View - Planning Months</vt:lpstr>
      <vt:lpstr>Changing Your View - Budget Requests</vt:lpstr>
      <vt:lpstr>Budget Method</vt:lpstr>
      <vt:lpstr>Forecast FY20 Revenues &amp; Expenditures</vt:lpstr>
      <vt:lpstr>Propose Budget for FY21  Revenues &amp; Expenditures</vt:lpstr>
      <vt:lpstr>Propose Monthly Budgets for FY21</vt:lpstr>
      <vt:lpstr>Create Plans for FY22 &amp; FY23</vt:lpstr>
      <vt:lpstr>Add/Change Planning Funds </vt:lpstr>
      <vt:lpstr>Adding a New Budget Group</vt:lpstr>
      <vt:lpstr>Adding a New Budget Group (cont.)</vt:lpstr>
      <vt:lpstr>Adding a New Budget Group (cont.)</vt:lpstr>
      <vt:lpstr>Adding a New Budget Object</vt:lpstr>
      <vt:lpstr>Adding a New Budget Object (cont.)</vt:lpstr>
      <vt:lpstr>Scenario</vt:lpstr>
      <vt:lpstr>Scenario</vt:lpstr>
      <vt:lpstr>Scenario</vt:lpstr>
      <vt:lpstr>Scenario</vt:lpstr>
      <vt:lpstr>Transfers Overview</vt:lpstr>
      <vt:lpstr>Planning Transfers In Within College/Div.</vt:lpstr>
      <vt:lpstr>Planning Transfers In Within College/Div.</vt:lpstr>
      <vt:lpstr>Planning Transfers In Within College/Div.</vt:lpstr>
      <vt:lpstr>Planning Transfers In Within College/Div.</vt:lpstr>
      <vt:lpstr>Planning Transfers In Outside College/Div.</vt:lpstr>
      <vt:lpstr>Planning Transfers In Outside College/Div. (cont.)</vt:lpstr>
      <vt:lpstr>Planning Transfers Out Within College/Div.</vt:lpstr>
      <vt:lpstr>Planning Transfers Out Outside College/Div.</vt:lpstr>
      <vt:lpstr>Confirming Transfers From Other Organizations</vt:lpstr>
      <vt:lpstr>Scenario</vt:lpstr>
      <vt:lpstr>PowerPoint Presentation</vt:lpstr>
      <vt:lpstr>Review Data</vt:lpstr>
      <vt:lpstr>Click the Planning Fund Summary tab to review your aggregated data by Planning Fund.</vt:lpstr>
      <vt:lpstr>Click the Consolidated Summary tab to review your aggregated for All Funds. You can select the “Drill” icon to see the data making up a particular row and UAccess Financials transaction detail.</vt:lpstr>
      <vt:lpstr>Submit Form</vt:lpstr>
      <vt:lpstr>When data entry is complete and reviewed you can select submit.</vt:lpstr>
      <vt:lpstr>Approve Form</vt:lpstr>
      <vt:lpstr>Final Status will Read “with Office of Budget &amp; Planning” when complete.</vt:lpstr>
      <vt:lpstr>Final Status will Read “with Office of Budget &amp; Planning” when complete.</vt:lpstr>
      <vt:lpstr>Congrats, you’re done!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Operating Budget Training</dc:title>
  <dc:creator>Corry, Carol L - (ccorry)</dc:creator>
  <cp:lastModifiedBy>Hamm, Casey - (chamm)</cp:lastModifiedBy>
  <cp:revision>12</cp:revision>
  <dcterms:created xsi:type="dcterms:W3CDTF">2019-10-09T19:52:35Z</dcterms:created>
  <dcterms:modified xsi:type="dcterms:W3CDTF">2020-01-30T23:49:24Z</dcterms:modified>
</cp:coreProperties>
</file>