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3.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5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12192000" cy="6858000"/>
  <p:notesSz cx="6858000" cy="240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i0ARndCfN8buhRpVk63si6ATj0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onica S Chu" initials="" lastIdx="3" clrIdx="0"/>
  <p:cmAuthor id="1" name="Garth Perr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61FEF-C2B1-4301-A076-2361DD6B5615}" v="1" dt="2020-01-23T20:14:28.255"/>
    <p1510:client id="{C3C543C1-6593-4EC9-9E35-BF79E862D56F}" v="1" dt="2020-01-03T18:05:03.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25734" autoAdjust="0"/>
  </p:normalViewPr>
  <p:slideViewPr>
    <p:cSldViewPr snapToGrid="0">
      <p:cViewPr varScale="1">
        <p:scale>
          <a:sx n="14" d="100"/>
          <a:sy n="14" d="100"/>
        </p:scale>
        <p:origin x="2191"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3C543C1-6593-4EC9-9E35-BF79E862D56F}"/>
    <pc:docChg chg="modSld">
      <pc:chgData name="" userId="" providerId="" clId="Web-{C3C543C1-6593-4EC9-9E35-BF79E862D56F}" dt="2020-01-03T18:05:05.540" v="1" actId="1076"/>
      <pc:docMkLst>
        <pc:docMk/>
      </pc:docMkLst>
      <pc:sldChg chg="modSp">
        <pc:chgData name="" userId="" providerId="" clId="Web-{C3C543C1-6593-4EC9-9E35-BF79E862D56F}" dt="2020-01-03T18:05:05.540" v="1" actId="1076"/>
        <pc:sldMkLst>
          <pc:docMk/>
          <pc:sldMk cId="0" sldId="278"/>
        </pc:sldMkLst>
        <pc:spChg chg="mod">
          <ac:chgData name="" userId="" providerId="" clId="Web-{C3C543C1-6593-4EC9-9E35-BF79E862D56F}" dt="2020-01-03T18:05:05.540" v="1" actId="1076"/>
          <ac:spMkLst>
            <pc:docMk/>
            <pc:sldMk cId="0" sldId="278"/>
            <ac:spMk id="292" creationId="{00000000-0000-0000-0000-000000000000}"/>
          </ac:spMkLst>
        </pc:spChg>
      </pc:sldChg>
    </pc:docChg>
  </pc:docChgLst>
  <pc:docChgLst>
    <pc:chgData clId="Web-{7FD61FEF-C2B1-4301-A076-2361DD6B5615}"/>
    <pc:docChg chg="modSld">
      <pc:chgData name="" userId="" providerId="" clId="Web-{7FD61FEF-C2B1-4301-A076-2361DD6B5615}" dt="2020-01-23T20:18:08.585" v="29"/>
      <pc:docMkLst>
        <pc:docMk/>
      </pc:docMkLst>
      <pc:sldChg chg="modNotes">
        <pc:chgData name="" userId="" providerId="" clId="Web-{7FD61FEF-C2B1-4301-A076-2361DD6B5615}" dt="2020-01-23T20:18:08.585" v="29"/>
        <pc:sldMkLst>
          <pc:docMk/>
          <pc:sldMk cId="0" sldId="29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9-11-20T22:42:52.004" idx="1">
    <p:pos x="6000" y="0"/>
    <p:text>Saving will take the user back to the roster list.  Are we recommending complete all changes then save to reduce clicking back in forth?</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xO_XjA"/>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11-20T23:00:29.882" idx="2">
    <p:pos x="6000" y="0"/>
    <p:text>Do we want to mention here what the default position number means?</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xO_Xrc"/>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9-12-02T15:01:09.410" idx="3">
    <p:pos x="6000" y="0"/>
    <p:text>Is Disha not able to display ERE in column?  It was a question that came up in Testing but I cannot find it on the Labor Planning FAQ document in Google Drive.</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xO_Xt4"/>
      </p:ext>
    </p:extLst>
  </p:cm>
  <p:cm authorId="1" dt="2019-12-02T15:01:09.410" idx="1">
    <p:pos x="6000" y="0"/>
    <p:text>She corrected and I updated the image</p:text>
    <p:extLst>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ynsFt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Open the Position Detail by selecting an employee’s magnifying glass icon</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manually subtract $20K from the Proposed Base Salary and then multiply that amount by 3%</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Input this amount in the “$ Adj” column in the “Merit Adj” row</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Click the “Save” button which will take you back to the roster list in the position planning tab</a:t>
            </a:r>
            <a:endParaRPr sz="1400">
              <a:latin typeface="Calibri"/>
              <a:ea typeface="Calibri"/>
              <a:cs typeface="Calibri"/>
              <a:sym typeface="Calibri"/>
            </a:endParaRPr>
          </a:p>
          <a:p>
            <a:pPr marL="0" lvl="0" indent="0" algn="l" rtl="0">
              <a:spcBef>
                <a:spcPts val="0"/>
              </a:spcBef>
              <a:spcAft>
                <a:spcPts val="0"/>
              </a:spcAft>
              <a:buNone/>
            </a:pPr>
            <a:endParaRPr/>
          </a:p>
        </p:txBody>
      </p:sp>
      <p:sp>
        <p:nvSpPr>
          <p:cNvPr id="214" name="Google Shape;21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91c00289b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Input a negative $20K in the “$ Adj” column in the “Equity/Other Adj” row</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the “Save” button which will take you back to the roster list in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
        <p:nvSpPr>
          <p:cNvPr id="222" name="Google Shape;222;g791c00289b_2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91c00289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u="sng">
                <a:solidFill>
                  <a:schemeClr val="dk1"/>
                </a:solidFill>
                <a:latin typeface="Calibri"/>
                <a:ea typeface="Calibri"/>
                <a:cs typeface="Calibri"/>
                <a:sym typeface="Calibri"/>
              </a:rPr>
              <a:t>Solution</a:t>
            </a:r>
            <a:r>
              <a:rPr lang="en-US"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“Insert New Distribution” link</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required fields, “Organization”, “Fund”, “Budget Object”, “ERE Code”</a:t>
            </a:r>
            <a:endParaRPr sz="1400">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“Other Designated” for the Fund and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required fields, “Organization”, “Fund”, “Budget Object”, “ERE Code”</a:t>
            </a:r>
            <a:endParaRPr sz="1400">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“Other Restricted” for the Fund and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Scroll to the October 2020 column and input 50% for the original distribution funding row, 25% Other Designated, 25% Other Restricted, ensure the funding is 100% and 0% for the distributions preceding October to clear the over-distribution error</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“Save” to take you back to the Roster page in the Position Planning tab</a:t>
            </a:r>
            <a:endParaRPr sz="1400">
              <a:solidFill>
                <a:schemeClr val="dk1"/>
              </a:solidFill>
              <a:latin typeface="Calibri"/>
              <a:ea typeface="Calibri"/>
              <a:cs typeface="Calibri"/>
              <a:sym typeface="Calibri"/>
            </a:endParaRPr>
          </a:p>
        </p:txBody>
      </p:sp>
      <p:sp>
        <p:nvSpPr>
          <p:cNvPr id="279" name="Google Shape;279;g791c00289b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580d4ab6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smtClean="0">
                <a:solidFill>
                  <a:schemeClr val="dk1"/>
                </a:solidFill>
                <a:latin typeface="Calibri"/>
                <a:ea typeface="Calibri"/>
                <a:cs typeface="Calibri"/>
                <a:sym typeface="Calibri"/>
              </a:rPr>
              <a:t>JooSolution</a:t>
            </a:r>
            <a:endParaRPr sz="1400" b="1" u="sng"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a:solidFill>
                  <a:schemeClr val="dk1"/>
                </a:solidFill>
                <a:latin typeface="Calibri"/>
                <a:ea typeface="Calibri"/>
                <a:cs typeface="Calibri"/>
                <a:sym typeface="Calibri"/>
              </a:rPr>
              <a:t>Step 1:  End the Position</a:t>
            </a:r>
            <a:endParaRPr sz="1400" b="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Select the “Position Planning” tab</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Open the Position Detail by selecting an employee’s magnifying glass icon</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In the end date box, input December 31, 2020 </a:t>
            </a:r>
            <a:endParaRPr sz="14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In the distribution section of the position detail, you’ll notice how the salary amounts zero out beginning January 2021</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Click on the “Save” button.  Position will reflect in the roster  page on the Position Planning tab</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a:solidFill>
                  <a:schemeClr val="dk1"/>
                </a:solidFill>
                <a:latin typeface="Calibri"/>
                <a:ea typeface="Calibri"/>
                <a:cs typeface="Calibri"/>
                <a:sym typeface="Calibri"/>
              </a:rPr>
              <a:t>Step 2: Change the FTE</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Still in the “Position Planning” tab, click on the “Add Position” in the top right corner of the screen.</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Input all required fields </a:t>
            </a:r>
            <a:endParaRPr sz="14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Use an FTE of .65, a start date of January 1, 2021 and an end date of May 31, 2021</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Click on the “Save” button.  Position will reflect in the roster  page on the Position Planning tab</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latin typeface="Calibri"/>
              <a:ea typeface="Calibri"/>
              <a:cs typeface="Calibri"/>
              <a:sym typeface="Calibri"/>
            </a:endParaRPr>
          </a:p>
        </p:txBody>
      </p:sp>
      <p:sp>
        <p:nvSpPr>
          <p:cNvPr id="287" name="Google Shape;287;g7580d4ab6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580d4ab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Use Associate Dean for the Position Description, a start date of July 1, 2020, no end date, $150K for base salary, and State Funds for the Fund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u="sng">
              <a:latin typeface="Calibri"/>
              <a:ea typeface="Calibri"/>
              <a:cs typeface="Calibri"/>
              <a:sym typeface="Calibri"/>
            </a:endParaRPr>
          </a:p>
        </p:txBody>
      </p:sp>
      <p:sp>
        <p:nvSpPr>
          <p:cNvPr id="337" name="Google Shape;337;g7580d4ab6d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9065b92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u="sng">
                <a:solidFill>
                  <a:schemeClr val="dk1"/>
                </a:solidFill>
                <a:latin typeface="Calibri"/>
                <a:ea typeface="Calibri"/>
                <a:cs typeface="Calibri"/>
                <a:sym typeface="Calibri"/>
              </a:rPr>
              <a:t>Solution:</a:t>
            </a:r>
            <a:endParaRPr sz="1400" b="1" u="sng">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Part 1:  Budget a 5% merit increase for faculty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5% as .05 in the “% Adj” column in the “Merit Adj” row</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Part 2:  Budget a $6K stipend to same faculty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Still in the “Position Planning” tab, 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Use same position category as faculty person, base salary should be $6K, start date is July 1, 2020, end date is Dec 1, 2020</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Do not enter end date, because stipend is for a fixed amount and an end date will prorate the amount by month</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Part 3:  Budget a new director position effective December 1, 2020</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Still in the “Position Planning” tab, 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Start date is December 1, 2020, no end date is needed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Step 3:  Add a new position for Director starting Dec 1st assuming you will fill the position and input required field</a:t>
            </a:r>
            <a:endParaRPr sz="1400">
              <a:latin typeface="Calibri"/>
              <a:ea typeface="Calibri"/>
              <a:cs typeface="Calibri"/>
              <a:sym typeface="Calibri"/>
            </a:endParaRPr>
          </a:p>
        </p:txBody>
      </p:sp>
      <p:sp>
        <p:nvSpPr>
          <p:cNvPr id="345" name="Google Shape;345;g79065b9203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9065b92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dirty="0"/>
              <a:t>Navigate to the Other Labor&gt;Pooled Positions Tab</a:t>
            </a:r>
            <a:endParaRPr dirty="0"/>
          </a:p>
          <a:p>
            <a:pPr marL="457200" lvl="0" indent="-298450" algn="l" rtl="0">
              <a:spcBef>
                <a:spcPts val="0"/>
              </a:spcBef>
              <a:spcAft>
                <a:spcPts val="0"/>
              </a:spcAft>
              <a:buSzPts val="1100"/>
              <a:buAutoNum type="arabicPeriod"/>
            </a:pPr>
            <a:r>
              <a:rPr lang="en-US" dirty="0"/>
              <a:t>Under the Student Worker Pooled Position Category select Add Pooled Position, select the non-GA Multi-Distribution, and enter funding</a:t>
            </a:r>
            <a:endParaRPr dirty="0"/>
          </a:p>
          <a:p>
            <a:pPr>
              <a:buAutoNum type="arabicPeriod"/>
            </a:pPr>
            <a:r>
              <a:rPr lang="en-US" dirty="0"/>
              <a:t>Enter an FTE of 2.5 (10 * .25) a HC of 10 and </a:t>
            </a:r>
            <a:r>
              <a:rPr lang="en-US" dirty="0" err="1"/>
              <a:t>and</a:t>
            </a:r>
            <a:r>
              <a:rPr lang="en-US" dirty="0"/>
              <a:t> Avg Base Salary of $24,960 ($12 * 2,080 </a:t>
            </a:r>
            <a:r>
              <a:rPr lang="en-US" dirty="0" err="1"/>
              <a:t>hrs</a:t>
            </a:r>
            <a:r>
              <a:rPr lang="en-US" dirty="0"/>
              <a:t>) *In the module, the HC is information and is not part of the calculation.  </a:t>
            </a:r>
            <a:endParaRPr dirty="0"/>
          </a:p>
          <a:p>
            <a:pPr marL="457200" lvl="0" indent="-298450" algn="l" rtl="0">
              <a:spcBef>
                <a:spcPts val="0"/>
              </a:spcBef>
              <a:spcAft>
                <a:spcPts val="0"/>
              </a:spcAft>
              <a:buSzPts val="1100"/>
              <a:buAutoNum type="arabicPeriod"/>
            </a:pPr>
            <a:r>
              <a:rPr lang="en-US" dirty="0"/>
              <a:t>Enter a negative adjustment of ($18,375) which is 2/5ths of the remaining planning period to reduce February and March from the February - June Plan, so Feb-June = $46,838 and 40% of that is $18,375</a:t>
            </a:r>
            <a:endParaRPr dirty="0"/>
          </a:p>
          <a:p>
            <a:pPr marL="457200" lvl="0" indent="-298450" algn="l" rtl="0">
              <a:spcBef>
                <a:spcPts val="0"/>
              </a:spcBef>
              <a:spcAft>
                <a:spcPts val="0"/>
              </a:spcAft>
              <a:buSzPts val="1100"/>
              <a:buAutoNum type="arabicPeriod"/>
            </a:pPr>
            <a:r>
              <a:rPr lang="en-US" dirty="0"/>
              <a:t>Don’t forget to save!</a:t>
            </a:r>
          </a:p>
          <a:p>
            <a:pPr>
              <a:buAutoNum type="arabicPeriod"/>
            </a:pPr>
            <a:endParaRPr lang="en-US" dirty="0"/>
          </a:p>
          <a:p>
            <a:pPr marL="158750" indent="0">
              <a:buNone/>
            </a:pPr>
            <a:endParaRPr lang="en-US" dirty="0"/>
          </a:p>
        </p:txBody>
      </p:sp>
      <p:sp>
        <p:nvSpPr>
          <p:cNvPr id="434" name="Google Shape;434;g79065b9203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7580d4a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US">
                <a:solidFill>
                  <a:schemeClr val="dk1"/>
                </a:solidFill>
              </a:rPr>
              <a:t>Navigate to the Other Labor&gt;Pooled Positions Tab</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Under the Graduate Assistant/Associated Pooled Position Category select Add Pooled Position, select the GA Multi-Distribution, and enter funding of SPN-Sponsored for the first student and DES-Designated for the second</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Be sure to select 1 semester and .50FTE for the first student and 2 semesters and .25-.49 for the second student.</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Enter 1 HC for both students.</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Don’t forget to save!</a:t>
            </a:r>
            <a:endParaRPr>
              <a:solidFill>
                <a:schemeClr val="dk1"/>
              </a:solidFill>
            </a:endParaRPr>
          </a:p>
        </p:txBody>
      </p:sp>
      <p:sp>
        <p:nvSpPr>
          <p:cNvPr id="442" name="Google Shape;442;g7580d4ab6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6b6b62a6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a:solidFill>
                  <a:schemeClr val="dk1"/>
                </a:solidFill>
                <a:latin typeface="Calibri"/>
                <a:ea typeface="Calibri"/>
                <a:cs typeface="Calibri"/>
                <a:sym typeface="Calibri"/>
              </a:rPr>
              <a:t>Solution:</a:t>
            </a:r>
            <a:endParaRPr sz="1400" b="1">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“Other Labor” tab and then the “Other Labor by Budget Object” tab</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“Insert new budget object” link</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“Other Designated” for the Fund and select Budget Object “B1200-Supplemental Compensation”, then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Enter $5,000 in Adjustment column for FY20 (just to the right of the “Proj Forecast Feb-June FY20” column).  Data will save back to the “Planning Fund Summary” and “Budget Object Summary” tabs</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Dates not relevant to the fixed $5,000 plan amount</a:t>
            </a:r>
            <a:endParaRPr sz="1400">
              <a:solidFill>
                <a:schemeClr val="dk1"/>
              </a:solidFill>
              <a:latin typeface="Calibri"/>
              <a:ea typeface="Calibri"/>
              <a:cs typeface="Calibri"/>
              <a:sym typeface="Calibri"/>
            </a:endParaRPr>
          </a:p>
        </p:txBody>
      </p:sp>
      <p:sp>
        <p:nvSpPr>
          <p:cNvPr id="489" name="Google Shape;489;g6b6b62a69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79065b920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u="sng">
                <a:solidFill>
                  <a:schemeClr val="dk1"/>
                </a:solidFill>
                <a:latin typeface="Calibri"/>
                <a:ea typeface="Calibri"/>
                <a:cs typeface="Calibri"/>
                <a:sym typeface="Calibri"/>
              </a:rPr>
              <a:t>Solution:</a:t>
            </a:r>
            <a:endParaRPr sz="1400" b="1" u="sng">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400" b="1">
                <a:solidFill>
                  <a:schemeClr val="dk1"/>
                </a:solidFill>
                <a:latin typeface="Calibri"/>
                <a:ea typeface="Calibri"/>
                <a:cs typeface="Calibri"/>
                <a:sym typeface="Calibri"/>
              </a:rPr>
              <a:t>Part 1:  Budget for the new Director effective December 1, 2020</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Start date is December 1, 2020, no end date is needed</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Choose “Locally Allocated” for the Fund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400" b="1">
                <a:solidFill>
                  <a:schemeClr val="dk1"/>
                </a:solidFill>
                <a:latin typeface="Calibri"/>
                <a:ea typeface="Calibri"/>
                <a:cs typeface="Calibri"/>
                <a:sym typeface="Calibri"/>
              </a:rPr>
              <a:t>Part 2:  Budget for the $7,000 Moving Allowance</a:t>
            </a:r>
            <a:endParaRPr sz="1400" b="1">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“Other Labor” tab and then the “Other Labor by Budget Object” tab</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“Insert new budget object” link</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“Locally Allocated” for the Fund and select Budget Object “B1270-Allowances”, then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the $7,000 in the “Adjustment” column for FY21 (Just right of the Budget 2021 column)</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97" name="Google Shape;497;g79065b9203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91c00289b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791c00289b_4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6b5e3078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6b5e30785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a5030a7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7a5030a72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20" name="Google Shape;2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1" name="Google Shape;2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 name="Google Shape;4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
          <p:cNvSpPr txBox="1">
            <a:spLocks noGrp="1"/>
          </p:cNvSpPr>
          <p:nvPr>
            <p:ph type="ctr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t>Labor Planning</a:t>
            </a:r>
            <a:br>
              <a:rPr lang="en-US" sz="5800"/>
            </a:br>
            <a:r>
              <a:rPr lang="en-US" sz="5800"/>
              <a:t>Training</a:t>
            </a:r>
            <a:endParaRPr/>
          </a:p>
        </p:txBody>
      </p:sp>
      <p:sp>
        <p:nvSpPr>
          <p:cNvPr id="112" name="Google Shape;112;p1"/>
          <p:cNvSpPr txBox="1">
            <a:spLocks noGrp="1"/>
          </p:cNvSpPr>
          <p:nvPr>
            <p:ph type="subTitle"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solidFill>
                  <a:schemeClr val="accent1"/>
                </a:solidFill>
              </a:rPr>
              <a:t>Personal Services &amp; Employee Related Expenditures (ERE)</a:t>
            </a:r>
            <a:endParaRPr/>
          </a:p>
        </p:txBody>
      </p:sp>
      <p:cxnSp>
        <p:nvCxnSpPr>
          <p:cNvPr id="113" name="Google Shape;113;p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5" name="Google Shape;185;p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to End a Position</a:t>
            </a:r>
            <a:endParaRPr/>
          </a:p>
        </p:txBody>
      </p:sp>
      <p:sp>
        <p:nvSpPr>
          <p:cNvPr id="186" name="Google Shape;186;p8"/>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Selecting an End Date in the first blue panel of the Position Detail pop-up will zero out the plan data for salary/wage and ERE for the selected position. </a:t>
            </a:r>
            <a:endParaRPr/>
          </a:p>
        </p:txBody>
      </p:sp>
      <p:pic>
        <p:nvPicPr>
          <p:cNvPr id="187" name="Google Shape;187;p8" descr="A screenshot of a social media post&#10;&#10;Description automatically generated"/>
          <p:cNvPicPr preferRelativeResize="0"/>
          <p:nvPr/>
        </p:nvPicPr>
        <p:blipFill rotWithShape="1">
          <a:blip r:embed="rId3">
            <a:alphaModFix/>
          </a:blip>
          <a:srcRect r="50075" b="59848"/>
          <a:stretch/>
        </p:blipFill>
        <p:spPr>
          <a:xfrm>
            <a:off x="4475649" y="951392"/>
            <a:ext cx="7312842" cy="38171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3" name="Google Shape;193;p9"/>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for a Salary/Wage Adjustment</a:t>
            </a:r>
            <a:endParaRPr/>
          </a:p>
        </p:txBody>
      </p:sp>
      <p:sp>
        <p:nvSpPr>
          <p:cNvPr id="194" name="Google Shape;194;p9"/>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Entering data in the blue boxes of the orange panel of the Position Detail pop-up will increase or decrease the plan data for salary/wage and ERE for the selected position. </a:t>
            </a:r>
            <a:endParaRPr/>
          </a:p>
        </p:txBody>
      </p:sp>
      <p:pic>
        <p:nvPicPr>
          <p:cNvPr id="195" name="Google Shape;195;p9" descr="A screenshot of a social media post&#10;&#10;Description automatically generated"/>
          <p:cNvPicPr preferRelativeResize="0"/>
          <p:nvPr/>
        </p:nvPicPr>
        <p:blipFill rotWithShape="1">
          <a:blip r:embed="rId3">
            <a:alphaModFix/>
          </a:blip>
          <a:srcRect l="45084" b="60771"/>
          <a:stretch/>
        </p:blipFill>
        <p:spPr>
          <a:xfrm>
            <a:off x="4309461" y="952500"/>
            <a:ext cx="7265780" cy="33687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10"/>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10"/>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for a Salary/Wage Adjustment</a:t>
            </a:r>
            <a:endParaRPr/>
          </a:p>
        </p:txBody>
      </p:sp>
      <p:sp>
        <p:nvSpPr>
          <p:cNvPr id="202" name="Google Shape;202;p10"/>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 can select a % Adjustment, a Dollar ($) Adjustment, or both.  As you enter you will notice the column on the right updates to reflect your change, as does the Orange bar revised Proposed Salary and the total calculated salary row near the bottom. Don’t forget to Save!</a:t>
            </a:r>
            <a:endParaRPr/>
          </a:p>
        </p:txBody>
      </p:sp>
      <p:pic>
        <p:nvPicPr>
          <p:cNvPr id="203" name="Google Shape;203;p10" descr="A screenshot of a social media post&#10;&#10;Description automatically generated"/>
          <p:cNvPicPr preferRelativeResize="0"/>
          <p:nvPr/>
        </p:nvPicPr>
        <p:blipFill rotWithShape="1">
          <a:blip r:embed="rId3">
            <a:alphaModFix/>
          </a:blip>
          <a:srcRect l="66468" r="2482"/>
          <a:stretch/>
        </p:blipFill>
        <p:spPr>
          <a:xfrm>
            <a:off x="6225701" y="0"/>
            <a:ext cx="3142035" cy="65213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11"/>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 name="Google Shape;209;p11"/>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for a Salary/Wage Adjustment</a:t>
            </a:r>
            <a:endParaRPr/>
          </a:p>
        </p:txBody>
      </p:sp>
      <p:sp>
        <p:nvSpPr>
          <p:cNvPr id="210" name="Google Shape;210;p11"/>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Once you save your Salary Adjustments, they will also be reflected on the Position Planning summary screen.  This screen is also often referred to as the “Roster” screen.</a:t>
            </a:r>
            <a:endParaRPr/>
          </a:p>
        </p:txBody>
      </p:sp>
      <p:pic>
        <p:nvPicPr>
          <p:cNvPr id="211" name="Google Shape;211;p11"/>
          <p:cNvPicPr preferRelativeResize="0"/>
          <p:nvPr/>
        </p:nvPicPr>
        <p:blipFill rotWithShape="1">
          <a:blip r:embed="rId3">
            <a:alphaModFix/>
          </a:blip>
          <a:srcRect l="12342"/>
          <a:stretch/>
        </p:blipFill>
        <p:spPr>
          <a:xfrm>
            <a:off x="4059923" y="2200900"/>
            <a:ext cx="8140426" cy="2066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40"/>
          <p:cNvSpPr/>
          <p:nvPr/>
        </p:nvSpPr>
        <p:spPr>
          <a:xfrm>
            <a:off x="321564" y="320040"/>
            <a:ext cx="11548872" cy="621792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40"/>
          <p:cNvSpPr>
            <a:spLocks noGrp="1"/>
          </p:cNvSpPr>
          <p:nvPr>
            <p:ph type="title"/>
          </p:nvPr>
        </p:nvSpPr>
        <p:spPr>
          <a:xfrm>
            <a:off x="838200" y="963877"/>
            <a:ext cx="3494362" cy="4930246"/>
          </a:xfrm>
          <a:prstGeom prst="ellipse">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18" name="Google Shape;218;p4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19" name="Google Shape;219;p40"/>
          <p:cNvSpPr txBox="1">
            <a:spLocks noGrp="1"/>
          </p:cNvSpPr>
          <p:nvPr>
            <p:ph type="body"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t>Employee X is to receive a 3% merit increase on July 1, 2020. The increase is only to apply to the employee’s base salary. Assume the employee also receives a $20,000 admin stipend.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791c00289b_2_7"/>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g791c00289b_2_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26" name="Google Shape;226;g791c00289b_2_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27" name="Google Shape;227;g791c00289b_2_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department head is returning to a faculty position on July 1, 2020. They currently receive an admin stipend of $20,000.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2"/>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12"/>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34" name="Google Shape;234;p12"/>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distribution for a selected position you will find a “+ Insert New Distribution” icon below your last row of current distribution data.</a:t>
            </a:r>
            <a:endParaRPr/>
          </a:p>
        </p:txBody>
      </p:sp>
      <p:pic>
        <p:nvPicPr>
          <p:cNvPr id="235" name="Google Shape;235;p12" descr="A screenshot of a social media post&#10;&#10;Description automatically generated"/>
          <p:cNvPicPr preferRelativeResize="0"/>
          <p:nvPr/>
        </p:nvPicPr>
        <p:blipFill rotWithShape="1">
          <a:blip r:embed="rId3">
            <a:alphaModFix/>
          </a:blip>
          <a:srcRect l="1114" t="5845" r="55591" b="25633"/>
          <a:stretch/>
        </p:blipFill>
        <p:spPr>
          <a:xfrm>
            <a:off x="4766553" y="398022"/>
            <a:ext cx="5486400" cy="56356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3"/>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1" name="Google Shape;241;p13"/>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42" name="Google Shape;242;p13"/>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When you select to add a new distribution you will be asked to complete all the required planning dimensions needed to add the new distribution row. As indicated by the red side-bar, all these planning dimensions are required before you select “Apply.”</a:t>
            </a:r>
            <a:endParaRPr/>
          </a:p>
        </p:txBody>
      </p:sp>
      <p:pic>
        <p:nvPicPr>
          <p:cNvPr id="243" name="Google Shape;243;p13" descr="A screenshot of a cell phone&#10;&#10;Description automatically generated"/>
          <p:cNvPicPr preferRelativeResize="0"/>
          <p:nvPr/>
        </p:nvPicPr>
        <p:blipFill rotWithShape="1">
          <a:blip r:embed="rId3">
            <a:alphaModFix/>
          </a:blip>
          <a:srcRect/>
          <a:stretch/>
        </p:blipFill>
        <p:spPr>
          <a:xfrm>
            <a:off x="4702669" y="1399906"/>
            <a:ext cx="6858802" cy="36659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14"/>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14"/>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50" name="Google Shape;250;p14"/>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Select your desired combination of planning dimensions and click Apply</a:t>
            </a:r>
            <a:endParaRPr/>
          </a:p>
        </p:txBody>
      </p:sp>
      <p:pic>
        <p:nvPicPr>
          <p:cNvPr id="251" name="Google Shape;251;p14" descr="A screenshot of a cell phone&#10;&#10;Description automatically generated"/>
          <p:cNvPicPr preferRelativeResize="0"/>
          <p:nvPr/>
        </p:nvPicPr>
        <p:blipFill rotWithShape="1">
          <a:blip r:embed="rId3">
            <a:alphaModFix/>
          </a:blip>
          <a:srcRect/>
          <a:stretch/>
        </p:blipFill>
        <p:spPr>
          <a:xfrm>
            <a:off x="4309461" y="1404129"/>
            <a:ext cx="7633227" cy="4049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5"/>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15"/>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58" name="Google Shape;258;p15"/>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Your new distribution row will always be added as a new 100% distribution and you will receive a warning icon indicating your position is now over-distributed.</a:t>
            </a:r>
            <a:endParaRPr/>
          </a:p>
        </p:txBody>
      </p:sp>
      <p:pic>
        <p:nvPicPr>
          <p:cNvPr id="259" name="Google Shape;259;p15" descr="A screenshot of a social media post&#10;&#10;Description automatically generated"/>
          <p:cNvPicPr preferRelativeResize="0"/>
          <p:nvPr/>
        </p:nvPicPr>
        <p:blipFill rotWithShape="1">
          <a:blip r:embed="rId3">
            <a:alphaModFix/>
          </a:blip>
          <a:srcRect r="43083"/>
          <a:stretch/>
        </p:blipFill>
        <p:spPr>
          <a:xfrm>
            <a:off x="4861442" y="116108"/>
            <a:ext cx="5615248" cy="64780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7"/>
          <p:cNvSpPr>
            <a:spLocks noGrp="1"/>
          </p:cNvSpPr>
          <p:nvPr>
            <p:ph type="title"/>
          </p:nvPr>
        </p:nvSpPr>
        <p:spPr>
          <a:xfrm>
            <a:off x="824884" y="5478644"/>
            <a:ext cx="10961400" cy="1029900"/>
          </a:xfrm>
          <a:prstGeom prst="ellipse">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0000"/>
              </a:buClr>
              <a:buSzPts val="2790"/>
              <a:buFont typeface="Calibri"/>
              <a:buNone/>
            </a:pPr>
            <a:r>
              <a:rPr lang="en-US" sz="2790">
                <a:solidFill>
                  <a:srgbClr val="000000"/>
                </a:solidFill>
              </a:rPr>
              <a:t>Note: Budget Object, KFS Account, and Planning Fund crosswalk reports are available in Axiom.</a:t>
            </a:r>
            <a:endParaRPr/>
          </a:p>
        </p:txBody>
      </p:sp>
      <p:pic>
        <p:nvPicPr>
          <p:cNvPr id="119" name="Google Shape;119;p37"/>
          <p:cNvPicPr preferRelativeResize="0"/>
          <p:nvPr/>
        </p:nvPicPr>
        <p:blipFill>
          <a:blip r:embed="rId3">
            <a:alphaModFix/>
          </a:blip>
          <a:stretch>
            <a:fillRect/>
          </a:stretch>
        </p:blipFill>
        <p:spPr>
          <a:xfrm>
            <a:off x="3642625" y="417725"/>
            <a:ext cx="5081551" cy="47860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16"/>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16"/>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66" name="Google Shape;266;p16"/>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In order to clear the over-distribution error in the lower left-hand corner of the Position Detail panel you will want to update the distribution to be effective in the month you want to reflect the change and ensure the “Total % Allocated” row equals 100% for all planning months planned. Don’t forget to Save!</a:t>
            </a:r>
            <a:endParaRPr/>
          </a:p>
        </p:txBody>
      </p:sp>
      <p:pic>
        <p:nvPicPr>
          <p:cNvPr id="267" name="Google Shape;267;p16" descr="A screenshot of a social media post&#10;&#10;Description automatically generated"/>
          <p:cNvPicPr preferRelativeResize="0"/>
          <p:nvPr/>
        </p:nvPicPr>
        <p:blipFill rotWithShape="1">
          <a:blip r:embed="rId3">
            <a:alphaModFix/>
          </a:blip>
          <a:srcRect l="1334" r="3377" b="1607"/>
          <a:stretch/>
        </p:blipFill>
        <p:spPr>
          <a:xfrm>
            <a:off x="4059932" y="484340"/>
            <a:ext cx="7973184" cy="54211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17"/>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17"/>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Change Monthly Distribution to 9 Months</a:t>
            </a:r>
            <a:endParaRPr sz="2880">
              <a:solidFill>
                <a:srgbClr val="FFFFFF"/>
              </a:solidFill>
              <a:latin typeface="Calibri"/>
              <a:ea typeface="Calibri"/>
              <a:cs typeface="Calibri"/>
              <a:sym typeface="Calibri"/>
            </a:endParaRPr>
          </a:p>
        </p:txBody>
      </p:sp>
      <p:sp>
        <p:nvSpPr>
          <p:cNvPr id="274" name="Google Shape;274;p17"/>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In order to change a 12 month payroll distribution to a 9 month distribution you will select the “Spread” drop-down in the second green panel of the Position Detail screen and change the Spread from Pay periods to 9 months.</a:t>
            </a:r>
            <a:endParaRPr/>
          </a:p>
        </p:txBody>
      </p:sp>
      <p:pic>
        <p:nvPicPr>
          <p:cNvPr id="275" name="Google Shape;275;p17" descr="A screenshot of a social media post&#10;&#10;Description automatically generated"/>
          <p:cNvPicPr preferRelativeResize="0"/>
          <p:nvPr/>
        </p:nvPicPr>
        <p:blipFill rotWithShape="1">
          <a:blip r:embed="rId3">
            <a:alphaModFix/>
          </a:blip>
          <a:srcRect r="48499" b="57910"/>
          <a:stretch/>
        </p:blipFill>
        <p:spPr>
          <a:xfrm>
            <a:off x="4761477" y="624596"/>
            <a:ext cx="6268330" cy="3324833"/>
          </a:xfrm>
          <a:prstGeom prst="rect">
            <a:avLst/>
          </a:prstGeom>
          <a:noFill/>
          <a:ln>
            <a:noFill/>
          </a:ln>
        </p:spPr>
      </p:pic>
      <p:pic>
        <p:nvPicPr>
          <p:cNvPr id="276" name="Google Shape;276;p17" descr="A screenshot of a cell phone&#10;&#10;Description automatically generated"/>
          <p:cNvPicPr preferRelativeResize="0"/>
          <p:nvPr/>
        </p:nvPicPr>
        <p:blipFill rotWithShape="1">
          <a:blip r:embed="rId4">
            <a:alphaModFix/>
          </a:blip>
          <a:srcRect/>
          <a:stretch/>
        </p:blipFill>
        <p:spPr>
          <a:xfrm>
            <a:off x="7037985" y="4151406"/>
            <a:ext cx="4602079" cy="18408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g791c00289b_2_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2" name="Google Shape;282;g791c00289b_2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83" name="Google Shape;283;g791c00289b_2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84" name="Google Shape;284;g791c00289b_2_0"/>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 have a faculty member who is currently funded 100% from a sponsored grant. The unit plans to split the salary 50% grant, 25% cost share with gift funds, and 25% non-cost share with designated funds beginning October 1st, 2020.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7580d4ab6d_0_14"/>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g7580d4ab6d_0_14"/>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91" name="Google Shape;291;g7580d4ab6d_0_1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92" name="Google Shape;292;g7580d4ab6d_0_14"/>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Employee X plans to retire on May 31, 2021. As part of the phased retirement program, the employee plans on reducing her FTE to .65 effective December 2020.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8" name="Google Shape;298;p1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299" name="Google Shape;299;p18"/>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planned position you will select the Add Position icon in the upper right of the Position Planning Summary/Roster screen</a:t>
            </a:r>
            <a:endParaRPr/>
          </a:p>
        </p:txBody>
      </p:sp>
      <p:pic>
        <p:nvPicPr>
          <p:cNvPr id="300" name="Google Shape;300;p18" descr="A close up of a logo&#10;&#10;Description automatically generated"/>
          <p:cNvPicPr preferRelativeResize="0"/>
          <p:nvPr/>
        </p:nvPicPr>
        <p:blipFill rotWithShape="1">
          <a:blip r:embed="rId3">
            <a:alphaModFix/>
          </a:blip>
          <a:srcRect/>
          <a:stretch/>
        </p:blipFill>
        <p:spPr>
          <a:xfrm>
            <a:off x="5797543" y="1370657"/>
            <a:ext cx="4303655" cy="1363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9"/>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6" name="Google Shape;306;p19"/>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07" name="Google Shape;307;p19"/>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All required fields to add a new position are indicated with a Red Asterisk</a:t>
            </a:r>
            <a:endParaRPr/>
          </a:p>
        </p:txBody>
      </p:sp>
      <p:pic>
        <p:nvPicPr>
          <p:cNvPr id="308" name="Google Shape;308;p19" descr="A screenshot of a cell phone&#10;&#10;Description automatically generated"/>
          <p:cNvPicPr preferRelativeResize="0"/>
          <p:nvPr/>
        </p:nvPicPr>
        <p:blipFill rotWithShape="1">
          <a:blip r:embed="rId3">
            <a:alphaModFix/>
          </a:blip>
          <a:srcRect/>
          <a:stretch/>
        </p:blipFill>
        <p:spPr>
          <a:xfrm>
            <a:off x="6012733" y="495046"/>
            <a:ext cx="4077053" cy="58679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0"/>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4" name="Google Shape;314;p20"/>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15" name="Google Shape;315;p20"/>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Complete all required fields and do not forget to click Save</a:t>
            </a:r>
            <a:endParaRPr/>
          </a:p>
        </p:txBody>
      </p:sp>
      <p:pic>
        <p:nvPicPr>
          <p:cNvPr id="316" name="Google Shape;316;p20" descr="A screenshot of a cell phone&#10;&#10;Description automatically generated"/>
          <p:cNvPicPr preferRelativeResize="0"/>
          <p:nvPr/>
        </p:nvPicPr>
        <p:blipFill rotWithShape="1">
          <a:blip r:embed="rId3">
            <a:alphaModFix/>
          </a:blip>
          <a:srcRect/>
          <a:stretch/>
        </p:blipFill>
        <p:spPr>
          <a:xfrm>
            <a:off x="5847765" y="495046"/>
            <a:ext cx="4115157" cy="58679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21"/>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2" name="Google Shape;322;p21"/>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23" name="Google Shape;323;p21"/>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Ensure the new position has been correctly saved to your Roster</a:t>
            </a:r>
            <a:endParaRPr/>
          </a:p>
        </p:txBody>
      </p:sp>
      <p:pic>
        <p:nvPicPr>
          <p:cNvPr id="324" name="Google Shape;324;p21" descr="A screenshot of a social media post&#10;&#10;Description automatically generated"/>
          <p:cNvPicPr preferRelativeResize="0"/>
          <p:nvPr/>
        </p:nvPicPr>
        <p:blipFill rotWithShape="1">
          <a:blip r:embed="rId3">
            <a:alphaModFix/>
          </a:blip>
          <a:srcRect/>
          <a:stretch/>
        </p:blipFill>
        <p:spPr>
          <a:xfrm>
            <a:off x="4436049" y="1521992"/>
            <a:ext cx="7392041" cy="326164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2"/>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0" name="Google Shape;330;p22"/>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31" name="Google Shape;331;p22"/>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 will notice you can then plan all the same panels and distributions for new positions as you can existing positions</a:t>
            </a:r>
            <a:endParaRPr/>
          </a:p>
        </p:txBody>
      </p:sp>
      <p:pic>
        <p:nvPicPr>
          <p:cNvPr id="332" name="Google Shape;332;p22" descr="A screenshot of a social media post&#10;&#10;Description automatically generated"/>
          <p:cNvPicPr preferRelativeResize="0"/>
          <p:nvPr/>
        </p:nvPicPr>
        <p:blipFill rotWithShape="1">
          <a:blip r:embed="rId3">
            <a:alphaModFix/>
          </a:blip>
          <a:srcRect r="49583" b="46012"/>
          <a:stretch/>
        </p:blipFill>
        <p:spPr>
          <a:xfrm>
            <a:off x="6337652" y="90701"/>
            <a:ext cx="5136925" cy="2554942"/>
          </a:xfrm>
          <a:prstGeom prst="rect">
            <a:avLst/>
          </a:prstGeom>
          <a:noFill/>
          <a:ln>
            <a:noFill/>
          </a:ln>
        </p:spPr>
      </p:pic>
      <p:pic>
        <p:nvPicPr>
          <p:cNvPr id="333" name="Google Shape;333;p22" descr="A screenshot of a social media post&#10;&#10;Description automatically generated"/>
          <p:cNvPicPr preferRelativeResize="0"/>
          <p:nvPr/>
        </p:nvPicPr>
        <p:blipFill rotWithShape="1">
          <a:blip r:embed="rId3">
            <a:alphaModFix/>
          </a:blip>
          <a:srcRect l="51655" t="8952" b="44553"/>
          <a:stretch/>
        </p:blipFill>
        <p:spPr>
          <a:xfrm>
            <a:off x="5193677" y="2645643"/>
            <a:ext cx="4925798" cy="2200314"/>
          </a:xfrm>
          <a:prstGeom prst="rect">
            <a:avLst/>
          </a:prstGeom>
          <a:noFill/>
          <a:ln>
            <a:noFill/>
          </a:ln>
        </p:spPr>
      </p:pic>
      <p:pic>
        <p:nvPicPr>
          <p:cNvPr id="334" name="Google Shape;334;p22" descr="A screenshot of a social media post&#10;&#10;Description automatically generated"/>
          <p:cNvPicPr preferRelativeResize="0"/>
          <p:nvPr/>
        </p:nvPicPr>
        <p:blipFill rotWithShape="1">
          <a:blip r:embed="rId3">
            <a:alphaModFix/>
          </a:blip>
          <a:srcRect t="59352"/>
          <a:stretch/>
        </p:blipFill>
        <p:spPr>
          <a:xfrm>
            <a:off x="1243240" y="4845957"/>
            <a:ext cx="10188823" cy="19236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g7580d4ab6d_0_7"/>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0" name="Google Shape;340;g7580d4ab6d_0_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41" name="Google Shape;341;g7580d4ab6d_0_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42" name="Google Shape;342;g7580d4ab6d_0_7"/>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None/>
            </a:pPr>
            <a:r>
              <a:rPr lang="en-US"/>
              <a:t>Your department is planning to hire a new Associate Dean with an anticipated start date of July 1, 2020. The annualized salary will be $150,000 and will be paid with State funds.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Logging In</a:t>
            </a:r>
            <a:endParaRPr/>
          </a:p>
        </p:txBody>
      </p:sp>
      <p:sp>
        <p:nvSpPr>
          <p:cNvPr id="126" name="Google Shape;126;p2"/>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571500" lvl="0" indent="-457200" algn="l" rtl="0">
              <a:lnSpc>
                <a:spcPct val="90000"/>
              </a:lnSpc>
              <a:spcBef>
                <a:spcPts val="0"/>
              </a:spcBef>
              <a:spcAft>
                <a:spcPts val="0"/>
              </a:spcAft>
              <a:buClr>
                <a:schemeClr val="lt1"/>
              </a:buClr>
              <a:buSzPts val="2000"/>
              <a:buFont typeface="Calibri"/>
              <a:buAutoNum type="arabicPeriod"/>
            </a:pPr>
            <a:r>
              <a:rPr lang="en-US" sz="2000"/>
              <a:t>Log in using your NetID</a:t>
            </a:r>
            <a:endParaRPr/>
          </a:p>
          <a:p>
            <a:pPr marL="571500" lvl="0" indent="-457200" algn="l" rtl="0">
              <a:lnSpc>
                <a:spcPct val="90000"/>
              </a:lnSpc>
              <a:spcBef>
                <a:spcPts val="1000"/>
              </a:spcBef>
              <a:spcAft>
                <a:spcPts val="0"/>
              </a:spcAft>
              <a:buClr>
                <a:schemeClr val="lt1"/>
              </a:buClr>
              <a:buSzPts val="2000"/>
              <a:buFont typeface="Calibri"/>
              <a:buAutoNum type="arabicPeriod"/>
            </a:pPr>
            <a:r>
              <a:rPr lang="en-US" sz="2000"/>
              <a:t>Main Screen will display Labor Plan File Status</a:t>
            </a:r>
            <a:endParaRPr/>
          </a:p>
          <a:p>
            <a:pPr marL="114300" lvl="0" indent="0" algn="ctr" rtl="0">
              <a:lnSpc>
                <a:spcPct val="90000"/>
              </a:lnSpc>
              <a:spcBef>
                <a:spcPts val="1000"/>
              </a:spcBef>
              <a:spcAft>
                <a:spcPts val="0"/>
              </a:spcAft>
              <a:buClr>
                <a:schemeClr val="lt1"/>
              </a:buClr>
              <a:buSzPts val="2000"/>
              <a:buNone/>
            </a:pPr>
            <a:r>
              <a:rPr lang="en-US" sz="2000" i="1"/>
              <a:t>Note: In the Budget and Planning tool, a “Plan File” is the file associated with a specific org or college</a:t>
            </a:r>
            <a:endParaRPr/>
          </a:p>
          <a:p>
            <a:pPr marL="342900" lvl="0" indent="-101600" algn="l" rtl="0">
              <a:lnSpc>
                <a:spcPct val="90000"/>
              </a:lnSpc>
              <a:spcBef>
                <a:spcPts val="1000"/>
              </a:spcBef>
              <a:spcAft>
                <a:spcPts val="0"/>
              </a:spcAft>
              <a:buClr>
                <a:schemeClr val="lt1"/>
              </a:buClr>
              <a:buSzPts val="2000"/>
              <a:buFont typeface="Arial"/>
              <a:buNone/>
            </a:pPr>
            <a:endParaRPr sz="2000"/>
          </a:p>
        </p:txBody>
      </p:sp>
      <p:pic>
        <p:nvPicPr>
          <p:cNvPr id="127" name="Google Shape;127;p2" descr="A screenshot of a cell phone&#10;&#10;Description automatically generated"/>
          <p:cNvPicPr preferRelativeResize="0"/>
          <p:nvPr/>
        </p:nvPicPr>
        <p:blipFill rotWithShape="1">
          <a:blip r:embed="rId3">
            <a:alphaModFix/>
          </a:blip>
          <a:srcRect t="3686" r="59690" b="23264"/>
          <a:stretch/>
        </p:blipFill>
        <p:spPr>
          <a:xfrm>
            <a:off x="5267036" y="780145"/>
            <a:ext cx="6314416" cy="47846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79065b9203_0_2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8" name="Google Shape;348;g79065b9203_0_2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49" name="Google Shape;349;g79065b9203_0_2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50" name="Google Shape;350;g79065b9203_0_20"/>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Your unit is looking to fill a Director position by December 1, 2020. Meanwhile, one of your faculty was asked to serve as interim director starting July 1, 2020. The assignment comes with a stipend of $6,000. In addition to the stipend, your faculty will be receiving a 5% merit increase of base salary.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2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6" name="Google Shape;356;p23"/>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Pooled Position Planning</a:t>
            </a:r>
            <a:endParaRPr/>
          </a:p>
        </p:txBody>
      </p:sp>
      <p:sp>
        <p:nvSpPr>
          <p:cNvPr id="357" name="Google Shape;357;p23"/>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The Pooled Position Planning tab under Other Labor is designed to allow you to plan for a variety of changes to your pooled positions: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Add a New Pooled Position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Add a New Funding Distribution to an Existing Pooled Position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Delete an Existing Pooled Position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Delete an Existing Funding Distribution</a:t>
            </a:r>
            <a:endParaRPr/>
          </a:p>
        </p:txBody>
      </p:sp>
      <p:pic>
        <p:nvPicPr>
          <p:cNvPr id="358" name="Google Shape;358;p23" descr="A screenshot of a social media post&#10;&#10;Description automatically generated"/>
          <p:cNvPicPr preferRelativeResize="0"/>
          <p:nvPr/>
        </p:nvPicPr>
        <p:blipFill rotWithShape="1">
          <a:blip r:embed="rId3">
            <a:alphaModFix/>
          </a:blip>
          <a:srcRect/>
          <a:stretch/>
        </p:blipFill>
        <p:spPr>
          <a:xfrm>
            <a:off x="4822076" y="1634608"/>
            <a:ext cx="7086091" cy="24899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24"/>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4" name="Google Shape;364;p24"/>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65" name="Google Shape;365;p24"/>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Pooled Position you simply need to select which type you are adding (GA, Student, or Other) and select the Appropriate “+ Add Pooled Position” Icon below each grouping</a:t>
            </a:r>
            <a:endParaRPr/>
          </a:p>
        </p:txBody>
      </p:sp>
      <p:pic>
        <p:nvPicPr>
          <p:cNvPr id="366" name="Google Shape;366;p24" descr="A screenshot of a cell phone&#10;&#10;Description automatically generated"/>
          <p:cNvPicPr preferRelativeResize="0"/>
          <p:nvPr/>
        </p:nvPicPr>
        <p:blipFill rotWithShape="1">
          <a:blip r:embed="rId3">
            <a:alphaModFix/>
          </a:blip>
          <a:srcRect/>
          <a:stretch/>
        </p:blipFill>
        <p:spPr>
          <a:xfrm>
            <a:off x="4908092" y="756871"/>
            <a:ext cx="7368190" cy="2326797"/>
          </a:xfrm>
          <a:prstGeom prst="rect">
            <a:avLst/>
          </a:prstGeom>
          <a:noFill/>
          <a:ln>
            <a:noFill/>
          </a:ln>
        </p:spPr>
      </p:pic>
      <p:pic>
        <p:nvPicPr>
          <p:cNvPr id="367" name="Google Shape;367;p24" descr="A screenshot of a social media post&#10;&#10;Description automatically generated"/>
          <p:cNvPicPr preferRelativeResize="0"/>
          <p:nvPr/>
        </p:nvPicPr>
        <p:blipFill rotWithShape="1">
          <a:blip r:embed="rId4">
            <a:alphaModFix/>
          </a:blip>
          <a:srcRect/>
          <a:stretch/>
        </p:blipFill>
        <p:spPr>
          <a:xfrm>
            <a:off x="7832974" y="3993003"/>
            <a:ext cx="3765155" cy="1172384"/>
          </a:xfrm>
          <a:prstGeom prst="rect">
            <a:avLst/>
          </a:prstGeom>
          <a:noFill/>
          <a:ln>
            <a:noFill/>
          </a:ln>
        </p:spPr>
      </p:pic>
      <p:pic>
        <p:nvPicPr>
          <p:cNvPr id="368" name="Google Shape;368;p24" descr="A screenshot of a cell phone&#10;&#10;Description automatically generated"/>
          <p:cNvPicPr preferRelativeResize="0"/>
          <p:nvPr/>
        </p:nvPicPr>
        <p:blipFill rotWithShape="1">
          <a:blip r:embed="rId5">
            <a:alphaModFix/>
          </a:blip>
          <a:srcRect/>
          <a:stretch/>
        </p:blipFill>
        <p:spPr>
          <a:xfrm>
            <a:off x="4555303" y="3152801"/>
            <a:ext cx="3081393" cy="32655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5"/>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5"/>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75" name="Google Shape;375;p25"/>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GA Pooled Position on the “Select Calc Method” screen be sure to select the “Grad Multi-Distribution” option as this will allow for Tuition Remission Calculations to be created.  If you are adding a Student or Other Pooled Position select the regular “Multi-Distribution” option.</a:t>
            </a:r>
            <a:endParaRPr/>
          </a:p>
        </p:txBody>
      </p:sp>
      <p:pic>
        <p:nvPicPr>
          <p:cNvPr id="376" name="Google Shape;376;p25" descr="A screenshot of a cell phone&#10;&#10;Description automatically generated"/>
          <p:cNvPicPr preferRelativeResize="0"/>
          <p:nvPr/>
        </p:nvPicPr>
        <p:blipFill rotWithShape="1">
          <a:blip r:embed="rId3">
            <a:alphaModFix/>
          </a:blip>
          <a:srcRect/>
          <a:stretch/>
        </p:blipFill>
        <p:spPr>
          <a:xfrm>
            <a:off x="4743784" y="1755434"/>
            <a:ext cx="5728987" cy="33471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26"/>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2" name="Google Shape;382;p26"/>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83" name="Google Shape;383;p26"/>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As with single-incumbent “Roster” positions, the red sidebar will indicate mandatory planning dimensions to be completed.</a:t>
            </a:r>
            <a:endParaRPr/>
          </a:p>
        </p:txBody>
      </p:sp>
      <p:pic>
        <p:nvPicPr>
          <p:cNvPr id="384" name="Google Shape;384;p26" descr="A screenshot of a cell phone&#10;&#10;Description automatically generated"/>
          <p:cNvPicPr preferRelativeResize="0"/>
          <p:nvPr/>
        </p:nvPicPr>
        <p:blipFill rotWithShape="1">
          <a:blip r:embed="rId3">
            <a:alphaModFix/>
          </a:blip>
          <a:srcRect/>
          <a:stretch/>
        </p:blipFill>
        <p:spPr>
          <a:xfrm>
            <a:off x="4059932" y="1391206"/>
            <a:ext cx="7872002" cy="35232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27"/>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0" name="Google Shape;390;p27"/>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91" name="Google Shape;391;p27"/>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For GA Positions you will need to indicate whether the GAs are being hired for 1 Semester or 2 and whether they will be less than .50 FTE or .50.  The reason you need to make this selection is that the Budget and Planning tool will then automatically calculate the Tuition Remission costs for these Pools based on these rules set by the Grad College and based on existing or planned tuition rates.</a:t>
            </a:r>
            <a:endParaRPr/>
          </a:p>
        </p:txBody>
      </p:sp>
      <p:pic>
        <p:nvPicPr>
          <p:cNvPr id="392" name="Google Shape;392;p27" descr="A screenshot of a cell phone&#10;&#10;Description automatically generated"/>
          <p:cNvPicPr preferRelativeResize="0"/>
          <p:nvPr/>
        </p:nvPicPr>
        <p:blipFill rotWithShape="1">
          <a:blip r:embed="rId3">
            <a:alphaModFix/>
          </a:blip>
          <a:srcRect/>
          <a:stretch/>
        </p:blipFill>
        <p:spPr>
          <a:xfrm>
            <a:off x="4113602" y="2094695"/>
            <a:ext cx="7929507" cy="212530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2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2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99" name="Google Shape;399;p28"/>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One possible scenario you could plan for is a 2 Semester Research GA that is .33 FTE.  After you select “Apply” for this new Pooled Position and enter the salary amounts you can see how it would display to the right, including the Tuition Remission Calculation for the next year.</a:t>
            </a:r>
            <a:endParaRPr/>
          </a:p>
        </p:txBody>
      </p:sp>
      <p:pic>
        <p:nvPicPr>
          <p:cNvPr id="400" name="Google Shape;400;p28"/>
          <p:cNvPicPr preferRelativeResize="0"/>
          <p:nvPr/>
        </p:nvPicPr>
        <p:blipFill rotWithShape="1">
          <a:blip r:embed="rId3">
            <a:alphaModFix/>
          </a:blip>
          <a:srcRect/>
          <a:stretch/>
        </p:blipFill>
        <p:spPr>
          <a:xfrm>
            <a:off x="3664870" y="3553642"/>
            <a:ext cx="8805832" cy="748594"/>
          </a:xfrm>
          <a:prstGeom prst="rect">
            <a:avLst/>
          </a:prstGeom>
          <a:noFill/>
          <a:ln>
            <a:noFill/>
          </a:ln>
        </p:spPr>
      </p:pic>
      <p:pic>
        <p:nvPicPr>
          <p:cNvPr id="401" name="Google Shape;401;p28" descr="A screenshot of a cell phone&#10;&#10;Description automatically generated"/>
          <p:cNvPicPr preferRelativeResize="0"/>
          <p:nvPr/>
        </p:nvPicPr>
        <p:blipFill rotWithShape="1">
          <a:blip r:embed="rId4">
            <a:alphaModFix/>
          </a:blip>
          <a:srcRect/>
          <a:stretch/>
        </p:blipFill>
        <p:spPr>
          <a:xfrm>
            <a:off x="4309460" y="527113"/>
            <a:ext cx="6327985" cy="2901887"/>
          </a:xfrm>
          <a:prstGeom prst="rect">
            <a:avLst/>
          </a:prstGeom>
          <a:noFill/>
          <a:ln>
            <a:noFill/>
          </a:ln>
        </p:spPr>
      </p:pic>
      <p:pic>
        <p:nvPicPr>
          <p:cNvPr id="402" name="Google Shape;402;p28" descr="A screenshot of a cell phone&#10;&#10;Description automatically generated"/>
          <p:cNvPicPr preferRelativeResize="0"/>
          <p:nvPr/>
        </p:nvPicPr>
        <p:blipFill rotWithShape="1">
          <a:blip r:embed="rId5">
            <a:alphaModFix/>
          </a:blip>
          <a:srcRect/>
          <a:stretch/>
        </p:blipFill>
        <p:spPr>
          <a:xfrm>
            <a:off x="5389353" y="4426878"/>
            <a:ext cx="1848026" cy="224003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29"/>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8" name="Google Shape;408;p29"/>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409" name="Google Shape;409;p29"/>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Here is another possible scenario for an “Other Pooled Position” which would be an Event Attendant.</a:t>
            </a:r>
            <a:endParaRPr/>
          </a:p>
        </p:txBody>
      </p:sp>
      <p:pic>
        <p:nvPicPr>
          <p:cNvPr id="410" name="Google Shape;410;p29"/>
          <p:cNvPicPr preferRelativeResize="0"/>
          <p:nvPr/>
        </p:nvPicPr>
        <p:blipFill rotWithShape="1">
          <a:blip r:embed="rId3">
            <a:alphaModFix/>
          </a:blip>
          <a:srcRect/>
          <a:stretch/>
        </p:blipFill>
        <p:spPr>
          <a:xfrm>
            <a:off x="184629" y="4789272"/>
            <a:ext cx="12007371" cy="1329426"/>
          </a:xfrm>
          <a:prstGeom prst="rect">
            <a:avLst/>
          </a:prstGeom>
          <a:noFill/>
          <a:ln>
            <a:noFill/>
          </a:ln>
        </p:spPr>
      </p:pic>
      <p:pic>
        <p:nvPicPr>
          <p:cNvPr id="411" name="Google Shape;411;p29" descr="A screenshot of a cell phone&#10;&#10;Description automatically generated"/>
          <p:cNvPicPr preferRelativeResize="0"/>
          <p:nvPr/>
        </p:nvPicPr>
        <p:blipFill rotWithShape="1">
          <a:blip r:embed="rId4">
            <a:alphaModFix/>
          </a:blip>
          <a:srcRect/>
          <a:stretch/>
        </p:blipFill>
        <p:spPr>
          <a:xfrm>
            <a:off x="4498258" y="1255994"/>
            <a:ext cx="6837019" cy="3038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30"/>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7" name="Google Shape;417;p30"/>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418" name="Google Shape;418;p30"/>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And another example, this time of a possible Student Pooled Position</a:t>
            </a:r>
            <a:endParaRPr/>
          </a:p>
        </p:txBody>
      </p:sp>
      <p:pic>
        <p:nvPicPr>
          <p:cNvPr id="419" name="Google Shape;419;p30"/>
          <p:cNvPicPr preferRelativeResize="0"/>
          <p:nvPr/>
        </p:nvPicPr>
        <p:blipFill rotWithShape="1">
          <a:blip r:embed="rId3">
            <a:alphaModFix/>
          </a:blip>
          <a:srcRect/>
          <a:stretch/>
        </p:blipFill>
        <p:spPr>
          <a:xfrm>
            <a:off x="-68094" y="4749321"/>
            <a:ext cx="12192000" cy="627852"/>
          </a:xfrm>
          <a:prstGeom prst="rect">
            <a:avLst/>
          </a:prstGeom>
          <a:noFill/>
          <a:ln>
            <a:noFill/>
          </a:ln>
        </p:spPr>
      </p:pic>
      <p:pic>
        <p:nvPicPr>
          <p:cNvPr id="420" name="Google Shape;420;p30" descr="A screenshot of a cell phone&#10;&#10;Description automatically generated"/>
          <p:cNvPicPr preferRelativeResize="0"/>
          <p:nvPr/>
        </p:nvPicPr>
        <p:blipFill rotWithShape="1">
          <a:blip r:embed="rId4">
            <a:alphaModFix/>
          </a:blip>
          <a:srcRect/>
          <a:stretch/>
        </p:blipFill>
        <p:spPr>
          <a:xfrm>
            <a:off x="4773541" y="963514"/>
            <a:ext cx="6291122" cy="28697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31"/>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6" name="Google Shape;426;p31"/>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Adding a New Pooled Position Distribution</a:t>
            </a:r>
            <a:endParaRPr sz="2880">
              <a:solidFill>
                <a:srgbClr val="FFFFFF"/>
              </a:solidFill>
              <a:latin typeface="Calibri"/>
              <a:ea typeface="Calibri"/>
              <a:cs typeface="Calibri"/>
              <a:sym typeface="Calibri"/>
            </a:endParaRPr>
          </a:p>
        </p:txBody>
      </p:sp>
      <p:sp>
        <p:nvSpPr>
          <p:cNvPr id="427" name="Google Shape;427;p31"/>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Adding a new funding distribution simply adds a row to an existing pooled position with a new combination of planning dimensions</a:t>
            </a:r>
            <a:endParaRPr/>
          </a:p>
        </p:txBody>
      </p:sp>
      <p:pic>
        <p:nvPicPr>
          <p:cNvPr id="428" name="Google Shape;428;p31" descr="A screenshot of a cell phone&#10;&#10;Description automatically generated"/>
          <p:cNvPicPr preferRelativeResize="0"/>
          <p:nvPr/>
        </p:nvPicPr>
        <p:blipFill rotWithShape="1">
          <a:blip r:embed="rId3">
            <a:alphaModFix/>
          </a:blip>
          <a:srcRect/>
          <a:stretch/>
        </p:blipFill>
        <p:spPr>
          <a:xfrm>
            <a:off x="4468258" y="4590659"/>
            <a:ext cx="7654653" cy="2074051"/>
          </a:xfrm>
          <a:prstGeom prst="rect">
            <a:avLst/>
          </a:prstGeom>
          <a:noFill/>
          <a:ln>
            <a:noFill/>
          </a:ln>
        </p:spPr>
      </p:pic>
      <p:pic>
        <p:nvPicPr>
          <p:cNvPr id="429" name="Google Shape;429;p31" descr="A screenshot of a cell phone&#10;&#10;Description automatically generated"/>
          <p:cNvPicPr preferRelativeResize="0"/>
          <p:nvPr/>
        </p:nvPicPr>
        <p:blipFill rotWithShape="1">
          <a:blip r:embed="rId4">
            <a:alphaModFix/>
          </a:blip>
          <a:srcRect/>
          <a:stretch/>
        </p:blipFill>
        <p:spPr>
          <a:xfrm>
            <a:off x="4059932" y="53262"/>
            <a:ext cx="3545914" cy="2932021"/>
          </a:xfrm>
          <a:prstGeom prst="rect">
            <a:avLst/>
          </a:prstGeom>
          <a:noFill/>
          <a:ln>
            <a:noFill/>
          </a:ln>
        </p:spPr>
      </p:pic>
      <p:pic>
        <p:nvPicPr>
          <p:cNvPr id="430" name="Google Shape;430;p31" descr="A screenshot of a cell phone&#10;&#10;Description automatically generated"/>
          <p:cNvPicPr preferRelativeResize="0"/>
          <p:nvPr/>
        </p:nvPicPr>
        <p:blipFill rotWithShape="1">
          <a:blip r:embed="rId5">
            <a:alphaModFix/>
          </a:blip>
          <a:srcRect/>
          <a:stretch/>
        </p:blipFill>
        <p:spPr>
          <a:xfrm>
            <a:off x="6330911" y="305091"/>
            <a:ext cx="5983859" cy="2074051"/>
          </a:xfrm>
          <a:prstGeom prst="rect">
            <a:avLst/>
          </a:prstGeom>
          <a:noFill/>
          <a:ln>
            <a:noFill/>
          </a:ln>
        </p:spPr>
      </p:pic>
      <p:pic>
        <p:nvPicPr>
          <p:cNvPr id="431" name="Google Shape;431;p31" descr="A screenshot of a cell phone&#10;&#10;Description automatically generated"/>
          <p:cNvPicPr preferRelativeResize="0"/>
          <p:nvPr/>
        </p:nvPicPr>
        <p:blipFill rotWithShape="1">
          <a:blip r:embed="rId6">
            <a:alphaModFix/>
          </a:blip>
          <a:srcRect/>
          <a:stretch/>
        </p:blipFill>
        <p:spPr>
          <a:xfrm>
            <a:off x="6522772" y="2831367"/>
            <a:ext cx="5600139" cy="1984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3"/>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Use the Filter Function to Select your Plan File</a:t>
            </a:r>
            <a:endParaRPr/>
          </a:p>
        </p:txBody>
      </p:sp>
      <p:sp>
        <p:nvSpPr>
          <p:cNvPr id="134" name="Google Shape;134;p3"/>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Note: In the Production system you will only see Organization codes you have been provisioned to have access to</a:t>
            </a:r>
            <a:endParaRPr/>
          </a:p>
        </p:txBody>
      </p:sp>
      <p:pic>
        <p:nvPicPr>
          <p:cNvPr id="135" name="Google Shape;135;p3" descr="A screenshot of a cell phone&#10;&#10;Description automatically generated"/>
          <p:cNvPicPr preferRelativeResize="0"/>
          <p:nvPr/>
        </p:nvPicPr>
        <p:blipFill rotWithShape="1">
          <a:blip r:embed="rId3">
            <a:alphaModFix/>
          </a:blip>
          <a:srcRect t="839" r="43502" b="66698"/>
          <a:stretch/>
        </p:blipFill>
        <p:spPr>
          <a:xfrm>
            <a:off x="4650910" y="191157"/>
            <a:ext cx="7360104" cy="1768272"/>
          </a:xfrm>
          <a:prstGeom prst="rect">
            <a:avLst/>
          </a:prstGeom>
          <a:noFill/>
          <a:ln>
            <a:noFill/>
          </a:ln>
        </p:spPr>
      </p:pic>
      <p:pic>
        <p:nvPicPr>
          <p:cNvPr id="136" name="Google Shape;136;p3" descr="A screenshot of a computer&#10;&#10;Description automatically generated"/>
          <p:cNvPicPr preferRelativeResize="0"/>
          <p:nvPr/>
        </p:nvPicPr>
        <p:blipFill rotWithShape="1">
          <a:blip r:embed="rId4">
            <a:alphaModFix/>
          </a:blip>
          <a:srcRect/>
          <a:stretch/>
        </p:blipFill>
        <p:spPr>
          <a:xfrm>
            <a:off x="4650910" y="2088448"/>
            <a:ext cx="2780834" cy="2840000"/>
          </a:xfrm>
          <a:prstGeom prst="rect">
            <a:avLst/>
          </a:prstGeom>
          <a:noFill/>
          <a:ln>
            <a:noFill/>
          </a:ln>
        </p:spPr>
      </p:pic>
      <p:pic>
        <p:nvPicPr>
          <p:cNvPr id="137" name="Google Shape;137;p3" descr="A screenshot of a cell phone&#10;&#10;Description automatically generated"/>
          <p:cNvPicPr preferRelativeResize="0"/>
          <p:nvPr/>
        </p:nvPicPr>
        <p:blipFill rotWithShape="1">
          <a:blip r:embed="rId5">
            <a:alphaModFix/>
          </a:blip>
          <a:srcRect/>
          <a:stretch/>
        </p:blipFill>
        <p:spPr>
          <a:xfrm>
            <a:off x="4695620" y="5057467"/>
            <a:ext cx="7358625" cy="131720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g79065b9203_0_34"/>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7" name="Google Shape;437;g79065b9203_0_34"/>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38" name="Google Shape;438;g79065b9203_0_3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39" name="Google Shape;439;g79065b9203_0_34"/>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unit is planning on filing 10 Student Workers @ .25 FTE each on April 2020 at $12/hour.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7580d4ab6d_0_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5" name="Google Shape;445;g7580d4ab6d_0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46" name="Google Shape;446;g7580d4ab6d_0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47" name="Google Shape;447;g7580d4ab6d_0_0"/>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unit plans on hiring two graduate students for FY21:</a:t>
            </a:r>
            <a:endParaRPr/>
          </a:p>
          <a:p>
            <a:pPr marL="457200" lvl="0" indent="-342900" algn="ctr" rtl="0">
              <a:lnSpc>
                <a:spcPct val="90000"/>
              </a:lnSpc>
              <a:spcBef>
                <a:spcPts val="0"/>
              </a:spcBef>
              <a:spcAft>
                <a:spcPts val="0"/>
              </a:spcAft>
              <a:buSzPts val="1800"/>
              <a:buAutoNum type="arabicParenR"/>
            </a:pPr>
            <a:r>
              <a:rPr lang="en-US"/>
              <a:t>Grad Research Assistant for Lab X at $47,000, .50 FTE for fall funded from Sponsored funds</a:t>
            </a:r>
            <a:endParaRPr/>
          </a:p>
          <a:p>
            <a:pPr marL="457200" lvl="0" indent="-342900" algn="ctr" rtl="0">
              <a:lnSpc>
                <a:spcPct val="90000"/>
              </a:lnSpc>
              <a:spcBef>
                <a:spcPts val="0"/>
              </a:spcBef>
              <a:spcAft>
                <a:spcPts val="0"/>
              </a:spcAft>
              <a:buSzPts val="1800"/>
              <a:buAutoNum type="arabicParenR"/>
            </a:pPr>
            <a:r>
              <a:rPr lang="en-US"/>
              <a:t>Grad Teaching Assistant to teach during fall and spring, at $47,000, .25 FTE, funded from Designated-Other funds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32"/>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3" name="Google Shape;453;p32"/>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Deleting a Pooled Position or Distribution</a:t>
            </a:r>
            <a:endParaRPr sz="2880">
              <a:solidFill>
                <a:srgbClr val="FFFFFF"/>
              </a:solidFill>
              <a:latin typeface="Calibri"/>
              <a:ea typeface="Calibri"/>
              <a:cs typeface="Calibri"/>
              <a:sym typeface="Calibri"/>
            </a:endParaRPr>
          </a:p>
        </p:txBody>
      </p:sp>
      <p:sp>
        <p:nvSpPr>
          <p:cNvPr id="454" name="Google Shape;454;p32"/>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In order to delete an existing distribution row you will select the Delete box next to the position or distribution and then click the Save button and then the Refresh button on your browser</a:t>
            </a:r>
            <a:endParaRPr/>
          </a:p>
        </p:txBody>
      </p:sp>
      <p:pic>
        <p:nvPicPr>
          <p:cNvPr id="455" name="Google Shape;455;p32" descr="A screenshot of a cell phone&#10;&#10;Description automatically generated"/>
          <p:cNvPicPr preferRelativeResize="0"/>
          <p:nvPr/>
        </p:nvPicPr>
        <p:blipFill rotWithShape="1">
          <a:blip r:embed="rId3">
            <a:alphaModFix/>
          </a:blip>
          <a:srcRect/>
          <a:stretch/>
        </p:blipFill>
        <p:spPr>
          <a:xfrm>
            <a:off x="4059932" y="1475783"/>
            <a:ext cx="7624251" cy="3018999"/>
          </a:xfrm>
          <a:prstGeom prst="rect">
            <a:avLst/>
          </a:prstGeom>
          <a:noFill/>
          <a:ln>
            <a:noFill/>
          </a:ln>
        </p:spPr>
      </p:pic>
      <p:pic>
        <p:nvPicPr>
          <p:cNvPr id="456" name="Google Shape;456;p32" descr="A picture containing drawing&#10;&#10;Description automatically generated"/>
          <p:cNvPicPr preferRelativeResize="0"/>
          <p:nvPr/>
        </p:nvPicPr>
        <p:blipFill rotWithShape="1">
          <a:blip r:embed="rId4">
            <a:alphaModFix/>
          </a:blip>
          <a:srcRect/>
          <a:stretch/>
        </p:blipFill>
        <p:spPr>
          <a:xfrm>
            <a:off x="10143432" y="358975"/>
            <a:ext cx="1642429" cy="845133"/>
          </a:xfrm>
          <a:prstGeom prst="rect">
            <a:avLst/>
          </a:prstGeom>
          <a:noFill/>
          <a:ln>
            <a:noFill/>
          </a:ln>
        </p:spPr>
      </p:pic>
      <p:cxnSp>
        <p:nvCxnSpPr>
          <p:cNvPr id="457" name="Google Shape;457;p32"/>
          <p:cNvCxnSpPr/>
          <p:nvPr/>
        </p:nvCxnSpPr>
        <p:spPr>
          <a:xfrm>
            <a:off x="7645177" y="781541"/>
            <a:ext cx="2064644" cy="0"/>
          </a:xfrm>
          <a:prstGeom prst="straightConnector1">
            <a:avLst/>
          </a:prstGeom>
          <a:noFill/>
          <a:ln w="76200" cap="flat" cmpd="sng">
            <a:solidFill>
              <a:srgbClr val="FF0000"/>
            </a:solidFill>
            <a:prstDash val="solid"/>
            <a:miter lim="800000"/>
            <a:headEnd type="none" w="sm" len="sm"/>
            <a:tailEnd type="triangle" w="med" len="med"/>
          </a:ln>
        </p:spPr>
      </p:cxnSp>
      <p:pic>
        <p:nvPicPr>
          <p:cNvPr id="458" name="Google Shape;458;p32" descr="A screenshot of a cell phone&#10;&#10;Description automatically generated"/>
          <p:cNvPicPr preferRelativeResize="0"/>
          <p:nvPr/>
        </p:nvPicPr>
        <p:blipFill rotWithShape="1">
          <a:blip r:embed="rId5">
            <a:alphaModFix/>
          </a:blip>
          <a:srcRect/>
          <a:stretch/>
        </p:blipFill>
        <p:spPr>
          <a:xfrm>
            <a:off x="4309461" y="358975"/>
            <a:ext cx="2248095" cy="14631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33"/>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4" name="Google Shape;464;p33"/>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Deleting a Pooled Position or Distribution</a:t>
            </a:r>
            <a:endParaRPr sz="2880">
              <a:solidFill>
                <a:srgbClr val="FFFFFF"/>
              </a:solidFill>
              <a:latin typeface="Calibri"/>
              <a:ea typeface="Calibri"/>
              <a:cs typeface="Calibri"/>
              <a:sym typeface="Calibri"/>
            </a:endParaRPr>
          </a:p>
        </p:txBody>
      </p:sp>
      <p:sp>
        <p:nvSpPr>
          <p:cNvPr id="465" name="Google Shape;465;p33"/>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Unfortunately Refresh in the Budget and Planning tool will take you back to the Overview tab in all Modules, including Labor Planning, so you will need to navigate back to Other Labor and Pooled Positions to see your deletion changes take effect</a:t>
            </a:r>
            <a:endParaRPr/>
          </a:p>
        </p:txBody>
      </p:sp>
      <p:pic>
        <p:nvPicPr>
          <p:cNvPr id="466" name="Google Shape;466;p33" descr="A screenshot of a social media post&#10;&#10;Description automatically generated"/>
          <p:cNvPicPr preferRelativeResize="0"/>
          <p:nvPr/>
        </p:nvPicPr>
        <p:blipFill rotWithShape="1">
          <a:blip r:embed="rId3">
            <a:alphaModFix/>
          </a:blip>
          <a:srcRect l="-815" t="-1994" r="4539" b="35946"/>
          <a:stretch/>
        </p:blipFill>
        <p:spPr>
          <a:xfrm>
            <a:off x="3647650" y="2992591"/>
            <a:ext cx="8254050" cy="2642450"/>
          </a:xfrm>
          <a:prstGeom prst="rect">
            <a:avLst/>
          </a:prstGeom>
          <a:noFill/>
          <a:ln>
            <a:noFill/>
          </a:ln>
        </p:spPr>
      </p:pic>
      <p:pic>
        <p:nvPicPr>
          <p:cNvPr id="467" name="Google Shape;467;p33" descr="A screenshot of a social media post&#10;&#10;Description automatically generated"/>
          <p:cNvPicPr preferRelativeResize="0"/>
          <p:nvPr/>
        </p:nvPicPr>
        <p:blipFill rotWithShape="1">
          <a:blip r:embed="rId4">
            <a:alphaModFix/>
          </a:blip>
          <a:srcRect r="30719" b="39593"/>
          <a:stretch/>
        </p:blipFill>
        <p:spPr>
          <a:xfrm>
            <a:off x="6259436" y="271810"/>
            <a:ext cx="3030479" cy="205310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34"/>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3" name="Google Shape;473;p34"/>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Other Labor by Budget Object</a:t>
            </a:r>
            <a:endParaRPr/>
          </a:p>
        </p:txBody>
      </p:sp>
      <p:sp>
        <p:nvSpPr>
          <p:cNvPr id="474" name="Google Shape;474;p34"/>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The Other Labor by Budget Object Planning tab under Other Labor is designed to allow you to plan for a variety of changes to your Personal Services budget by Budget Objects of:</a:t>
            </a:r>
            <a:endParaRPr/>
          </a:p>
          <a:p>
            <a:pPr marL="571500" lvl="0" indent="-457200" algn="l" rtl="0">
              <a:lnSpc>
                <a:spcPct val="90000"/>
              </a:lnSpc>
              <a:spcBef>
                <a:spcPts val="1000"/>
              </a:spcBef>
              <a:spcAft>
                <a:spcPts val="0"/>
              </a:spcAft>
              <a:buClr>
                <a:schemeClr val="lt1"/>
              </a:buClr>
              <a:buSzPts val="2000"/>
              <a:buFont typeface="Arial"/>
              <a:buChar char="•"/>
            </a:pPr>
            <a:r>
              <a:rPr lang="en-US" sz="2000" i="1"/>
              <a:t>Supplemental Compensation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Other Professional Services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Incentives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Employee Recognition Awards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Allowances</a:t>
            </a:r>
            <a:endParaRPr/>
          </a:p>
        </p:txBody>
      </p:sp>
      <p:pic>
        <p:nvPicPr>
          <p:cNvPr id="475" name="Google Shape;475;p34" descr="A screenshot of a social media post&#10;&#10;Description automatically generated"/>
          <p:cNvPicPr preferRelativeResize="0"/>
          <p:nvPr/>
        </p:nvPicPr>
        <p:blipFill rotWithShape="1">
          <a:blip r:embed="rId3">
            <a:alphaModFix/>
          </a:blip>
          <a:srcRect t="1204" r="31343"/>
          <a:stretch/>
        </p:blipFill>
        <p:spPr>
          <a:xfrm>
            <a:off x="4822077" y="1426922"/>
            <a:ext cx="7059315" cy="4609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35"/>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1" name="Google Shape;481;p35"/>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Other Labor by Budget Object</a:t>
            </a:r>
            <a:endParaRPr>
              <a:solidFill>
                <a:srgbClr val="FFFFFF"/>
              </a:solidFill>
              <a:latin typeface="Calibri"/>
              <a:ea typeface="Calibri"/>
              <a:cs typeface="Calibri"/>
              <a:sym typeface="Calibri"/>
            </a:endParaRPr>
          </a:p>
        </p:txBody>
      </p:sp>
      <p:sp>
        <p:nvSpPr>
          <p:cNvPr id="482" name="Google Shape;482;p35"/>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Simply select “+Insert New Budget Object” and then complete both mandatory planning dimensions of Fund and Budget Object to add, enter your amounts, and don’t forget to save.</a:t>
            </a:r>
            <a:endParaRPr/>
          </a:p>
        </p:txBody>
      </p:sp>
      <p:pic>
        <p:nvPicPr>
          <p:cNvPr id="483" name="Google Shape;483;p35" descr="A screenshot of a cell phone&#10;&#10;Description automatically generated"/>
          <p:cNvPicPr preferRelativeResize="0"/>
          <p:nvPr/>
        </p:nvPicPr>
        <p:blipFill rotWithShape="1">
          <a:blip r:embed="rId3">
            <a:alphaModFix/>
          </a:blip>
          <a:srcRect/>
          <a:stretch/>
        </p:blipFill>
        <p:spPr>
          <a:xfrm>
            <a:off x="9819709" y="1895852"/>
            <a:ext cx="1852886" cy="2682077"/>
          </a:xfrm>
          <a:prstGeom prst="rect">
            <a:avLst/>
          </a:prstGeom>
          <a:noFill/>
          <a:ln>
            <a:noFill/>
          </a:ln>
        </p:spPr>
      </p:pic>
      <p:pic>
        <p:nvPicPr>
          <p:cNvPr id="484" name="Google Shape;484;p35" descr="A screenshot of a social media post&#10;&#10;Description automatically generated"/>
          <p:cNvPicPr preferRelativeResize="0"/>
          <p:nvPr/>
        </p:nvPicPr>
        <p:blipFill rotWithShape="1">
          <a:blip r:embed="rId4">
            <a:alphaModFix/>
          </a:blip>
          <a:srcRect r="13873"/>
          <a:stretch/>
        </p:blipFill>
        <p:spPr>
          <a:xfrm>
            <a:off x="4923220" y="2052657"/>
            <a:ext cx="4687310" cy="2200314"/>
          </a:xfrm>
          <a:prstGeom prst="rect">
            <a:avLst/>
          </a:prstGeom>
          <a:noFill/>
          <a:ln>
            <a:noFill/>
          </a:ln>
        </p:spPr>
      </p:pic>
      <p:pic>
        <p:nvPicPr>
          <p:cNvPr id="485" name="Google Shape;485;p35" descr="A screenshot of a social media post&#10;&#10;Description automatically generated"/>
          <p:cNvPicPr preferRelativeResize="0"/>
          <p:nvPr/>
        </p:nvPicPr>
        <p:blipFill rotWithShape="1">
          <a:blip r:embed="rId5">
            <a:alphaModFix/>
          </a:blip>
          <a:srcRect t="57233" r="80597" b="33961"/>
          <a:stretch/>
        </p:blipFill>
        <p:spPr>
          <a:xfrm>
            <a:off x="5027397" y="891394"/>
            <a:ext cx="3374139" cy="694810"/>
          </a:xfrm>
          <a:prstGeom prst="rect">
            <a:avLst/>
          </a:prstGeom>
          <a:noFill/>
          <a:ln>
            <a:noFill/>
          </a:ln>
        </p:spPr>
      </p:pic>
      <p:pic>
        <p:nvPicPr>
          <p:cNvPr id="486" name="Google Shape;486;p35" descr="A picture containing drawing&#10;&#10;Description automatically generated"/>
          <p:cNvPicPr preferRelativeResize="0"/>
          <p:nvPr/>
        </p:nvPicPr>
        <p:blipFill rotWithShape="1">
          <a:blip r:embed="rId6">
            <a:alphaModFix/>
          </a:blip>
          <a:srcRect/>
          <a:stretch/>
        </p:blipFill>
        <p:spPr>
          <a:xfrm>
            <a:off x="9689838" y="869224"/>
            <a:ext cx="1301623" cy="66976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0"/>
        <p:cNvGrpSpPr/>
        <p:nvPr/>
      </p:nvGrpSpPr>
      <p:grpSpPr>
        <a:xfrm>
          <a:off x="0" y="0"/>
          <a:ext cx="0" cy="0"/>
          <a:chOff x="0" y="0"/>
          <a:chExt cx="0" cy="0"/>
        </a:xfrm>
      </p:grpSpPr>
      <p:sp>
        <p:nvSpPr>
          <p:cNvPr id="491" name="Google Shape;491;g6b6b62a693_0_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2" name="Google Shape;492;g6b6b62a693_0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93" name="Google Shape;493;g6b6b62a693_0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94" name="Google Shape;494;g6b6b62a693_0_0"/>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None/>
            </a:pPr>
            <a:r>
              <a:rPr lang="en-US"/>
              <a:t>An employee in your department has gone on temporary assignment in another college for the next three months. In order to compensate an existing employee for taking on additional work during this period, you want to offer them $5,000 in Supplemental Compensation for the period from February 15, 2020 to May 15, 2020 using Other Designated funds.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g79065b9203_0_27"/>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0" name="Google Shape;500;g79065b9203_0_2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501" name="Google Shape;501;g79065b9203_0_2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02" name="Google Shape;502;g79065b9203_0_2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unit plans on hiring a new Director by December 1, 2020 at annualized salary of $120,000 using Allocated IDC funds. The incumbent will also be receiving a $7,000 moving allowance (moving allowances are taxable income and processed through payroll).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36"/>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8" name="Google Shape;508;p36"/>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9" name="Google Shape;509;p36"/>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Review Data</a:t>
            </a:r>
            <a:endParaRPr/>
          </a:p>
        </p:txBody>
      </p:sp>
      <p:sp>
        <p:nvSpPr>
          <p:cNvPr id="510" name="Google Shape;510;p36"/>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Use </a:t>
            </a:r>
            <a:r>
              <a:rPr lang="en-US">
                <a:solidFill>
                  <a:schemeClr val="accent1"/>
                </a:solidFill>
              </a:rPr>
              <a:t>the Planning Fund Summary and Budget Object Summary to Ensure all Your Plan Data is Correct</a:t>
            </a:r>
            <a:endParaRPr/>
          </a:p>
        </p:txBody>
      </p:sp>
      <p:cxnSp>
        <p:nvCxnSpPr>
          <p:cNvPr id="511" name="Google Shape;511;p36"/>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791c00289b_4_7"/>
          <p:cNvSpPr>
            <a:spLocks noGrp="1"/>
          </p:cNvSpPr>
          <p:nvPr>
            <p:ph type="title"/>
          </p:nvPr>
        </p:nvSpPr>
        <p:spPr>
          <a:xfrm>
            <a:off x="804484" y="5090844"/>
            <a:ext cx="10961400" cy="1029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Planning Fund Summary tab to review your aggregated data by Planning Fund.</a:t>
            </a:r>
            <a:endParaRPr/>
          </a:p>
        </p:txBody>
      </p:sp>
      <p:pic>
        <p:nvPicPr>
          <p:cNvPr id="517" name="Google Shape;517;g791c00289b_4_7"/>
          <p:cNvPicPr preferRelativeResize="0"/>
          <p:nvPr/>
        </p:nvPicPr>
        <p:blipFill>
          <a:blip r:embed="rId3">
            <a:alphaModFix/>
          </a:blip>
          <a:stretch>
            <a:fillRect/>
          </a:stretch>
        </p:blipFill>
        <p:spPr>
          <a:xfrm>
            <a:off x="252413" y="1362650"/>
            <a:ext cx="11687175" cy="293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4"/>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3" name="Google Shape;143;p4"/>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t>Review “Overview” tab</a:t>
            </a:r>
            <a:endParaRPr sz="2800">
              <a:solidFill>
                <a:schemeClr val="lt1"/>
              </a:solidFill>
              <a:latin typeface="Calibri"/>
              <a:ea typeface="Calibri"/>
              <a:cs typeface="Calibri"/>
              <a:sym typeface="Calibri"/>
            </a:endParaRPr>
          </a:p>
        </p:txBody>
      </p:sp>
      <p:sp>
        <p:nvSpPr>
          <p:cNvPr id="144" name="Google Shape;144;p4"/>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Read through the overview tab for information about how and why you will plan for Personal Services and ERE:</a:t>
            </a:r>
            <a:endParaRPr/>
          </a:p>
          <a:p>
            <a:pPr marL="571500" lvl="0" indent="-457200" algn="l" rtl="0">
              <a:lnSpc>
                <a:spcPct val="90000"/>
              </a:lnSpc>
              <a:spcBef>
                <a:spcPts val="1000"/>
              </a:spcBef>
              <a:spcAft>
                <a:spcPts val="0"/>
              </a:spcAft>
              <a:buClr>
                <a:schemeClr val="lt1"/>
              </a:buClr>
              <a:buSzPts val="2000"/>
              <a:buFont typeface="Arial"/>
              <a:buChar char="•"/>
            </a:pPr>
            <a:r>
              <a:rPr lang="en-US" sz="2000" i="1"/>
              <a:t>Make note of the Resources section for additional documentation and information that can assist you</a:t>
            </a:r>
            <a:endParaRPr/>
          </a:p>
          <a:p>
            <a:pPr marL="571500" lvl="0" indent="-457200" algn="l" rtl="0">
              <a:lnSpc>
                <a:spcPct val="90000"/>
              </a:lnSpc>
              <a:spcBef>
                <a:spcPts val="1000"/>
              </a:spcBef>
              <a:spcAft>
                <a:spcPts val="0"/>
              </a:spcAft>
              <a:buClr>
                <a:schemeClr val="lt1"/>
              </a:buClr>
              <a:buSzPts val="2000"/>
              <a:buFont typeface="Arial"/>
              <a:buChar char="•"/>
            </a:pPr>
            <a:r>
              <a:rPr lang="en-US" sz="2000" i="1"/>
              <a:t>Be aware of the Legend, icons, and formatting pertinent to Labor Planning</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Also of note is that your Plan File has opened in a new browser tab</a:t>
            </a:r>
            <a:endParaRPr/>
          </a:p>
        </p:txBody>
      </p:sp>
      <p:pic>
        <p:nvPicPr>
          <p:cNvPr id="145" name="Google Shape;145;p4" descr="A screenshot of a cell phone&#10;&#10;Description automatically generated"/>
          <p:cNvPicPr preferRelativeResize="0"/>
          <p:nvPr/>
        </p:nvPicPr>
        <p:blipFill rotWithShape="1">
          <a:blip r:embed="rId3">
            <a:alphaModFix/>
          </a:blip>
          <a:srcRect/>
          <a:stretch/>
        </p:blipFill>
        <p:spPr>
          <a:xfrm>
            <a:off x="4578707" y="0"/>
            <a:ext cx="7588883"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6b5e30785c_0_1"/>
          <p:cNvSpPr>
            <a:spLocks noGrp="1"/>
          </p:cNvSpPr>
          <p:nvPr>
            <p:ph type="title"/>
          </p:nvPr>
        </p:nvSpPr>
        <p:spPr>
          <a:xfrm>
            <a:off x="759659" y="5330744"/>
            <a:ext cx="10961400" cy="1029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Budget Object Summary tab to review your aggregated data by Budget Object.</a:t>
            </a:r>
            <a:endParaRPr/>
          </a:p>
        </p:txBody>
      </p:sp>
      <p:sp>
        <p:nvSpPr>
          <p:cNvPr id="523" name="Google Shape;523;g6b5e30785c_0_1"/>
          <p:cNvSpPr txBox="1"/>
          <p:nvPr/>
        </p:nvSpPr>
        <p:spPr>
          <a:xfrm>
            <a:off x="4023050" y="5469200"/>
            <a:ext cx="64545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24" name="Google Shape;524;g6b5e30785c_0_1"/>
          <p:cNvPicPr preferRelativeResize="0"/>
          <p:nvPr/>
        </p:nvPicPr>
        <p:blipFill>
          <a:blip r:embed="rId3">
            <a:alphaModFix/>
          </a:blip>
          <a:stretch>
            <a:fillRect/>
          </a:stretch>
        </p:blipFill>
        <p:spPr>
          <a:xfrm>
            <a:off x="838088" y="152400"/>
            <a:ext cx="10515825" cy="5379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p38"/>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0" name="Google Shape;530;p38"/>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1" name="Google Shape;531;p38"/>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Submit Form</a:t>
            </a:r>
            <a:endParaRPr/>
          </a:p>
        </p:txBody>
      </p:sp>
      <p:sp>
        <p:nvSpPr>
          <p:cNvPr id="532" name="Google Shape;532;p38"/>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How to submit your form &amp; what happens next</a:t>
            </a:r>
            <a:br>
              <a:rPr lang="en-US" sz="2400">
                <a:solidFill>
                  <a:schemeClr val="accent1"/>
                </a:solidFill>
                <a:latin typeface="Calibri"/>
                <a:ea typeface="Calibri"/>
                <a:cs typeface="Calibri"/>
                <a:sym typeface="Calibri"/>
              </a:rPr>
            </a:br>
            <a:r>
              <a:rPr lang="en-US" sz="2400">
                <a:solidFill>
                  <a:srgbClr val="FF0000"/>
                </a:solidFill>
                <a:latin typeface="Calibri"/>
                <a:ea typeface="Calibri"/>
                <a:cs typeface="Calibri"/>
                <a:sym typeface="Calibri"/>
              </a:rPr>
              <a:t>(still need slides when routing is available)</a:t>
            </a:r>
            <a:endParaRPr/>
          </a:p>
        </p:txBody>
      </p:sp>
      <p:cxnSp>
        <p:nvCxnSpPr>
          <p:cNvPr id="533" name="Google Shape;533;p38"/>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9"/>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When data entry is complete and reviewed you can select submit.</a:t>
            </a:r>
            <a:endParaRPr/>
          </a:p>
        </p:txBody>
      </p:sp>
      <p:pic>
        <p:nvPicPr>
          <p:cNvPr id="539" name="Google Shape;539;p39" descr="A screenshot of a social media post&#10;&#10;Description automatically generated"/>
          <p:cNvPicPr preferRelativeResize="0"/>
          <p:nvPr/>
        </p:nvPicPr>
        <p:blipFill rotWithShape="1">
          <a:blip r:embed="rId3">
            <a:alphaModFix/>
          </a:blip>
          <a:srcRect/>
          <a:stretch/>
        </p:blipFill>
        <p:spPr>
          <a:xfrm>
            <a:off x="270848" y="0"/>
            <a:ext cx="11837651" cy="408680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3"/>
        <p:cNvGrpSpPr/>
        <p:nvPr/>
      </p:nvGrpSpPr>
      <p:grpSpPr>
        <a:xfrm>
          <a:off x="0" y="0"/>
          <a:ext cx="0" cy="0"/>
          <a:chOff x="0" y="0"/>
          <a:chExt cx="0" cy="0"/>
        </a:xfrm>
      </p:grpSpPr>
      <p:sp>
        <p:nvSpPr>
          <p:cNvPr id="544" name="Google Shape;544;p4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5" name="Google Shape;545;p4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6" name="Google Shape;546;p41"/>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Approve Form</a:t>
            </a:r>
            <a:endParaRPr/>
          </a:p>
        </p:txBody>
      </p:sp>
      <p:sp>
        <p:nvSpPr>
          <p:cNvPr id="547" name="Google Shape;547;p41"/>
          <p:cNvSpPr txBox="1">
            <a:spLocks noGrp="1"/>
          </p:cNvSpPr>
          <p:nvPr>
            <p:ph type="body" idx="1"/>
          </p:nvPr>
        </p:nvSpPr>
        <p:spPr>
          <a:xfrm>
            <a:off x="1259632" y="4256436"/>
            <a:ext cx="9672735"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If you have a College Approver role, then they will need to Approve as well</a:t>
            </a:r>
            <a:endParaRPr/>
          </a:p>
          <a:p>
            <a:pPr marL="0" lvl="0" indent="0" algn="ctr" rtl="0">
              <a:lnSpc>
                <a:spcPct val="90000"/>
              </a:lnSpc>
              <a:spcBef>
                <a:spcPts val="1000"/>
              </a:spcBef>
              <a:spcAft>
                <a:spcPts val="0"/>
              </a:spcAft>
              <a:buClr>
                <a:srgbClr val="FF0000"/>
              </a:buClr>
              <a:buSzPts val="2400"/>
              <a:buNone/>
            </a:pPr>
            <a:r>
              <a:rPr lang="en-US">
                <a:solidFill>
                  <a:srgbClr val="FF0000"/>
                </a:solidFill>
              </a:rPr>
              <a:t>(still need slides when routing is available)</a:t>
            </a:r>
            <a:endParaRPr sz="2400">
              <a:solidFill>
                <a:srgbClr val="FF0000"/>
              </a:solidFill>
            </a:endParaRPr>
          </a:p>
        </p:txBody>
      </p:sp>
      <p:cxnSp>
        <p:nvCxnSpPr>
          <p:cNvPr id="548" name="Google Shape;548;p4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554" name="Google Shape;554;p42" descr="A screenshot of a social media post&#10;&#10;Description automatically generated"/>
          <p:cNvPicPr preferRelativeResize="0"/>
          <p:nvPr/>
        </p:nvPicPr>
        <p:blipFill rotWithShape="1">
          <a:blip r:embed="rId3">
            <a:alphaModFix/>
          </a:blip>
          <a:srcRect/>
          <a:stretch/>
        </p:blipFill>
        <p:spPr>
          <a:xfrm>
            <a:off x="0" y="129977"/>
            <a:ext cx="5771429" cy="5123809"/>
          </a:xfrm>
          <a:prstGeom prst="rect">
            <a:avLst/>
          </a:prstGeom>
          <a:noFill/>
          <a:ln>
            <a:noFill/>
          </a:ln>
        </p:spPr>
      </p:pic>
      <p:pic>
        <p:nvPicPr>
          <p:cNvPr id="555" name="Google Shape;555;p42" descr="A screenshot of a social media post&#10;&#10;Description automatically generated"/>
          <p:cNvPicPr preferRelativeResize="0"/>
          <p:nvPr/>
        </p:nvPicPr>
        <p:blipFill rotWithShape="1">
          <a:blip r:embed="rId4">
            <a:alphaModFix/>
          </a:blip>
          <a:srcRect/>
          <a:stretch/>
        </p:blipFill>
        <p:spPr>
          <a:xfrm>
            <a:off x="5427385" y="1351974"/>
            <a:ext cx="6764615" cy="290115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3"/>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561" name="Google Shape;561;p43" descr="A picture containing screenshot&#10;&#10;Description automatically generated"/>
          <p:cNvPicPr preferRelativeResize="0"/>
          <p:nvPr/>
        </p:nvPicPr>
        <p:blipFill rotWithShape="1">
          <a:blip r:embed="rId3">
            <a:alphaModFix/>
          </a:blip>
          <a:srcRect/>
          <a:stretch/>
        </p:blipFill>
        <p:spPr>
          <a:xfrm>
            <a:off x="213491" y="2161998"/>
            <a:ext cx="11765017" cy="253400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4"/>
          <p:cNvSpPr>
            <a:spLocks noGrp="1"/>
          </p:cNvSpPr>
          <p:nvPr>
            <p:ph type="title"/>
          </p:nvPr>
        </p:nvSpPr>
        <p:spPr>
          <a:xfrm>
            <a:off x="1400261" y="963877"/>
            <a:ext cx="8926585" cy="4930246"/>
          </a:xfrm>
          <a:prstGeom prst="ellipse">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a:solidFill>
                  <a:schemeClr val="accent1"/>
                </a:solidFill>
                <a:latin typeface="Calibri"/>
                <a:ea typeface="Calibri"/>
                <a:cs typeface="Calibri"/>
                <a:sym typeface="Calibri"/>
              </a:rPr>
              <a:t>Congrats, you’re done!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5"/>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5"/>
          <p:cNvSpPr txBox="1">
            <a:spLocks noGrp="1"/>
          </p:cNvSpPr>
          <p:nvPr>
            <p:ph type="title"/>
          </p:nvPr>
        </p:nvSpPr>
        <p:spPr>
          <a:xfrm>
            <a:off x="6024154" y="2979629"/>
            <a:ext cx="5921768" cy="8987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Position Planning</a:t>
            </a:r>
            <a:endParaRPr/>
          </a:p>
        </p:txBody>
      </p:sp>
      <p:sp>
        <p:nvSpPr>
          <p:cNvPr id="152" name="Google Shape;152;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3" name="Google Shape;153;p5"/>
          <p:cNvSpPr/>
          <p:nvPr/>
        </p:nvSpPr>
        <p:spPr>
          <a:xfrm>
            <a:off x="0"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4" name="Google Shape;154;p5" descr="Laptop"/>
          <p:cNvPicPr preferRelativeResize="0"/>
          <p:nvPr/>
        </p:nvPicPr>
        <p:blipFill rotWithShape="1">
          <a:blip r:embed="rId3">
            <a:alphaModFix/>
          </a:blip>
          <a:srcRect/>
          <a:stretch/>
        </p:blipFill>
        <p:spPr>
          <a:xfrm>
            <a:off x="419382" y="720993"/>
            <a:ext cx="4047843" cy="40478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6"/>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6"/>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Position Planning</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161" name="Google Shape;161;p6"/>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70000"/>
              </a:lnSpc>
              <a:spcBef>
                <a:spcPts val="0"/>
              </a:spcBef>
              <a:spcAft>
                <a:spcPts val="0"/>
              </a:spcAft>
              <a:buClr>
                <a:schemeClr val="lt1"/>
              </a:buClr>
              <a:buSzPts val="1850"/>
              <a:buNone/>
            </a:pPr>
            <a:r>
              <a:rPr lang="en-US" sz="1850" i="1"/>
              <a:t>The Position Planning tab is designed to allow you to plan for a variety of changes to your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Snapshot Data Pull</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Scrolling</a:t>
            </a:r>
            <a:endParaRPr/>
          </a:p>
          <a:p>
            <a:pPr marL="571500" lvl="0" indent="-457200" algn="l" rtl="0">
              <a:lnSpc>
                <a:spcPct val="70000"/>
              </a:lnSpc>
              <a:spcBef>
                <a:spcPts val="1000"/>
              </a:spcBef>
              <a:spcAft>
                <a:spcPts val="0"/>
              </a:spcAft>
              <a:buClr>
                <a:schemeClr val="lt1"/>
              </a:buClr>
              <a:buSzPts val="1850"/>
              <a:buFont typeface="Arial"/>
              <a:buChar char="•"/>
            </a:pPr>
            <a:r>
              <a:rPr lang="en-US" sz="1850" i="1"/>
              <a:t>Column Headers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Shared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Icons</a:t>
            </a:r>
            <a:endParaRPr/>
          </a:p>
        </p:txBody>
      </p:sp>
      <p:pic>
        <p:nvPicPr>
          <p:cNvPr id="162" name="Google Shape;162;p6" descr="A screenshot of a social media post&#10;&#10;Description automatically generated"/>
          <p:cNvPicPr preferRelativeResize="0"/>
          <p:nvPr/>
        </p:nvPicPr>
        <p:blipFill rotWithShape="1">
          <a:blip r:embed="rId3">
            <a:alphaModFix/>
          </a:blip>
          <a:srcRect r="19489" b="42784"/>
          <a:stretch/>
        </p:blipFill>
        <p:spPr>
          <a:xfrm>
            <a:off x="4703146" y="623391"/>
            <a:ext cx="7422573" cy="4289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7a5030a721_0_0"/>
          <p:cNvSpPr/>
          <p:nvPr/>
        </p:nvSpPr>
        <p:spPr>
          <a:xfrm>
            <a:off x="0" y="0"/>
            <a:ext cx="46542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g7a5030a721_0_0"/>
          <p:cNvSpPr txBox="1">
            <a:spLocks noGrp="1"/>
          </p:cNvSpPr>
          <p:nvPr>
            <p:ph type="title"/>
          </p:nvPr>
        </p:nvSpPr>
        <p:spPr>
          <a:xfrm>
            <a:off x="643468" y="623392"/>
            <a:ext cx="3363900" cy="16071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Position Planning</a:t>
            </a:r>
            <a:endParaRPr/>
          </a:p>
        </p:txBody>
      </p:sp>
      <p:sp>
        <p:nvSpPr>
          <p:cNvPr id="169" name="Google Shape;169;g7a5030a721_0_0"/>
          <p:cNvSpPr txBox="1">
            <a:spLocks noGrp="1"/>
          </p:cNvSpPr>
          <p:nvPr>
            <p:ph type="body" idx="1"/>
          </p:nvPr>
        </p:nvSpPr>
        <p:spPr>
          <a:xfrm>
            <a:off x="167781" y="2432808"/>
            <a:ext cx="4228200" cy="42699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0"/>
              </a:spcBef>
              <a:spcAft>
                <a:spcPts val="0"/>
              </a:spcAft>
              <a:buClr>
                <a:schemeClr val="lt1"/>
              </a:buClr>
              <a:buSzPts val="1850"/>
              <a:buNone/>
            </a:pPr>
            <a:r>
              <a:rPr lang="en-US" sz="1850" i="1"/>
              <a:t>The Position Planning tab is designed to allow you to plan for a variety of changes to your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Plan an end date to an existing position to zero out the budget/plan for that individual</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Plan for 7/1/20 effective Merit, Market, Equity, or Other salary adjustments (positive or negative)</a:t>
            </a:r>
            <a:endParaRPr/>
          </a:p>
          <a:p>
            <a:pPr marL="571500" lvl="0" indent="-457200" algn="l" rtl="0">
              <a:lnSpc>
                <a:spcPct val="70000"/>
              </a:lnSpc>
              <a:spcBef>
                <a:spcPts val="1000"/>
              </a:spcBef>
              <a:spcAft>
                <a:spcPts val="0"/>
              </a:spcAft>
              <a:buClr>
                <a:schemeClr val="lt1"/>
              </a:buClr>
              <a:buSzPts val="1850"/>
              <a:buFont typeface="Arial"/>
              <a:buChar char="•"/>
            </a:pPr>
            <a:r>
              <a:rPr lang="en-US" sz="1850" i="1"/>
              <a:t>Change the position funding distribution plan (Organization or Planning Fund) for existing or new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Change Monthly Distribution to 9 Months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Plan for new positions</a:t>
            </a:r>
            <a:endParaRPr/>
          </a:p>
        </p:txBody>
      </p:sp>
      <p:pic>
        <p:nvPicPr>
          <p:cNvPr id="170" name="Google Shape;170;g7a5030a721_0_0" descr="A screenshot of a social media post&#10;&#10;Description automatically generated"/>
          <p:cNvPicPr preferRelativeResize="0"/>
          <p:nvPr/>
        </p:nvPicPr>
        <p:blipFill rotWithShape="1">
          <a:blip r:embed="rId3">
            <a:alphaModFix/>
          </a:blip>
          <a:srcRect r="19491" b="42781"/>
          <a:stretch/>
        </p:blipFill>
        <p:spPr>
          <a:xfrm>
            <a:off x="4703146" y="623391"/>
            <a:ext cx="7422573" cy="4289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7"/>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76" name="Google Shape;176;p7"/>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77" name="Google Shape;177;p7"/>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pic>
        <p:nvPicPr>
          <p:cNvPr id="178" name="Google Shape;178;p7" descr="A screenshot of a social media post&#10;&#10;Description automatically generated"/>
          <p:cNvPicPr preferRelativeResize="0"/>
          <p:nvPr/>
        </p:nvPicPr>
        <p:blipFill rotWithShape="1">
          <a:blip r:embed="rId3">
            <a:alphaModFix/>
          </a:blip>
          <a:srcRect b="27730"/>
          <a:stretch/>
        </p:blipFill>
        <p:spPr>
          <a:xfrm>
            <a:off x="476655" y="0"/>
            <a:ext cx="11430000" cy="6716496"/>
          </a:xfrm>
          <a:prstGeom prst="rect">
            <a:avLst/>
          </a:prstGeom>
          <a:noFill/>
          <a:ln>
            <a:noFill/>
          </a:ln>
        </p:spPr>
      </p:pic>
      <p:sp>
        <p:nvSpPr>
          <p:cNvPr id="179" name="Google Shape;179;p7"/>
          <p:cNvSpPr txBox="1"/>
          <p:nvPr/>
        </p:nvSpPr>
        <p:spPr>
          <a:xfrm>
            <a:off x="2470825" y="4895443"/>
            <a:ext cx="2081719" cy="12003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FF0000"/>
                </a:solidFill>
                <a:latin typeface="Calibri"/>
                <a:ea typeface="Calibri"/>
                <a:cs typeface="Calibri"/>
                <a:sym typeface="Calibri"/>
              </a:rPr>
              <a:t>Use Magnifying Glass Icon to Select a Position to change planning attributes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3233</Words>
  <Application>Microsoft Office PowerPoint</Application>
  <PresentationFormat>Widescreen</PresentationFormat>
  <Paragraphs>228</Paragraphs>
  <Slides>56</Slides>
  <Notes>56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56</vt:i4>
      </vt:variant>
    </vt:vector>
  </HeadingPairs>
  <TitlesOfParts>
    <vt:vector size="60" baseType="lpstr">
      <vt:lpstr>Arial</vt:lpstr>
      <vt:lpstr>Calibri</vt:lpstr>
      <vt:lpstr>Office Theme</vt:lpstr>
      <vt:lpstr>Office Theme</vt:lpstr>
      <vt:lpstr>Labor Planning Training</vt:lpstr>
      <vt:lpstr>Note: Budget Object, KFS Account, and Planning Fund crosswalk reports are available in Axiom.</vt:lpstr>
      <vt:lpstr>Logging In</vt:lpstr>
      <vt:lpstr>Use the Filter Function to Select your Plan File</vt:lpstr>
      <vt:lpstr>Review “Overview” tab</vt:lpstr>
      <vt:lpstr>Position Planning</vt:lpstr>
      <vt:lpstr>Position Planning Overview</vt:lpstr>
      <vt:lpstr>Position Planning</vt:lpstr>
      <vt:lpstr>PowerPoint Presentation</vt:lpstr>
      <vt:lpstr>Plan to End a Position</vt:lpstr>
      <vt:lpstr>Plan for a Salary/Wage Adjustment</vt:lpstr>
      <vt:lpstr>Plan for a Salary/Wage Adjustment</vt:lpstr>
      <vt:lpstr>Plan for a Salary/Wage Adjustment</vt:lpstr>
      <vt:lpstr>Scenario</vt:lpstr>
      <vt:lpstr>Scenario</vt:lpstr>
      <vt:lpstr>Plan for a Position Funding Distribution Change</vt:lpstr>
      <vt:lpstr>Plan for a Position Funding Distribution Change</vt:lpstr>
      <vt:lpstr>Plan for a Position Funding Distribution Change</vt:lpstr>
      <vt:lpstr>Plan for a Position Funding Distribution Change</vt:lpstr>
      <vt:lpstr>Plan for a Position Funding Distribution Change</vt:lpstr>
      <vt:lpstr>Change Monthly Distribution to 9 Months</vt:lpstr>
      <vt:lpstr>Scenario</vt:lpstr>
      <vt:lpstr>Scenario</vt:lpstr>
      <vt:lpstr>Adding a New Position</vt:lpstr>
      <vt:lpstr>Adding a New Position</vt:lpstr>
      <vt:lpstr>Adding a New Position</vt:lpstr>
      <vt:lpstr>Adding a New Position</vt:lpstr>
      <vt:lpstr>Adding a New Position</vt:lpstr>
      <vt:lpstr>Scenario</vt:lpstr>
      <vt:lpstr>Scenario</vt:lpstr>
      <vt:lpstr>Pooled Position Planning</vt:lpstr>
      <vt:lpstr>Adding a New Pooled Position</vt:lpstr>
      <vt:lpstr>Adding a New Pooled Position</vt:lpstr>
      <vt:lpstr>Adding a New Pooled Position</vt:lpstr>
      <vt:lpstr>Adding a New Pooled Position</vt:lpstr>
      <vt:lpstr>Adding a New Pooled Position</vt:lpstr>
      <vt:lpstr>Adding a New Pooled Position</vt:lpstr>
      <vt:lpstr>Adding a New Pooled Position</vt:lpstr>
      <vt:lpstr>Adding a New Pooled Position Distribution</vt:lpstr>
      <vt:lpstr>Scenario</vt:lpstr>
      <vt:lpstr>Scenario</vt:lpstr>
      <vt:lpstr>Deleting a Pooled Position or Distribution</vt:lpstr>
      <vt:lpstr>Deleting a Pooled Position or Distribution</vt:lpstr>
      <vt:lpstr>Other Labor by Budget Object</vt:lpstr>
      <vt:lpstr>Other Labor by Budget Object</vt:lpstr>
      <vt:lpstr>Scenario</vt:lpstr>
      <vt:lpstr>Scenario</vt:lpstr>
      <vt:lpstr>Review Data</vt:lpstr>
      <vt:lpstr>Click the Planning Fund Summary tab to review your aggregated data by Planning Fund.</vt:lpstr>
      <vt:lpstr>Click the Budget Object Summary tab to review your aggregated data by Budget Object.</vt:lpstr>
      <vt:lpstr>Submit Form</vt:lpstr>
      <vt:lpstr>When data entry is complete and reviewed you can select submit.</vt:lpstr>
      <vt:lpstr>Approve Form</vt:lpstr>
      <vt:lpstr>Final Status will Read “with Office of Budget &amp; Planning” when complete.</vt:lpstr>
      <vt:lpstr>Final Status will Read “with Office of Budget &amp; Planning” when complete.</vt:lpstr>
      <vt:lpstr>Congrats, you’re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Planning Training</dc:title>
  <dc:creator>Corry, Carol L - (ccorry)</dc:creator>
  <cp:lastModifiedBy>Hamm, Casey - (chamm)</cp:lastModifiedBy>
  <cp:revision>10</cp:revision>
  <dcterms:created xsi:type="dcterms:W3CDTF">2019-10-09T19:52:35Z</dcterms:created>
  <dcterms:modified xsi:type="dcterms:W3CDTF">2020-01-28T18:05:14Z</dcterms:modified>
</cp:coreProperties>
</file>