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Grant Reconciliation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Adriana Kelly, SGDE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8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know…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54441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Grants are tracked by Budget Period and Project Period</a:t>
            </a:r>
          </a:p>
          <a:p>
            <a:r>
              <a:rPr lang="en-US" dirty="0" smtClean="0"/>
              <a:t>Runs on Budget System – So Entire Budget is loaded at Award Date</a:t>
            </a:r>
            <a:endParaRPr lang="en-US" dirty="0"/>
          </a:p>
          <a:p>
            <a:r>
              <a:rPr lang="en-US" dirty="0" err="1" smtClean="0"/>
              <a:t>UAccess</a:t>
            </a:r>
            <a:r>
              <a:rPr lang="en-US" dirty="0" smtClean="0"/>
              <a:t> tracks by Fiscal Year</a:t>
            </a:r>
          </a:p>
          <a:p>
            <a:r>
              <a:rPr lang="en-US" dirty="0" smtClean="0"/>
              <a:t>Encumbrances should be tracked by Budget Period </a:t>
            </a:r>
          </a:p>
          <a:p>
            <a:pPr lvl="2"/>
            <a:r>
              <a:rPr lang="en-US" dirty="0" smtClean="0"/>
              <a:t>PI Supplemental Compensation</a:t>
            </a:r>
          </a:p>
          <a:p>
            <a:pPr lvl="2"/>
            <a:r>
              <a:rPr lang="en-US" dirty="0" smtClean="0"/>
              <a:t>Academic/Summer Hourly Student Workers</a:t>
            </a:r>
          </a:p>
          <a:p>
            <a:pPr lvl="2"/>
            <a:r>
              <a:rPr lang="en-US" dirty="0" smtClean="0"/>
              <a:t>Large Purchases</a:t>
            </a:r>
          </a:p>
          <a:p>
            <a:pPr lvl="2"/>
            <a:r>
              <a:rPr lang="en-US" dirty="0" err="1" smtClean="0"/>
              <a:t>Subawards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4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Costs vs Indirect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Majority of Grants have Facilities &amp; Administration Costs (Overhead, IDC) </a:t>
            </a:r>
          </a:p>
          <a:p>
            <a:r>
              <a:rPr lang="en-US" dirty="0" smtClean="0"/>
              <a:t>F&amp;A Exempt: Tuition Remission, Participant Support, Anything over $25k on </a:t>
            </a:r>
            <a:r>
              <a:rPr lang="en-US" dirty="0" err="1" smtClean="0"/>
              <a:t>Subaward</a:t>
            </a:r>
            <a:endParaRPr lang="en-US" dirty="0" smtClean="0"/>
          </a:p>
          <a:p>
            <a:r>
              <a:rPr lang="en-US" dirty="0" smtClean="0"/>
              <a:t>How to find what the direct cost is?</a:t>
            </a:r>
          </a:p>
          <a:p>
            <a:pPr lvl="1"/>
            <a:r>
              <a:rPr lang="en-US" dirty="0" smtClean="0"/>
              <a:t>Simplified Version: Total Balance/1+F&amp;A = Direct Costs </a:t>
            </a:r>
          </a:p>
          <a:p>
            <a:pPr lvl="2"/>
            <a:r>
              <a:rPr lang="en-US" dirty="0" smtClean="0"/>
              <a:t>$300,000 grant / 1.535 = $195,439 Direct Costs</a:t>
            </a:r>
          </a:p>
          <a:p>
            <a:pPr lvl="1"/>
            <a:r>
              <a:rPr lang="en-US" dirty="0" smtClean="0"/>
              <a:t>53.5% On-Campus Organized Research</a:t>
            </a:r>
          </a:p>
          <a:p>
            <a:pPr lvl="1"/>
            <a:r>
              <a:rPr lang="en-US" dirty="0" smtClean="0"/>
              <a:t>50.0% On-Campus Instruction</a:t>
            </a:r>
          </a:p>
          <a:p>
            <a:pPr lvl="1"/>
            <a:r>
              <a:rPr lang="en-US" dirty="0" smtClean="0"/>
              <a:t>47.0% On-Campus Other Sponsored Activities</a:t>
            </a:r>
          </a:p>
          <a:p>
            <a:pPr lvl="1"/>
            <a:r>
              <a:rPr lang="en-US" dirty="0"/>
              <a:t>26.0% Off-Campus Organized </a:t>
            </a:r>
            <a:r>
              <a:rPr lang="en-US" dirty="0" smtClean="0"/>
              <a:t>Research/Instruction/Other</a:t>
            </a:r>
          </a:p>
        </p:txBody>
      </p:sp>
    </p:spTree>
    <p:extLst>
      <p:ext uri="{BB962C8B-B14F-4D97-AF65-F5344CB8AC3E}">
        <p14:creationId xmlns:p14="http://schemas.microsoft.com/office/powerpoint/2010/main" val="5874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 Reports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Shadow spreadsheets are often necessary to plan for future expenses that are not reflected in </a:t>
            </a:r>
            <a:r>
              <a:rPr lang="en-US" dirty="0" err="1" smtClean="0"/>
              <a:t>UAccess</a:t>
            </a:r>
            <a:endParaRPr lang="en-US" dirty="0" smtClean="0"/>
          </a:p>
          <a:p>
            <a:r>
              <a:rPr lang="en-US" dirty="0" smtClean="0"/>
              <a:t>Sometimes PI’s just want to know their Available Direct Balance</a:t>
            </a:r>
          </a:p>
          <a:p>
            <a:r>
              <a:rPr lang="en-US" dirty="0" smtClean="0"/>
              <a:t>Reports from Analytics to help you create your Shadow Spreadsheets</a:t>
            </a:r>
          </a:p>
          <a:p>
            <a:pPr lvl="1"/>
            <a:r>
              <a:rPr lang="en-US" dirty="0" smtClean="0"/>
              <a:t>Account Reconciliation: </a:t>
            </a:r>
            <a:r>
              <a:rPr lang="en-US" dirty="0" err="1" smtClean="0"/>
              <a:t>UAccess</a:t>
            </a:r>
            <a:r>
              <a:rPr lang="en-US" dirty="0" smtClean="0"/>
              <a:t> Analytics&gt;Dashboards&gt;General-Financial Management&gt;Account Reconciliation </a:t>
            </a:r>
          </a:p>
          <a:p>
            <a:pPr lvl="1"/>
            <a:r>
              <a:rPr lang="en-US" dirty="0" smtClean="0"/>
              <a:t>Transactions: </a:t>
            </a:r>
            <a:r>
              <a:rPr lang="en-US" dirty="0" err="1" smtClean="0"/>
              <a:t>Uaccess</a:t>
            </a:r>
            <a:r>
              <a:rPr lang="en-US" dirty="0" smtClean="0"/>
              <a:t> Analytics&gt;Dashboards&gt;General-Financial Management&gt;Transactions </a:t>
            </a:r>
          </a:p>
          <a:p>
            <a:pPr lvl="2"/>
            <a:r>
              <a:rPr lang="en-US" dirty="0" smtClean="0"/>
              <a:t>Object Codes: 1000 – 7999</a:t>
            </a:r>
            <a:endParaRPr lang="en-US" dirty="0"/>
          </a:p>
          <a:p>
            <a:pPr lvl="1"/>
            <a:r>
              <a:rPr lang="en-US" dirty="0" smtClean="0"/>
              <a:t>Payroll Expenditure Listing w/ SET: </a:t>
            </a:r>
            <a:r>
              <a:rPr lang="en-US" dirty="0" err="1"/>
              <a:t>Uaccess</a:t>
            </a:r>
            <a:r>
              <a:rPr lang="en-US" dirty="0"/>
              <a:t> </a:t>
            </a:r>
            <a:r>
              <a:rPr lang="en-US" dirty="0" smtClean="0"/>
              <a:t>Analytics&gt;Dashboards&gt;General-Labor Ledger&gt;Payroll Expenditure Listing with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6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UAccess</a:t>
            </a:r>
            <a:r>
              <a:rPr lang="en-US" dirty="0" smtClean="0"/>
              <a:t> Financials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</a:t>
            </a:r>
          </a:p>
          <a:p>
            <a:r>
              <a:rPr lang="en-US" dirty="0" smtClean="0"/>
              <a:t>Balances By Consolidation</a:t>
            </a:r>
          </a:p>
          <a:p>
            <a:r>
              <a:rPr lang="en-US" dirty="0" smtClean="0"/>
              <a:t>General Ledger 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862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213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Grant Reconciliation</vt:lpstr>
      <vt:lpstr>Things to know…</vt:lpstr>
      <vt:lpstr>Direct Costs vs Indirect Costs</vt:lpstr>
      <vt:lpstr>Analytics Reports </vt:lpstr>
      <vt:lpstr>UAccess Financials</vt:lpstr>
    </vt:vector>
  </TitlesOfParts>
  <Company>Univeristy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Grant Reconciliation</dc:title>
  <dc:creator>Kelly, Adriana T - (atkelly)</dc:creator>
  <cp:lastModifiedBy>Hamm, Casey - (chamm)</cp:lastModifiedBy>
  <cp:revision>4</cp:revision>
  <dcterms:created xsi:type="dcterms:W3CDTF">2021-04-28T17:25:32Z</dcterms:created>
  <dcterms:modified xsi:type="dcterms:W3CDTF">2021-04-28T23:24:29Z</dcterms:modified>
</cp:coreProperties>
</file>