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4"/>
  </p:notesMasterIdLst>
  <p:sldIdLst>
    <p:sldId id="256" r:id="rId2"/>
    <p:sldId id="258" r:id="rId3"/>
    <p:sldId id="270" r:id="rId4"/>
    <p:sldId id="257" r:id="rId5"/>
    <p:sldId id="289" r:id="rId6"/>
    <p:sldId id="290" r:id="rId7"/>
    <p:sldId id="298" r:id="rId8"/>
    <p:sldId id="261" r:id="rId9"/>
    <p:sldId id="286" r:id="rId10"/>
    <p:sldId id="259" r:id="rId11"/>
    <p:sldId id="275" r:id="rId12"/>
    <p:sldId id="263" r:id="rId13"/>
    <p:sldId id="268" r:id="rId14"/>
    <p:sldId id="287" r:id="rId15"/>
    <p:sldId id="288" r:id="rId16"/>
    <p:sldId id="269" r:id="rId17"/>
    <p:sldId id="278" r:id="rId18"/>
    <p:sldId id="294" r:id="rId19"/>
    <p:sldId id="297" r:id="rId20"/>
    <p:sldId id="285" r:id="rId21"/>
    <p:sldId id="303" r:id="rId22"/>
    <p:sldId id="280" r:id="rId23"/>
    <p:sldId id="295" r:id="rId24"/>
    <p:sldId id="276" r:id="rId25"/>
    <p:sldId id="279" r:id="rId26"/>
    <p:sldId id="262" r:id="rId27"/>
    <p:sldId id="299" r:id="rId28"/>
    <p:sldId id="300" r:id="rId29"/>
    <p:sldId id="302" r:id="rId30"/>
    <p:sldId id="301" r:id="rId31"/>
    <p:sldId id="292" r:id="rId32"/>
    <p:sldId id="28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BBD0"/>
    <a:srgbClr val="DB2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30" autoAdjust="0"/>
    <p:restoredTop sz="85864" autoAdjust="0"/>
  </p:normalViewPr>
  <p:slideViewPr>
    <p:cSldViewPr snapToGrid="0">
      <p:cViewPr varScale="1">
        <p:scale>
          <a:sx n="87" d="100"/>
          <a:sy n="87" d="100"/>
        </p:scale>
        <p:origin x="102" y="3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680D5-D052-427E-ACEC-946A940012B5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B9987-9F17-4AF7-B48F-46FFEFB89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8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AutoNum type="romanUcPeriod"/>
            </a:pPr>
            <a:r>
              <a:rPr lang="en-US" dirty="0" smtClean="0"/>
              <a:t>Google</a:t>
            </a:r>
          </a:p>
          <a:p>
            <a:pPr marL="742950" lvl="1" indent="-285750">
              <a:buAutoNum type="romanUcPeriod"/>
            </a:pPr>
            <a:r>
              <a:rPr lang="en-US" dirty="0" smtClean="0"/>
              <a:t>$300</a:t>
            </a:r>
            <a:r>
              <a:rPr lang="en-US" baseline="0" dirty="0" smtClean="0"/>
              <a:t> - $350 B/ year</a:t>
            </a:r>
          </a:p>
          <a:p>
            <a:pPr marL="742950" lvl="1" indent="-285750">
              <a:buAutoNum type="romanUcPeriod"/>
            </a:pPr>
            <a:r>
              <a:rPr lang="en-US" baseline="0" dirty="0" smtClean="0"/>
              <a:t>WHO – Occupational Phenomenon</a:t>
            </a:r>
          </a:p>
          <a:p>
            <a:pPr marL="742950" lvl="1" indent="-285750">
              <a:buAutoNum type="romanUcPeriod"/>
            </a:pPr>
            <a:r>
              <a:rPr lang="en-US" baseline="0" dirty="0" smtClean="0"/>
              <a:t>Shortcomings – Agreement and non-agreement</a:t>
            </a:r>
          </a:p>
          <a:p>
            <a:pPr marL="285750" lvl="0" indent="-285750">
              <a:buAutoNum type="romanUcPeriod"/>
            </a:pPr>
            <a:r>
              <a:rPr lang="en-US" baseline="0" dirty="0" smtClean="0"/>
              <a:t>Deeper Research</a:t>
            </a:r>
          </a:p>
          <a:p>
            <a:pPr marL="285750" lvl="0" indent="-285750">
              <a:buAutoNum type="romanUcPeriod"/>
            </a:pPr>
            <a:r>
              <a:rPr lang="en-US" baseline="0" dirty="0" smtClean="0"/>
              <a:t>The </a:t>
            </a:r>
            <a:r>
              <a:rPr lang="en-US" baseline="0" dirty="0" err="1" smtClean="0"/>
              <a:t>e.Y.e</a:t>
            </a:r>
            <a:r>
              <a:rPr lang="en-US" baseline="0" dirty="0" smtClean="0"/>
              <a:t>.</a:t>
            </a:r>
          </a:p>
          <a:p>
            <a:pPr marL="742950" lvl="1" indent="-285750">
              <a:buAutoNum type="romanUcPeriod"/>
            </a:pPr>
            <a:r>
              <a:rPr lang="en-US" baseline="0" dirty="0" smtClean="0"/>
              <a:t>Based on </a:t>
            </a:r>
            <a:r>
              <a:rPr lang="en-US" baseline="0" dirty="0" err="1" smtClean="0"/>
              <a:t>indiv</a:t>
            </a:r>
            <a:r>
              <a:rPr lang="en-US" baseline="0" dirty="0" smtClean="0"/>
              <a:t>. sessions</a:t>
            </a:r>
          </a:p>
          <a:p>
            <a:pPr marL="0" lv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B9987-9F17-4AF7-B48F-46FFEFB89A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86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B9987-9F17-4AF7-B48F-46FFEFB89A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1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 dirty="0" smtClean="0"/>
              <a:t>Introducing….</a:t>
            </a:r>
            <a:r>
              <a:rPr lang="en-US" sz="1200" dirty="0" smtClean="0"/>
              <a:t>A close personal friend of mine and yours….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B9987-9F17-4AF7-B48F-46FFEFB89A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8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B9987-9F17-4AF7-B48F-46FFEFB89A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1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79362" y="1405609"/>
            <a:ext cx="3532909" cy="14165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/>
          <p:cNvSpPr/>
          <p:nvPr/>
        </p:nvSpPr>
        <p:spPr>
          <a:xfrm>
            <a:off x="5383541" y="1444387"/>
            <a:ext cx="1280409" cy="1300538"/>
          </a:xfrm>
          <a:prstGeom prst="flowChartConnector">
            <a:avLst/>
          </a:prstGeom>
          <a:solidFill>
            <a:srgbClr val="7DD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77068" y="1444387"/>
            <a:ext cx="3204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e. </a:t>
            </a:r>
            <a:r>
              <a:rPr lang="en-US" sz="7200" b="1" dirty="0" smtClean="0"/>
              <a:t>Y</a:t>
            </a:r>
            <a:r>
              <a:rPr lang="en-US" sz="7200" dirty="0" smtClean="0"/>
              <a:t>. e.</a:t>
            </a:r>
            <a:endParaRPr lang="en-US" sz="7200" dirty="0"/>
          </a:p>
        </p:txBody>
      </p:sp>
      <p:sp>
        <p:nvSpPr>
          <p:cNvPr id="8" name="TextBox 7"/>
          <p:cNvSpPr txBox="1"/>
          <p:nvPr/>
        </p:nvSpPr>
        <p:spPr>
          <a:xfrm>
            <a:off x="2485051" y="2787952"/>
            <a:ext cx="7585841" cy="355481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2500" b="1" dirty="0">
                <a:gradFill flip="none" rotWithShape="1">
                  <a:gsLst>
                    <a:gs pos="23000">
                      <a:schemeClr val="bg1">
                        <a:lumMod val="65000"/>
                        <a:lumOff val="35000"/>
                      </a:schemeClr>
                    </a:gs>
                    <a:gs pos="70000">
                      <a:srgbClr val="C00000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Burnout</a:t>
            </a:r>
            <a:endParaRPr lang="en-US" sz="22500" dirty="0">
              <a:gradFill flip="none" rotWithShape="1">
                <a:gsLst>
                  <a:gs pos="23000">
                    <a:schemeClr val="bg1">
                      <a:lumMod val="65000"/>
                      <a:lumOff val="35000"/>
                    </a:schemeClr>
                  </a:gs>
                  <a:gs pos="70000">
                    <a:srgbClr val="C00000"/>
                  </a:gs>
                </a:gsLst>
                <a:lin ang="108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18" y="6403147"/>
            <a:ext cx="1602889" cy="4107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32509" y="5925759"/>
            <a:ext cx="3502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Bob Cunningham, MS, LPC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230879" y="139061"/>
            <a:ext cx="3902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Training your </a:t>
            </a:r>
            <a:endParaRPr lang="en-US" sz="4400" dirty="0"/>
          </a:p>
        </p:txBody>
      </p:sp>
      <p:sp>
        <p:nvSpPr>
          <p:cNvPr id="15" name="TextBox 14"/>
          <p:cNvSpPr txBox="1"/>
          <p:nvPr/>
        </p:nvSpPr>
        <p:spPr>
          <a:xfrm>
            <a:off x="4733326" y="3101870"/>
            <a:ext cx="3023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to prevent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3874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41331" y="292261"/>
            <a:ext cx="7280355" cy="90347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It all starts with……..</a:t>
            </a:r>
            <a:endParaRPr lang="en-US" sz="48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66800" y="1186437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1071421" y="3157008"/>
            <a:ext cx="1033977" cy="927556"/>
          </a:xfrm>
          <a:prstGeom prst="flowChartConnector">
            <a:avLst/>
          </a:prstGeom>
          <a:solidFill>
            <a:srgbClr val="7DD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0500" y="3102882"/>
            <a:ext cx="2785580" cy="1067332"/>
            <a:chOff x="6916690" y="2015903"/>
            <a:chExt cx="2785580" cy="1067332"/>
          </a:xfrm>
        </p:grpSpPr>
        <p:sp>
          <p:nvSpPr>
            <p:cNvPr id="20" name="Oval 19"/>
            <p:cNvSpPr/>
            <p:nvPr/>
          </p:nvSpPr>
          <p:spPr>
            <a:xfrm>
              <a:off x="6916690" y="2015903"/>
              <a:ext cx="2785580" cy="10673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7874562" y="2096703"/>
              <a:ext cx="899843" cy="909532"/>
            </a:xfrm>
            <a:prstGeom prst="flowChartConnector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981735" y="2127785"/>
              <a:ext cx="15744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</a:rPr>
                <a:t>Y</a:t>
              </a:r>
              <a:r>
                <a:rPr lang="en-US" sz="3600" b="1" dirty="0" smtClean="0">
                  <a:effectLst>
                    <a:outerShdw blurRad="50800" dist="50800" dir="5400000" algn="ctr" rotWithShape="0">
                      <a:schemeClr val="bg1"/>
                    </a:outerShdw>
                  </a:effectLst>
                </a:rPr>
                <a:t>OU</a:t>
              </a:r>
              <a:r>
                <a:rPr lang="en-US" sz="3600" dirty="0" smtClean="0">
                  <a:effectLst>
                    <a:outerShdw blurRad="50800" dist="50800" dir="5400000" algn="ctr" rotWithShape="0">
                      <a:schemeClr val="bg1"/>
                    </a:outerShdw>
                  </a:effectLst>
                </a:rPr>
                <a:t>!</a:t>
              </a:r>
              <a:endParaRPr lang="en-US" sz="3600" dirty="0">
                <a:effectLst>
                  <a:outerShdw blurRad="50800" dist="50800" dir="5400000" algn="ctr" rotWithShape="0">
                    <a:schemeClr val="bg1"/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22520" y="3101568"/>
            <a:ext cx="53294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Personality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T</a:t>
            </a:r>
            <a:r>
              <a:rPr lang="en-US" sz="3600" dirty="0" smtClean="0"/>
              <a:t>houghts and feelings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Boundaries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92784" y="1489619"/>
            <a:ext cx="6926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 smtClean="0"/>
              <a:t>Primary areas we will explore for</a:t>
            </a:r>
          </a:p>
          <a:p>
            <a:pPr algn="ctr"/>
            <a:r>
              <a:rPr lang="en-US" sz="3600" b="1" u="sng" dirty="0" smtClean="0">
                <a:solidFill>
                  <a:srgbClr val="FF0000"/>
                </a:solidFill>
              </a:rPr>
              <a:t>Y</a:t>
            </a:r>
            <a:r>
              <a:rPr lang="en-US" sz="3600" b="1" u="sng" dirty="0" smtClean="0"/>
              <a:t>ourself:</a:t>
            </a:r>
            <a:endParaRPr lang="en-US" sz="3600" b="1" u="sng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3063240" y="1186436"/>
            <a:ext cx="9144" cy="518506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36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20557" y="325112"/>
            <a:ext cx="7280355" cy="90347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It all starts with……..</a:t>
            </a:r>
            <a:endParaRPr lang="en-US" sz="48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66800" y="1186437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1187412" y="3299179"/>
            <a:ext cx="1033977" cy="927556"/>
          </a:xfrm>
          <a:prstGeom prst="flowChartConnector">
            <a:avLst/>
          </a:prstGeom>
          <a:solidFill>
            <a:srgbClr val="7DD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56491" y="3245053"/>
            <a:ext cx="2785580" cy="1067332"/>
            <a:chOff x="6916690" y="2015903"/>
            <a:chExt cx="2785580" cy="1067332"/>
          </a:xfrm>
        </p:grpSpPr>
        <p:sp>
          <p:nvSpPr>
            <p:cNvPr id="20" name="Oval 19"/>
            <p:cNvSpPr/>
            <p:nvPr/>
          </p:nvSpPr>
          <p:spPr>
            <a:xfrm>
              <a:off x="6916690" y="2015903"/>
              <a:ext cx="2785580" cy="10673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7874562" y="2096703"/>
              <a:ext cx="899843" cy="909532"/>
            </a:xfrm>
            <a:prstGeom prst="flowChartConnector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981735" y="2127785"/>
              <a:ext cx="15744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</a:rPr>
                <a:t>Y</a:t>
              </a:r>
              <a:r>
                <a:rPr lang="en-US" sz="3600" b="1" dirty="0" smtClean="0">
                  <a:effectLst>
                    <a:outerShdw blurRad="50800" dist="50800" dir="5400000" algn="ctr" rotWithShape="0">
                      <a:schemeClr val="bg1"/>
                    </a:outerShdw>
                  </a:effectLst>
                </a:rPr>
                <a:t>OU</a:t>
              </a:r>
              <a:r>
                <a:rPr lang="en-US" sz="3600" dirty="0" smtClean="0">
                  <a:effectLst>
                    <a:outerShdw blurRad="50800" dist="50800" dir="5400000" algn="ctr" rotWithShape="0">
                      <a:schemeClr val="bg1"/>
                    </a:outerShdw>
                  </a:effectLst>
                </a:rPr>
                <a:t>!</a:t>
              </a:r>
              <a:endParaRPr lang="en-US" sz="3600" dirty="0">
                <a:effectLst>
                  <a:outerShdw blurRad="50800" dist="50800" dir="5400000" algn="ctr" rotWithShape="0">
                    <a:schemeClr val="bg1"/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473323" y="1357160"/>
            <a:ext cx="2449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Personality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281862" y="1195737"/>
            <a:ext cx="9144" cy="518506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14567" y="1860117"/>
            <a:ext cx="892010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Some helpful questions to explore this area:</a:t>
            </a:r>
            <a:endParaRPr lang="en-US" sz="3200" dirty="0" smtClean="0"/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Is the work I am doing a good match for my personality?</a:t>
            </a:r>
          </a:p>
          <a:p>
            <a:endParaRPr lang="en-US" sz="2800" dirty="0" smtClean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Do I tend to compare myself to others?</a:t>
            </a:r>
          </a:p>
          <a:p>
            <a:pPr lvl="2"/>
            <a:r>
              <a:rPr lang="en-US" sz="2800" dirty="0" smtClean="0"/>
              <a:t>(and arrive at a negative assessment)</a:t>
            </a:r>
          </a:p>
          <a:p>
            <a:pPr lvl="1"/>
            <a:endParaRPr lang="en-US" sz="2800" dirty="0" smtClean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Am I an unforgiving perfectionist?</a:t>
            </a:r>
          </a:p>
        </p:txBody>
      </p:sp>
      <p:sp>
        <p:nvSpPr>
          <p:cNvPr id="5" name="TextBox 4"/>
          <p:cNvSpPr txBox="1"/>
          <p:nvPr/>
        </p:nvSpPr>
        <p:spPr>
          <a:xfrm rot="20803587">
            <a:off x="10612770" y="3947226"/>
            <a:ext cx="1332910" cy="646331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Imposter Syndrome?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20796003">
            <a:off x="11401314" y="4566983"/>
            <a:ext cx="183228" cy="130905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7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21875" y="383701"/>
            <a:ext cx="7280355" cy="90347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It all starts with……..</a:t>
            </a:r>
            <a:endParaRPr lang="en-US" sz="48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66800" y="1186437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1348508" y="3152875"/>
            <a:ext cx="1033977" cy="927556"/>
          </a:xfrm>
          <a:prstGeom prst="flowChartConnector">
            <a:avLst/>
          </a:prstGeom>
          <a:solidFill>
            <a:srgbClr val="7DD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17587" y="3098749"/>
            <a:ext cx="2785580" cy="1067332"/>
            <a:chOff x="6916690" y="2015903"/>
            <a:chExt cx="2785580" cy="1067332"/>
          </a:xfrm>
        </p:grpSpPr>
        <p:sp>
          <p:nvSpPr>
            <p:cNvPr id="20" name="Oval 19"/>
            <p:cNvSpPr/>
            <p:nvPr/>
          </p:nvSpPr>
          <p:spPr>
            <a:xfrm>
              <a:off x="6916690" y="2015903"/>
              <a:ext cx="2785580" cy="10673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7874562" y="2096703"/>
              <a:ext cx="899843" cy="909532"/>
            </a:xfrm>
            <a:prstGeom prst="flowChartConnector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981735" y="2127785"/>
              <a:ext cx="15744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</a:rPr>
                <a:t>Y</a:t>
              </a:r>
              <a:r>
                <a:rPr lang="en-US" sz="3600" b="1" dirty="0" smtClean="0">
                  <a:effectLst>
                    <a:outerShdw blurRad="50800" dist="50800" dir="5400000" algn="ctr" rotWithShape="0">
                      <a:schemeClr val="bg1"/>
                    </a:outerShdw>
                  </a:effectLst>
                </a:rPr>
                <a:t>OU</a:t>
              </a:r>
              <a:r>
                <a:rPr lang="en-US" sz="3600" dirty="0" smtClean="0">
                  <a:effectLst>
                    <a:outerShdw blurRad="50800" dist="50800" dir="5400000" algn="ctr" rotWithShape="0">
                      <a:schemeClr val="bg1"/>
                    </a:outerShdw>
                  </a:effectLst>
                </a:rPr>
                <a:t>!</a:t>
              </a:r>
              <a:endParaRPr lang="en-US" sz="3600" dirty="0">
                <a:effectLst>
                  <a:outerShdw blurRad="50800" dist="50800" dir="5400000" algn="ctr" rotWithShape="0">
                    <a:schemeClr val="bg1"/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102615" y="1594804"/>
            <a:ext cx="74077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i="1" dirty="0" smtClean="0"/>
              <a:t>Change your </a:t>
            </a:r>
            <a:r>
              <a:rPr lang="en-US" sz="6600" b="1" u="sng" dirty="0" smtClean="0"/>
              <a:t>THINKING</a:t>
            </a:r>
            <a:r>
              <a:rPr lang="en-US" sz="6600" dirty="0" smtClean="0"/>
              <a:t> </a:t>
            </a:r>
            <a:r>
              <a:rPr lang="en-US" sz="6600" i="1" dirty="0" smtClean="0"/>
              <a:t>and you can change your</a:t>
            </a:r>
            <a:r>
              <a:rPr lang="en-US" sz="6600" dirty="0" smtClean="0"/>
              <a:t> </a:t>
            </a:r>
            <a:r>
              <a:rPr lang="en-US" sz="6600" b="1" u="sng" dirty="0" smtClean="0"/>
              <a:t>FEELINGS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407673" y="1186436"/>
            <a:ext cx="9144" cy="518506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69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58427" y="347036"/>
            <a:ext cx="7280355" cy="90347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It all starts with……..</a:t>
            </a:r>
            <a:endParaRPr lang="en-US" sz="48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66800" y="1186437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1408585" y="3148144"/>
            <a:ext cx="1033977" cy="927556"/>
          </a:xfrm>
          <a:prstGeom prst="flowChartConnector">
            <a:avLst/>
          </a:prstGeom>
          <a:solidFill>
            <a:srgbClr val="7DD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7664" y="3094018"/>
            <a:ext cx="2785580" cy="1067332"/>
            <a:chOff x="6916690" y="2015903"/>
            <a:chExt cx="2785580" cy="1067332"/>
          </a:xfrm>
        </p:grpSpPr>
        <p:sp>
          <p:nvSpPr>
            <p:cNvPr id="20" name="Oval 19"/>
            <p:cNvSpPr/>
            <p:nvPr/>
          </p:nvSpPr>
          <p:spPr>
            <a:xfrm>
              <a:off x="6916690" y="2015903"/>
              <a:ext cx="2785580" cy="10673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7874562" y="2096703"/>
              <a:ext cx="899843" cy="909532"/>
            </a:xfrm>
            <a:prstGeom prst="flowChartConnector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981735" y="2127785"/>
              <a:ext cx="15744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</a:rPr>
                <a:t>Y</a:t>
              </a:r>
              <a:r>
                <a:rPr lang="en-US" sz="3600" b="1" dirty="0" smtClean="0">
                  <a:effectLst>
                    <a:outerShdw blurRad="50800" dist="50800" dir="5400000" algn="ctr" rotWithShape="0">
                      <a:schemeClr val="bg1"/>
                    </a:outerShdw>
                  </a:effectLst>
                </a:rPr>
                <a:t>OU</a:t>
              </a:r>
              <a:r>
                <a:rPr lang="en-US" sz="3600" dirty="0" smtClean="0">
                  <a:effectLst>
                    <a:outerShdw blurRad="50800" dist="50800" dir="5400000" algn="ctr" rotWithShape="0">
                      <a:schemeClr val="bg1"/>
                    </a:outerShdw>
                  </a:effectLst>
                </a:rPr>
                <a:t>!</a:t>
              </a:r>
              <a:endParaRPr lang="en-US" sz="3600" dirty="0">
                <a:effectLst>
                  <a:outerShdw blurRad="50800" dist="50800" dir="5400000" algn="ctr" rotWithShape="0">
                    <a:schemeClr val="bg1"/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398605" y="2551310"/>
            <a:ext cx="61401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Develop your emotional intelligence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585530" y="1186436"/>
            <a:ext cx="9144" cy="518506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387273" y="1939701"/>
            <a:ext cx="230909" cy="4137825"/>
          </a:xfrm>
          <a:custGeom>
            <a:avLst/>
            <a:gdLst>
              <a:gd name="connsiteX0" fmla="*/ 0 w 230909"/>
              <a:gd name="connsiteY0" fmla="*/ 0 h 4016952"/>
              <a:gd name="connsiteX1" fmla="*/ 230909 w 230909"/>
              <a:gd name="connsiteY1" fmla="*/ 0 h 4016952"/>
              <a:gd name="connsiteX2" fmla="*/ 230909 w 230909"/>
              <a:gd name="connsiteY2" fmla="*/ 4016952 h 4016952"/>
              <a:gd name="connsiteX3" fmla="*/ 0 w 230909"/>
              <a:gd name="connsiteY3" fmla="*/ 4016952 h 4016952"/>
              <a:gd name="connsiteX4" fmla="*/ 0 w 230909"/>
              <a:gd name="connsiteY4" fmla="*/ 0 h 4016952"/>
              <a:gd name="connsiteX0" fmla="*/ 0 w 230909"/>
              <a:gd name="connsiteY0" fmla="*/ 104422 h 4121374"/>
              <a:gd name="connsiteX1" fmla="*/ 230909 w 230909"/>
              <a:gd name="connsiteY1" fmla="*/ 104422 h 4121374"/>
              <a:gd name="connsiteX2" fmla="*/ 230909 w 230909"/>
              <a:gd name="connsiteY2" fmla="*/ 4121374 h 4121374"/>
              <a:gd name="connsiteX3" fmla="*/ 0 w 230909"/>
              <a:gd name="connsiteY3" fmla="*/ 4121374 h 4121374"/>
              <a:gd name="connsiteX4" fmla="*/ 0 w 230909"/>
              <a:gd name="connsiteY4" fmla="*/ 104422 h 4121374"/>
              <a:gd name="connsiteX0" fmla="*/ 0 w 230909"/>
              <a:gd name="connsiteY0" fmla="*/ 120873 h 4137825"/>
              <a:gd name="connsiteX1" fmla="*/ 230909 w 230909"/>
              <a:gd name="connsiteY1" fmla="*/ 120873 h 4137825"/>
              <a:gd name="connsiteX2" fmla="*/ 230909 w 230909"/>
              <a:gd name="connsiteY2" fmla="*/ 4137825 h 4137825"/>
              <a:gd name="connsiteX3" fmla="*/ 0 w 230909"/>
              <a:gd name="connsiteY3" fmla="*/ 4137825 h 4137825"/>
              <a:gd name="connsiteX4" fmla="*/ 0 w 230909"/>
              <a:gd name="connsiteY4" fmla="*/ 120873 h 41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09" h="4137825">
                <a:moveTo>
                  <a:pt x="0" y="120873"/>
                </a:moveTo>
                <a:cubicBezTo>
                  <a:pt x="54745" y="54198"/>
                  <a:pt x="103139" y="-114077"/>
                  <a:pt x="230909" y="120873"/>
                </a:cubicBezTo>
                <a:lnTo>
                  <a:pt x="230909" y="4137825"/>
                </a:lnTo>
                <a:lnTo>
                  <a:pt x="0" y="4137825"/>
                </a:lnTo>
                <a:lnTo>
                  <a:pt x="0" y="120873"/>
                </a:lnTo>
                <a:close/>
              </a:path>
            </a:pathLst>
          </a:custGeom>
          <a:gradFill>
            <a:gsLst>
              <a:gs pos="55000">
                <a:srgbClr val="FFC000"/>
              </a:gs>
              <a:gs pos="98000">
                <a:srgbClr val="00B0F0"/>
              </a:gs>
              <a:gs pos="1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09940" y="6059631"/>
            <a:ext cx="785574" cy="60441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618182" y="6045776"/>
            <a:ext cx="2773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618182" y="5687001"/>
            <a:ext cx="2773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618182" y="5328226"/>
            <a:ext cx="2773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18182" y="4982151"/>
            <a:ext cx="2773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618182" y="4623376"/>
            <a:ext cx="2773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618182" y="4274126"/>
            <a:ext cx="2773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618182" y="3937576"/>
            <a:ext cx="2773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618182" y="3578801"/>
            <a:ext cx="2773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618182" y="3210501"/>
            <a:ext cx="2773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8182" y="2864426"/>
            <a:ext cx="2773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618182" y="2505651"/>
            <a:ext cx="2773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618182" y="2181801"/>
            <a:ext cx="2773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867260" y="512834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Calm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867260" y="4785589"/>
            <a:ext cx="100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Peaceful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867260" y="4422639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861164" y="4059956"/>
            <a:ext cx="8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Happy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867260" y="1987991"/>
            <a:ext cx="8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Angry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867260" y="2670537"/>
            <a:ext cx="119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Frustrated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867260" y="3006817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Anxious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867260" y="5517650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Sad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867260" y="5843786"/>
            <a:ext cx="119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Depressed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867260" y="2314127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Stressed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867260" y="3736868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Confident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867260" y="3395492"/>
            <a:ext cx="1165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Uncertain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66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74521" y="347036"/>
            <a:ext cx="9080647" cy="90347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Develop emotional intelligence</a:t>
            </a:r>
            <a:endParaRPr lang="en-US" sz="48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66800" y="1186437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811" y="1503847"/>
            <a:ext cx="7752634" cy="51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1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61269" y="-77036"/>
            <a:ext cx="9080647" cy="9034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Develop your emotional intelligence.  </a:t>
            </a:r>
          </a:p>
          <a:p>
            <a:r>
              <a:rPr lang="en-US" b="1" dirty="0" smtClean="0"/>
              <a:t>Try using </a:t>
            </a:r>
            <a:r>
              <a:rPr lang="en-US" b="1" dirty="0" err="1" smtClean="0">
                <a:solidFill>
                  <a:srgbClr val="FFC000"/>
                </a:solidFill>
              </a:rPr>
              <a:t>Youper</a:t>
            </a:r>
            <a:r>
              <a:rPr lang="en-US" b="1" dirty="0" smtClean="0"/>
              <a:t> (rated 4.9/5.0)</a:t>
            </a:r>
            <a:endParaRPr lang="en-US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66800" y="1186437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8" r="7137" b="12593"/>
          <a:stretch/>
        </p:blipFill>
        <p:spPr>
          <a:xfrm rot="16200000">
            <a:off x="-609260" y="2410893"/>
            <a:ext cx="5310808" cy="3323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9"/>
          <a:stretch/>
        </p:blipFill>
        <p:spPr>
          <a:xfrm rot="16200000">
            <a:off x="3486928" y="2340010"/>
            <a:ext cx="5459012" cy="3613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t="14690" r="9745" b="18064"/>
          <a:stretch/>
        </p:blipFill>
        <p:spPr>
          <a:xfrm rot="16200000">
            <a:off x="7592223" y="2516364"/>
            <a:ext cx="5532390" cy="318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2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95027" y="292261"/>
            <a:ext cx="7280355" cy="90347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It all starts with……..</a:t>
            </a:r>
            <a:endParaRPr lang="en-US" sz="48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66800" y="1186437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1558248" y="3162019"/>
            <a:ext cx="1033977" cy="927556"/>
          </a:xfrm>
          <a:prstGeom prst="flowChartConnector">
            <a:avLst/>
          </a:prstGeom>
          <a:solidFill>
            <a:srgbClr val="7DD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27327" y="3107893"/>
            <a:ext cx="2785580" cy="1067332"/>
            <a:chOff x="6916690" y="2015903"/>
            <a:chExt cx="2785580" cy="1067332"/>
          </a:xfrm>
        </p:grpSpPr>
        <p:sp>
          <p:nvSpPr>
            <p:cNvPr id="20" name="Oval 19"/>
            <p:cNvSpPr/>
            <p:nvPr/>
          </p:nvSpPr>
          <p:spPr>
            <a:xfrm>
              <a:off x="6916690" y="2015903"/>
              <a:ext cx="2785580" cy="10673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7874562" y="2096703"/>
              <a:ext cx="899843" cy="909532"/>
            </a:xfrm>
            <a:prstGeom prst="flowChartConnector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981735" y="2127785"/>
              <a:ext cx="15744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</a:rPr>
                <a:t>Y</a:t>
              </a:r>
              <a:r>
                <a:rPr lang="en-US" sz="3600" b="1" dirty="0" smtClean="0">
                  <a:effectLst>
                    <a:outerShdw blurRad="50800" dist="50800" dir="5400000" algn="ctr" rotWithShape="0">
                      <a:schemeClr val="bg1"/>
                    </a:outerShdw>
                  </a:effectLst>
                </a:rPr>
                <a:t>OU</a:t>
              </a:r>
              <a:r>
                <a:rPr lang="en-US" sz="3600" dirty="0" smtClean="0">
                  <a:effectLst>
                    <a:outerShdw blurRad="50800" dist="50800" dir="5400000" algn="ctr" rotWithShape="0">
                      <a:schemeClr val="bg1"/>
                    </a:outerShdw>
                  </a:effectLst>
                </a:rPr>
                <a:t>!</a:t>
              </a:r>
              <a:endParaRPr lang="en-US" sz="3600" dirty="0">
                <a:effectLst>
                  <a:outerShdw blurRad="50800" dist="50800" dir="5400000" algn="ctr" rotWithShape="0">
                    <a:schemeClr val="bg1"/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904488" y="1796680"/>
            <a:ext cx="828751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/>
              <a:t>The benefit of boundaries</a:t>
            </a:r>
          </a:p>
          <a:p>
            <a:pPr marL="1143000" lvl="1" indent="-685800">
              <a:buFont typeface="Wingdings" panose="05000000000000000000" pitchFamily="2" charset="2"/>
              <a:buChar char="Ø"/>
            </a:pPr>
            <a:endParaRPr lang="en-US" sz="4000" dirty="0" smtClean="0"/>
          </a:p>
          <a:p>
            <a:pPr marL="1143000" lvl="1" indent="-685800">
              <a:buFont typeface="Wingdings" panose="05000000000000000000" pitchFamily="2" charset="2"/>
              <a:buChar char="Ø"/>
            </a:pPr>
            <a:r>
              <a:rPr lang="en-US" sz="4000" dirty="0" smtClean="0"/>
              <a:t>Learn to say “no”</a:t>
            </a:r>
          </a:p>
          <a:p>
            <a:pPr marL="1143000" lvl="1" indent="-685800">
              <a:buFont typeface="Wingdings" panose="05000000000000000000" pitchFamily="2" charset="2"/>
              <a:buChar char="Ø"/>
            </a:pPr>
            <a:r>
              <a:rPr lang="en-US" sz="4000" dirty="0" smtClean="0"/>
              <a:t>Learn to leave work at work</a:t>
            </a:r>
          </a:p>
          <a:p>
            <a:pPr marL="1143000" lvl="1" indent="-685800">
              <a:buFont typeface="Wingdings" panose="05000000000000000000" pitchFamily="2" charset="2"/>
              <a:buChar char="Ø"/>
            </a:pPr>
            <a:r>
              <a:rPr lang="en-US" sz="4000" dirty="0" smtClean="0"/>
              <a:t>Stick to activities that help you to rejuvenate</a:t>
            </a:r>
            <a:endParaRPr lang="en-US" sz="2800" dirty="0" smtClean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895344" y="1186436"/>
            <a:ext cx="9144" cy="518506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07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066800" y="1186437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569453" y="296375"/>
            <a:ext cx="7280355" cy="90347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The power of…</a:t>
            </a:r>
            <a:endParaRPr lang="en-US" sz="48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4635989" y="1790544"/>
            <a:ext cx="2785580" cy="1067332"/>
            <a:chOff x="6916690" y="2015903"/>
            <a:chExt cx="2785580" cy="1067332"/>
          </a:xfrm>
        </p:grpSpPr>
        <p:sp>
          <p:nvSpPr>
            <p:cNvPr id="26" name="Oval 25"/>
            <p:cNvSpPr/>
            <p:nvPr/>
          </p:nvSpPr>
          <p:spPr>
            <a:xfrm>
              <a:off x="6916690" y="2015903"/>
              <a:ext cx="2785580" cy="10673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7874562" y="2096703"/>
              <a:ext cx="899843" cy="909532"/>
            </a:xfrm>
            <a:prstGeom prst="flowChartConnector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52346" y="2107530"/>
              <a:ext cx="193245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err="1" smtClean="0">
                  <a:solidFill>
                    <a:srgbClr val="FF0000"/>
                  </a:solidFill>
                </a:rPr>
                <a:t>e.</a:t>
              </a:r>
              <a:r>
                <a:rPr lang="en-US" sz="5400" b="1" dirty="0" err="1" smtClean="0"/>
                <a:t>Y.e</a:t>
              </a:r>
              <a:r>
                <a:rPr lang="en-US" sz="5400" b="1" dirty="0" smtClean="0"/>
                <a:t>.</a:t>
              </a:r>
              <a:endParaRPr lang="en-US" sz="3600" dirty="0">
                <a:effectLst>
                  <a:outerShdw blurRad="50800" dist="50800" dir="5400000" algn="ctr" rotWithShape="0">
                    <a:schemeClr val="bg1"/>
                  </a:outerShdw>
                </a:effectLst>
              </a:endParaRPr>
            </a:p>
          </p:txBody>
        </p:sp>
      </p:grpSp>
      <p:sp>
        <p:nvSpPr>
          <p:cNvPr id="20" name="Right Arrow 19"/>
          <p:cNvSpPr/>
          <p:nvPr/>
        </p:nvSpPr>
        <p:spPr>
          <a:xfrm rot="5400000">
            <a:off x="5422129" y="3918298"/>
            <a:ext cx="1243305" cy="364656"/>
          </a:xfrm>
          <a:prstGeom prst="rightArrow">
            <a:avLst>
              <a:gd name="adj1" fmla="val 52317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76608" y="4853851"/>
            <a:ext cx="2983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e</a:t>
            </a:r>
            <a:r>
              <a:rPr lang="en-US" sz="4800" b="1" dirty="0"/>
              <a:t>ach other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1187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066800" y="1186437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5852" y="1760727"/>
            <a:ext cx="1103077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Helvetica Neue"/>
              </a:rPr>
              <a:t>“Human </a:t>
            </a:r>
            <a:r>
              <a:rPr lang="en-US" sz="3200" dirty="0">
                <a:latin typeface="Helvetica Neue"/>
              </a:rPr>
              <a:t>health – both psychological </a:t>
            </a:r>
            <a:r>
              <a:rPr lang="en-US" sz="3200" i="1" dirty="0">
                <a:latin typeface="Helvetica Neue"/>
              </a:rPr>
              <a:t>and</a:t>
            </a:r>
            <a:r>
              <a:rPr lang="en-US" sz="3200" dirty="0">
                <a:latin typeface="Helvetica Neue"/>
              </a:rPr>
              <a:t> physical – is inextricably tied to our close relationships. </a:t>
            </a:r>
            <a:r>
              <a:rPr lang="en-US" sz="3200" dirty="0" smtClean="0">
                <a:latin typeface="Helvetica Neue"/>
              </a:rPr>
              <a:t> A mountain of evidence demonstrates that high-quality social relationships are positively associated with increased life satisfaction and psychological wellbeing, and negatively associated with illness and death from a range of diseases.”</a:t>
            </a:r>
          </a:p>
          <a:p>
            <a:endParaRPr lang="en-US" dirty="0" smtClean="0">
              <a:latin typeface="Helvetica Neue"/>
            </a:endParaRPr>
          </a:p>
          <a:p>
            <a:r>
              <a:rPr lang="en-US" dirty="0" smtClean="0">
                <a:latin typeface="Helvetica Neue"/>
              </a:rPr>
              <a:t>											</a:t>
            </a:r>
            <a:r>
              <a:rPr lang="en-US" sz="2400" dirty="0" smtClean="0">
                <a:latin typeface="Helvetica Neue"/>
              </a:rPr>
              <a:t>Dr. David </a:t>
            </a:r>
            <a:r>
              <a:rPr lang="en-US" sz="2400" dirty="0" err="1" smtClean="0">
                <a:latin typeface="Helvetica Neue"/>
              </a:rPr>
              <a:t>Sbarra</a:t>
            </a:r>
            <a:endParaRPr lang="en-US" sz="2400" dirty="0" smtClean="0">
              <a:latin typeface="Helvetica Neue"/>
            </a:endParaRPr>
          </a:p>
          <a:p>
            <a:r>
              <a:rPr lang="en-US" sz="2400" dirty="0">
                <a:latin typeface="Helvetica Neue"/>
              </a:rPr>
              <a:t>	</a:t>
            </a:r>
            <a:r>
              <a:rPr lang="en-US" sz="2400" dirty="0" smtClean="0">
                <a:latin typeface="Helvetica Neue"/>
              </a:rPr>
              <a:t>										Department of Psychology</a:t>
            </a:r>
          </a:p>
          <a:p>
            <a:r>
              <a:rPr lang="en-US" sz="2400" dirty="0">
                <a:latin typeface="Helvetica Neue"/>
              </a:rPr>
              <a:t>	</a:t>
            </a:r>
            <a:r>
              <a:rPr lang="en-US" sz="2400" dirty="0" smtClean="0">
                <a:latin typeface="Helvetica Neue"/>
              </a:rPr>
              <a:t>										The University of Arizona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8965628" y="146104"/>
            <a:ext cx="2785580" cy="1067332"/>
            <a:chOff x="6916690" y="2015903"/>
            <a:chExt cx="2785580" cy="1067332"/>
          </a:xfrm>
        </p:grpSpPr>
        <p:sp>
          <p:nvSpPr>
            <p:cNvPr id="16" name="Oval 15"/>
            <p:cNvSpPr/>
            <p:nvPr/>
          </p:nvSpPr>
          <p:spPr>
            <a:xfrm>
              <a:off x="6916690" y="2015903"/>
              <a:ext cx="2785580" cy="10673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7874562" y="2096703"/>
              <a:ext cx="899843" cy="909532"/>
            </a:xfrm>
            <a:prstGeom prst="flowChartConnector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52346" y="2107530"/>
              <a:ext cx="193245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err="1" smtClean="0">
                  <a:solidFill>
                    <a:srgbClr val="FF0000"/>
                  </a:solidFill>
                </a:rPr>
                <a:t>e.</a:t>
              </a:r>
              <a:r>
                <a:rPr lang="en-US" sz="5400" b="1" dirty="0" err="1" smtClean="0"/>
                <a:t>Y.e</a:t>
              </a:r>
              <a:r>
                <a:rPr lang="en-US" sz="5400" b="1" dirty="0" smtClean="0"/>
                <a:t>.</a:t>
              </a:r>
              <a:endParaRPr lang="en-US" sz="3600" dirty="0">
                <a:effectLst>
                  <a:outerShdw blurRad="50800" dist="50800" dir="5400000" algn="ctr" rotWithShape="0">
                    <a:schemeClr val="bg1"/>
                  </a:outerShdw>
                </a:effectLst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33236" y="335776"/>
            <a:ext cx="6045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The power of </a:t>
            </a:r>
            <a:r>
              <a:rPr lang="en-US" sz="4000" b="1" dirty="0" err="1" smtClean="0">
                <a:solidFill>
                  <a:srgbClr val="FF0000"/>
                </a:solidFill>
              </a:rPr>
              <a:t>e</a:t>
            </a:r>
            <a:r>
              <a:rPr lang="en-US" sz="4000" b="1" dirty="0" err="1" smtClean="0"/>
              <a:t>achother</a:t>
            </a:r>
            <a:r>
              <a:rPr lang="en-US" sz="4000" b="1" dirty="0" smtClean="0"/>
              <a:t>…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369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066800" y="1186437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25839" y="1186436"/>
            <a:ext cx="9144" cy="518506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569453" y="296375"/>
            <a:ext cx="7280355" cy="90347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The power of </a:t>
            </a:r>
            <a:r>
              <a:rPr lang="en-US" sz="4800" b="1" dirty="0" smtClean="0">
                <a:solidFill>
                  <a:srgbClr val="FF0000"/>
                </a:solidFill>
              </a:rPr>
              <a:t>e</a:t>
            </a:r>
            <a:r>
              <a:rPr lang="en-US" sz="4800" b="1" dirty="0" smtClean="0"/>
              <a:t>ach other…</a:t>
            </a:r>
            <a:endParaRPr lang="en-US" sz="48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304128" y="3120579"/>
            <a:ext cx="2785580" cy="1067332"/>
            <a:chOff x="6916690" y="2015903"/>
            <a:chExt cx="2785580" cy="1067332"/>
          </a:xfrm>
        </p:grpSpPr>
        <p:sp>
          <p:nvSpPr>
            <p:cNvPr id="26" name="Oval 25"/>
            <p:cNvSpPr/>
            <p:nvPr/>
          </p:nvSpPr>
          <p:spPr>
            <a:xfrm>
              <a:off x="6916690" y="2015903"/>
              <a:ext cx="2785580" cy="10673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7874562" y="2096703"/>
              <a:ext cx="899843" cy="909532"/>
            </a:xfrm>
            <a:prstGeom prst="flowChartConnector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52346" y="2107530"/>
              <a:ext cx="193245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err="1" smtClean="0">
                  <a:solidFill>
                    <a:srgbClr val="FF0000"/>
                  </a:solidFill>
                </a:rPr>
                <a:t>e.</a:t>
              </a:r>
              <a:r>
                <a:rPr lang="en-US" sz="5400" b="1" dirty="0" err="1" smtClean="0"/>
                <a:t>Y.e</a:t>
              </a:r>
              <a:r>
                <a:rPr lang="en-US" sz="5400" b="1" dirty="0" smtClean="0"/>
                <a:t>.</a:t>
              </a:r>
              <a:endParaRPr lang="en-US" sz="3600" dirty="0">
                <a:effectLst>
                  <a:outerShdw blurRad="50800" dist="50800" dir="5400000" algn="ctr" rotWithShape="0">
                    <a:schemeClr val="bg1"/>
                  </a:outerShdw>
                </a:effectLst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398" y="1716467"/>
            <a:ext cx="3244698" cy="42308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65049" y="1318526"/>
            <a:ext cx="456951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Article:</a:t>
            </a:r>
          </a:p>
          <a:p>
            <a:r>
              <a:rPr lang="en-US" sz="2800" u="sng" dirty="0" smtClean="0"/>
              <a:t>The Loneliness Epidemic</a:t>
            </a:r>
          </a:p>
          <a:p>
            <a:endParaRPr lang="en-US" sz="2800" u="sng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1 in 4 Americans report that they rarely or never feel they have close friends or family that really understand them.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Minister for loneliness in UK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According to a study conducted at BYU, loneliness is associated with a 26% increase in mortality risk.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14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17587" y="292261"/>
            <a:ext cx="10920973" cy="134403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Studying Burnout</a:t>
            </a:r>
            <a:endParaRPr lang="en-US" sz="48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66800" y="1263437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1311" y="1680735"/>
            <a:ext cx="55209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Developed in 1981 by Dr. Christina </a:t>
            </a:r>
            <a:r>
              <a:rPr lang="en-US" sz="2400" dirty="0" err="1" smtClean="0"/>
              <a:t>Maslach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The most widely utilized and validated instrument for measuring </a:t>
            </a:r>
            <a:r>
              <a:rPr lang="en-US" sz="2400" dirty="0"/>
              <a:t>b</a:t>
            </a:r>
            <a:r>
              <a:rPr lang="en-US" sz="2400" dirty="0" smtClean="0"/>
              <a:t>urnout.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4</a:t>
            </a:r>
            <a:r>
              <a:rPr lang="en-US" sz="2400" dirty="0" smtClean="0"/>
              <a:t> different versions</a:t>
            </a:r>
          </a:p>
          <a:p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520" y="1636295"/>
            <a:ext cx="2902322" cy="34300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59065" y="5245201"/>
            <a:ext cx="3399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err="1"/>
              <a:t>Maslach</a:t>
            </a:r>
            <a:r>
              <a:rPr lang="en-US" b="1" u="sng" dirty="0"/>
              <a:t> Burnout Inventory </a:t>
            </a:r>
          </a:p>
        </p:txBody>
      </p:sp>
    </p:spTree>
    <p:extLst>
      <p:ext uri="{BB962C8B-B14F-4D97-AF65-F5344CB8AC3E}">
        <p14:creationId xmlns:p14="http://schemas.microsoft.com/office/powerpoint/2010/main" val="425390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066800" y="1186437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25839" y="1186436"/>
            <a:ext cx="9144" cy="518506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238779" y="1489448"/>
            <a:ext cx="7519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Evidence: From the Journal of Burnout Research (2015)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Survey of 1624 Canadian healthcare providers</a:t>
            </a:r>
          </a:p>
        </p:txBody>
      </p:sp>
      <p:sp>
        <p:nvSpPr>
          <p:cNvPr id="55" name="Down Arrow 54"/>
          <p:cNvSpPr/>
          <p:nvPr/>
        </p:nvSpPr>
        <p:spPr>
          <a:xfrm rot="10800000">
            <a:off x="9676592" y="3315185"/>
            <a:ext cx="886691" cy="1811358"/>
          </a:xfrm>
          <a:prstGeom prst="downArrow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210739" y="3488441"/>
            <a:ext cx="2792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Supervisor/ </a:t>
            </a:r>
          </a:p>
          <a:p>
            <a:pPr algn="ctr"/>
            <a:r>
              <a:rPr lang="en-US" sz="2400" dirty="0" smtClean="0"/>
              <a:t>Co-worker</a:t>
            </a:r>
          </a:p>
          <a:p>
            <a:endParaRPr lang="en-US" sz="2400" dirty="0" smtClean="0"/>
          </a:p>
          <a:p>
            <a:r>
              <a:rPr lang="en-US" sz="2400" dirty="0" smtClean="0"/>
              <a:t>Incivility &amp; Distrust</a:t>
            </a:r>
          </a:p>
        </p:txBody>
      </p:sp>
      <p:sp>
        <p:nvSpPr>
          <p:cNvPr id="57" name="Equal 56"/>
          <p:cNvSpPr/>
          <p:nvPr/>
        </p:nvSpPr>
        <p:spPr>
          <a:xfrm>
            <a:off x="8328638" y="3848001"/>
            <a:ext cx="914400" cy="914400"/>
          </a:xfrm>
          <a:prstGeom prst="mathEqual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532214" y="5126544"/>
            <a:ext cx="127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Burnout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109489" y="3398982"/>
            <a:ext cx="3087324" cy="21151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569453" y="296375"/>
            <a:ext cx="7280355" cy="90347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The power of </a:t>
            </a:r>
            <a:r>
              <a:rPr lang="en-US" sz="4800" b="1" dirty="0" smtClean="0">
                <a:solidFill>
                  <a:srgbClr val="FF0000"/>
                </a:solidFill>
              </a:rPr>
              <a:t>e</a:t>
            </a:r>
            <a:r>
              <a:rPr lang="en-US" sz="4800" b="1" dirty="0" smtClean="0"/>
              <a:t>ach other…</a:t>
            </a:r>
            <a:endParaRPr lang="en-US" sz="48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304128" y="3120579"/>
            <a:ext cx="2785580" cy="1067332"/>
            <a:chOff x="6916690" y="2015903"/>
            <a:chExt cx="2785580" cy="1067332"/>
          </a:xfrm>
        </p:grpSpPr>
        <p:sp>
          <p:nvSpPr>
            <p:cNvPr id="26" name="Oval 25"/>
            <p:cNvSpPr/>
            <p:nvPr/>
          </p:nvSpPr>
          <p:spPr>
            <a:xfrm>
              <a:off x="6916690" y="2015903"/>
              <a:ext cx="2785580" cy="10673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7874562" y="2096703"/>
              <a:ext cx="899843" cy="909532"/>
            </a:xfrm>
            <a:prstGeom prst="flowChartConnector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52346" y="2107530"/>
              <a:ext cx="193245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err="1" smtClean="0">
                  <a:solidFill>
                    <a:srgbClr val="FF0000"/>
                  </a:solidFill>
                </a:rPr>
                <a:t>e.</a:t>
              </a:r>
              <a:r>
                <a:rPr lang="en-US" sz="5400" b="1" dirty="0" err="1" smtClean="0"/>
                <a:t>Y.e</a:t>
              </a:r>
              <a:r>
                <a:rPr lang="en-US" sz="5400" b="1" dirty="0" smtClean="0"/>
                <a:t>.</a:t>
              </a:r>
              <a:endParaRPr lang="en-US" sz="3600" dirty="0">
                <a:effectLst>
                  <a:outerShdw blurRad="50800" dist="50800" dir="5400000" algn="ctr" rotWithShape="0">
                    <a:schemeClr val="bg1"/>
                  </a:outerShdw>
                </a:effectLst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0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635989" y="1337962"/>
            <a:ext cx="2785580" cy="1067332"/>
            <a:chOff x="6916690" y="2015903"/>
            <a:chExt cx="2785580" cy="1067332"/>
          </a:xfrm>
        </p:grpSpPr>
        <p:sp>
          <p:nvSpPr>
            <p:cNvPr id="26" name="Oval 25"/>
            <p:cNvSpPr/>
            <p:nvPr/>
          </p:nvSpPr>
          <p:spPr>
            <a:xfrm>
              <a:off x="6916690" y="2015903"/>
              <a:ext cx="2785580" cy="10673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7874562" y="2096703"/>
              <a:ext cx="899843" cy="909532"/>
            </a:xfrm>
            <a:prstGeom prst="flowChartConnector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52346" y="2107530"/>
              <a:ext cx="193245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err="1" smtClean="0"/>
                <a:t>e.Y.</a:t>
              </a:r>
              <a:r>
                <a:rPr lang="en-US" sz="5400" b="1" dirty="0" err="1" smtClean="0">
                  <a:solidFill>
                    <a:srgbClr val="FF0000"/>
                  </a:solidFill>
                </a:rPr>
                <a:t>e</a:t>
              </a:r>
              <a:r>
                <a:rPr lang="en-US" sz="5400" b="1" dirty="0" smtClean="0">
                  <a:solidFill>
                    <a:srgbClr val="FF0000"/>
                  </a:solidFill>
                </a:rPr>
                <a:t>.</a:t>
              </a:r>
              <a:endParaRPr lang="en-US" sz="3600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endParaRPr>
            </a:p>
          </p:txBody>
        </p:sp>
      </p:grpSp>
      <p:sp>
        <p:nvSpPr>
          <p:cNvPr id="20" name="Right Arrow 19"/>
          <p:cNvSpPr/>
          <p:nvPr/>
        </p:nvSpPr>
        <p:spPr>
          <a:xfrm rot="5400000">
            <a:off x="5440601" y="3539609"/>
            <a:ext cx="1243305" cy="364656"/>
          </a:xfrm>
          <a:prstGeom prst="rightArrow">
            <a:avLst>
              <a:gd name="adj1" fmla="val 52317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14435" y="5140177"/>
            <a:ext cx="51765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e</a:t>
            </a:r>
            <a:r>
              <a:rPr lang="en-US" sz="4800" b="1" dirty="0" smtClean="0"/>
              <a:t>xternal resources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681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066800" y="992476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279329" y="1038660"/>
            <a:ext cx="9144" cy="518506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304128" y="3120579"/>
            <a:ext cx="2785580" cy="1067332"/>
            <a:chOff x="6916690" y="2015903"/>
            <a:chExt cx="2785580" cy="1067332"/>
          </a:xfrm>
        </p:grpSpPr>
        <p:sp>
          <p:nvSpPr>
            <p:cNvPr id="42" name="Oval 41"/>
            <p:cNvSpPr/>
            <p:nvPr/>
          </p:nvSpPr>
          <p:spPr>
            <a:xfrm>
              <a:off x="6916690" y="2015903"/>
              <a:ext cx="2785580" cy="10673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owchart: Connector 43"/>
            <p:cNvSpPr/>
            <p:nvPr/>
          </p:nvSpPr>
          <p:spPr>
            <a:xfrm>
              <a:off x="7874562" y="2096703"/>
              <a:ext cx="899843" cy="909532"/>
            </a:xfrm>
            <a:prstGeom prst="flowChartConnector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452346" y="2107530"/>
              <a:ext cx="193245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err="1" smtClean="0"/>
                <a:t>e.Y.</a:t>
              </a:r>
              <a:r>
                <a:rPr lang="en-US" sz="5400" b="1" dirty="0" err="1" smtClean="0">
                  <a:solidFill>
                    <a:srgbClr val="FF0000"/>
                  </a:solidFill>
                </a:rPr>
                <a:t>e</a:t>
              </a:r>
              <a:r>
                <a:rPr lang="en-US" sz="5400" b="1" dirty="0" smtClean="0">
                  <a:solidFill>
                    <a:srgbClr val="FF0000"/>
                  </a:solidFill>
                </a:rPr>
                <a:t>.</a:t>
              </a:r>
              <a:endParaRPr lang="en-US" sz="3600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627087" y="-12882"/>
            <a:ext cx="70839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Utilize </a:t>
            </a:r>
            <a:r>
              <a:rPr lang="en-US" sz="6000" b="1" dirty="0" smtClean="0">
                <a:solidFill>
                  <a:srgbClr val="FF0000"/>
                </a:solidFill>
              </a:rPr>
              <a:t>e</a:t>
            </a:r>
            <a:r>
              <a:rPr lang="en-US" sz="4800" dirty="0" smtClean="0"/>
              <a:t>xternal Resources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4052346" y="1379603"/>
            <a:ext cx="69019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study conducted in 2012 of 4,402 medical students that exercised regularly found:</a:t>
            </a:r>
          </a:p>
          <a:p>
            <a:endParaRPr lang="en-US" sz="28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Rates of burnout that were significantly lower than those that did not exercise.</a:t>
            </a:r>
          </a:p>
          <a:p>
            <a:pPr lvl="4"/>
            <a:r>
              <a:rPr lang="en-US" sz="2800" dirty="0" smtClean="0"/>
              <a:t>			and</a:t>
            </a:r>
          </a:p>
          <a:p>
            <a:pPr lvl="4"/>
            <a:endParaRPr lang="en-US" sz="2800" dirty="0" smtClean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Reported overall ratings of Quality of Life (QOL) to be significantly higher.</a:t>
            </a:r>
            <a:endParaRPr lang="en-US" sz="2800" dirty="0"/>
          </a:p>
          <a:p>
            <a:endParaRPr lang="en-US" sz="2800" b="1" u="sng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5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066800" y="992476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279329" y="1038660"/>
            <a:ext cx="9144" cy="518506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27087" y="-12882"/>
            <a:ext cx="70839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Utilize </a:t>
            </a:r>
            <a:r>
              <a:rPr lang="en-US" sz="6000" b="1" dirty="0" smtClean="0">
                <a:solidFill>
                  <a:srgbClr val="FF0000"/>
                </a:solidFill>
              </a:rPr>
              <a:t>e</a:t>
            </a:r>
            <a:r>
              <a:rPr lang="en-US" sz="4800" dirty="0" smtClean="0"/>
              <a:t>xternal Resources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3396561" y="1128566"/>
            <a:ext cx="803805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following are some examples of external </a:t>
            </a:r>
          </a:p>
          <a:p>
            <a:r>
              <a:rPr lang="en-US" sz="2800" dirty="0"/>
              <a:t>r</a:t>
            </a:r>
            <a:r>
              <a:rPr lang="en-US" sz="2800" dirty="0" smtClean="0"/>
              <a:t>esources you can try to decrease stress and limit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he likelihood of burning out: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smtClean="0"/>
              <a:t>Regular Exercise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smtClean="0"/>
              <a:t>Practice Mindfulness (at work or at home)</a:t>
            </a:r>
            <a:endParaRPr lang="en-US" sz="2800" dirty="0"/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smtClean="0"/>
              <a:t>Qi Gong or Tai Chi</a:t>
            </a:r>
            <a:endParaRPr lang="en-US" sz="2800" dirty="0"/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smtClean="0"/>
              <a:t>Yoga</a:t>
            </a:r>
            <a:endParaRPr lang="en-US" sz="2800" dirty="0"/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smtClean="0"/>
              <a:t>Meditation Groups or guided imagery</a:t>
            </a:r>
            <a:endParaRPr lang="en-US" sz="2800" dirty="0"/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smtClean="0"/>
              <a:t>The power of the breath (Air is Free!!)</a:t>
            </a:r>
            <a:endParaRPr lang="en-US" sz="2800" dirty="0"/>
          </a:p>
          <a:p>
            <a:endParaRPr lang="en-US" sz="2800" b="1" u="sng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4128" y="3120579"/>
            <a:ext cx="2785580" cy="1067332"/>
            <a:chOff x="6916690" y="2015903"/>
            <a:chExt cx="2785580" cy="1067332"/>
          </a:xfrm>
        </p:grpSpPr>
        <p:sp>
          <p:nvSpPr>
            <p:cNvPr id="14" name="Oval 13"/>
            <p:cNvSpPr/>
            <p:nvPr/>
          </p:nvSpPr>
          <p:spPr>
            <a:xfrm>
              <a:off x="6916690" y="2015903"/>
              <a:ext cx="2785580" cy="10673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7874562" y="2096703"/>
              <a:ext cx="899843" cy="909532"/>
            </a:xfrm>
            <a:prstGeom prst="flowChartConnector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52346" y="2107530"/>
              <a:ext cx="193245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err="1" smtClean="0"/>
                <a:t>e.Y.</a:t>
              </a:r>
              <a:r>
                <a:rPr lang="en-US" sz="5400" b="1" dirty="0" err="1" smtClean="0">
                  <a:solidFill>
                    <a:srgbClr val="FF0000"/>
                  </a:solidFill>
                </a:rPr>
                <a:t>e</a:t>
              </a:r>
              <a:r>
                <a:rPr lang="en-US" sz="5400" b="1" dirty="0" smtClean="0">
                  <a:solidFill>
                    <a:srgbClr val="FF0000"/>
                  </a:solidFill>
                </a:rPr>
                <a:t>.</a:t>
              </a:r>
              <a:endParaRPr lang="en-US" sz="3600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51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56134" y="-79492"/>
            <a:ext cx="12734222" cy="13527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b="1" dirty="0" smtClean="0"/>
              <a:t>Mindfulness Activity</a:t>
            </a:r>
          </a:p>
          <a:p>
            <a:endParaRPr lang="en-US" sz="5400" b="1" i="1" dirty="0" smtClean="0"/>
          </a:p>
          <a:p>
            <a:r>
              <a:rPr lang="en-US" sz="5400" b="1" i="1" dirty="0" smtClean="0"/>
              <a:t>What does it mean to </a:t>
            </a:r>
            <a:r>
              <a:rPr lang="en-US" sz="5400" b="1" i="1" dirty="0" smtClean="0">
                <a:solidFill>
                  <a:srgbClr val="FFFF00"/>
                </a:solidFill>
              </a:rPr>
              <a:t>practice</a:t>
            </a:r>
            <a:r>
              <a:rPr lang="en-US" sz="5400" b="1" i="1" dirty="0" smtClean="0"/>
              <a:t> mindfulness?</a:t>
            </a:r>
            <a:endParaRPr lang="en-US" sz="5400" b="1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61" y="2993252"/>
            <a:ext cx="2985750" cy="3235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39343" y="2942850"/>
            <a:ext cx="3167743" cy="3374572"/>
          </a:xfrm>
          <a:prstGeom prst="rect">
            <a:avLst/>
          </a:prstGeom>
          <a:noFill/>
          <a:ln w="28575">
            <a:solidFill>
              <a:srgbClr val="20BB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9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440" y="1716291"/>
            <a:ext cx="2166277" cy="25601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94697" y="4747489"/>
            <a:ext cx="33207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/>
              <a:t>Maslach</a:t>
            </a:r>
            <a:r>
              <a:rPr lang="en-US" sz="3200" dirty="0" smtClean="0"/>
              <a:t> Burnout </a:t>
            </a:r>
          </a:p>
          <a:p>
            <a:pPr algn="ctr"/>
            <a:r>
              <a:rPr lang="en-US" sz="3200" dirty="0" smtClean="0"/>
              <a:t>Inventory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837" y="1716290"/>
            <a:ext cx="1956337" cy="25601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84264" y="4747489"/>
            <a:ext cx="3301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Areas of </a:t>
            </a:r>
            <a:r>
              <a:rPr lang="en-US" sz="3200" dirty="0" err="1" smtClean="0"/>
              <a:t>Worklife</a:t>
            </a:r>
            <a:endParaRPr lang="en-US" sz="3200" dirty="0" smtClean="0"/>
          </a:p>
          <a:p>
            <a:pPr algn="ctr"/>
            <a:r>
              <a:rPr lang="en-US" sz="3200" dirty="0" smtClean="0"/>
              <a:t>Survey</a:t>
            </a:r>
          </a:p>
        </p:txBody>
      </p:sp>
      <p:sp>
        <p:nvSpPr>
          <p:cNvPr id="3" name="Plus 2"/>
          <p:cNvSpPr/>
          <p:nvPr/>
        </p:nvSpPr>
        <p:spPr>
          <a:xfrm>
            <a:off x="5433095" y="2502216"/>
            <a:ext cx="1108364" cy="988291"/>
          </a:xfrm>
          <a:prstGeom prst="mathPlu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09530" y="1590262"/>
            <a:ext cx="2425148" cy="2782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85654" y="1610142"/>
            <a:ext cx="2272746" cy="2782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3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2336" y="444664"/>
            <a:ext cx="11141797" cy="134403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“Mismatches” = potential seeds for Burnout</a:t>
            </a:r>
            <a:endParaRPr lang="en-US" sz="48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76856" y="1280160"/>
            <a:ext cx="1121832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19068" y="1855875"/>
            <a:ext cx="3146368" cy="1995761"/>
            <a:chOff x="739833" y="2676756"/>
            <a:chExt cx="3146368" cy="1995761"/>
          </a:xfrm>
        </p:grpSpPr>
        <p:sp>
          <p:nvSpPr>
            <p:cNvPr id="5" name="Rectangle 4"/>
            <p:cNvSpPr/>
            <p:nvPr/>
          </p:nvSpPr>
          <p:spPr>
            <a:xfrm>
              <a:off x="739833" y="2973705"/>
              <a:ext cx="3003492" cy="169881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60069" y="2676756"/>
              <a:ext cx="302613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bg1"/>
                </a:solidFill>
              </a:endParaRPr>
            </a:p>
            <a:p>
              <a:r>
                <a:rPr lang="en-US" sz="2400" dirty="0" err="1" smtClean="0">
                  <a:solidFill>
                    <a:schemeClr val="bg1"/>
                  </a:solidFill>
                </a:rPr>
                <a:t>Maslach’s</a:t>
              </a:r>
              <a:r>
                <a:rPr lang="en-US" sz="2400" dirty="0" smtClean="0">
                  <a:solidFill>
                    <a:schemeClr val="bg1"/>
                  </a:solidFill>
                </a:rPr>
                <a:t> extensive research in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t</a:t>
              </a:r>
              <a:r>
                <a:rPr lang="en-US" sz="2400" dirty="0" smtClean="0">
                  <a:solidFill>
                    <a:schemeClr val="bg1"/>
                  </a:solidFill>
                </a:rPr>
                <a:t>he area of burnout has revealed: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163132" y="1540620"/>
            <a:ext cx="542879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Mismatches</a:t>
            </a:r>
            <a:r>
              <a:rPr lang="en-US" sz="2400" dirty="0" smtClean="0"/>
              <a:t> typically occur between an  employee and an organization in 6 possible areas:</a:t>
            </a:r>
          </a:p>
          <a:p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Workload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Control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Rewards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Community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Fairness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Values</a:t>
            </a:r>
            <a:endParaRPr lang="en-US" sz="2400" dirty="0"/>
          </a:p>
        </p:txBody>
      </p:sp>
      <p:sp>
        <p:nvSpPr>
          <p:cNvPr id="9" name="Right Arrow 8"/>
          <p:cNvSpPr/>
          <p:nvPr/>
        </p:nvSpPr>
        <p:spPr>
          <a:xfrm>
            <a:off x="4544950" y="3477768"/>
            <a:ext cx="859154" cy="72847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365" y="4148585"/>
            <a:ext cx="1384897" cy="181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0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96" y="734438"/>
            <a:ext cx="6438249" cy="558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8092" y="490888"/>
            <a:ext cx="50332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smtClean="0"/>
              <a:t>Preventing Burnout</a:t>
            </a:r>
            <a:endParaRPr lang="en-US" sz="4400" b="1" u="sng" dirty="0"/>
          </a:p>
        </p:txBody>
      </p:sp>
      <p:sp>
        <p:nvSpPr>
          <p:cNvPr id="4" name="Rectangle 3"/>
          <p:cNvSpPr/>
          <p:nvPr/>
        </p:nvSpPr>
        <p:spPr>
          <a:xfrm>
            <a:off x="2035354" y="2860676"/>
            <a:ext cx="7738711" cy="2350302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Knowing and Practicing self-care for:</a:t>
            </a:r>
          </a:p>
          <a:p>
            <a:pPr algn="ctr"/>
            <a:endParaRPr lang="en-US" dirty="0"/>
          </a:p>
          <a:p>
            <a:pPr algn="ctr"/>
            <a:r>
              <a:rPr lang="en-US" sz="4400" b="1" u="sng" dirty="0" smtClean="0">
                <a:solidFill>
                  <a:schemeClr val="bg1"/>
                </a:solidFill>
              </a:rPr>
              <a:t>Y</a:t>
            </a:r>
            <a:r>
              <a:rPr lang="en-US" sz="2800" b="1" dirty="0" smtClean="0"/>
              <a:t>ourself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2035353" y="5210978"/>
            <a:ext cx="7733841" cy="1178804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Utilizing existing, and trying out new</a:t>
            </a:r>
          </a:p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e</a:t>
            </a:r>
            <a:r>
              <a:rPr lang="en-US" sz="2800" dirty="0" smtClean="0">
                <a:solidFill>
                  <a:schemeClr val="bg1"/>
                </a:solidFill>
              </a:rPr>
              <a:t>xternal resources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5354" y="1670855"/>
            <a:ext cx="7733841" cy="1178804"/>
          </a:xfrm>
          <a:prstGeom prst="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Connecting with, supporting &amp; caring for: </a:t>
            </a:r>
          </a:p>
          <a:p>
            <a:pPr algn="ctr"/>
            <a:r>
              <a:rPr lang="en-US" sz="4400" b="1" u="sng" dirty="0" err="1" smtClean="0">
                <a:solidFill>
                  <a:schemeClr val="bg1"/>
                </a:solidFill>
              </a:rPr>
              <a:t>e</a:t>
            </a:r>
            <a:r>
              <a:rPr lang="en-US" sz="2800" dirty="0" err="1" smtClean="0"/>
              <a:t>achother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41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598714"/>
            <a:ext cx="10353762" cy="97045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Questions to consider moving forward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516" y="2277490"/>
            <a:ext cx="11218320" cy="4450637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chemeClr val="tx1"/>
                </a:solidFill>
              </a:rPr>
              <a:t>Individually:</a:t>
            </a:r>
            <a:r>
              <a:rPr lang="en-US" sz="2800" dirty="0" smtClean="0">
                <a:solidFill>
                  <a:schemeClr val="tx1"/>
                </a:solidFill>
              </a:rPr>
              <a:t>  If you were to commit to the practice of one new resource/ activity, what might that be?</a:t>
            </a:r>
          </a:p>
          <a:p>
            <a:endParaRPr lang="en-US" sz="2800" dirty="0"/>
          </a:p>
          <a:p>
            <a:r>
              <a:rPr lang="en-US" sz="2800" b="1" u="sng" dirty="0" smtClean="0">
                <a:solidFill>
                  <a:schemeClr val="tx1"/>
                </a:solidFill>
              </a:rPr>
              <a:t>Group/Department: </a:t>
            </a:r>
            <a:r>
              <a:rPr lang="en-US" sz="2800" dirty="0" smtClean="0">
                <a:solidFill>
                  <a:schemeClr val="tx1"/>
                </a:solidFill>
              </a:rPr>
              <a:t> Knowing that incivility and distrust within the workplace can contribute to higher rates of burn out, what is one way in your opinion that your workgroup or department can develop/improve trust, connection and support of one another?</a:t>
            </a:r>
            <a:endParaRPr lang="en-US" sz="2800" b="1" u="sng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53056" y="1635760"/>
            <a:ext cx="1121832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17587" y="292261"/>
            <a:ext cx="10920973" cy="134403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Studying Burnout</a:t>
            </a:r>
            <a:endParaRPr lang="en-US" sz="48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66800" y="1263437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792" y="1876340"/>
            <a:ext cx="1089050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Some other </a:t>
            </a:r>
            <a:r>
              <a:rPr lang="en-US" sz="3200" b="1" u="sng" dirty="0"/>
              <a:t>s</a:t>
            </a:r>
            <a:r>
              <a:rPr lang="en-US" sz="3200" b="1" u="sng" dirty="0" smtClean="0"/>
              <a:t>urveys/</a:t>
            </a:r>
            <a:r>
              <a:rPr lang="en-US" sz="3200" b="1" u="sng" dirty="0" err="1" smtClean="0"/>
              <a:t>instuments</a:t>
            </a:r>
            <a:r>
              <a:rPr lang="en-US" sz="3200" b="1" u="sng" dirty="0" smtClean="0"/>
              <a:t> used to measure burnout:</a:t>
            </a:r>
          </a:p>
          <a:p>
            <a:pPr algn="ctr"/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Bergen Burnout Inventory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Oldenburg Burnout Inventory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Shirom-Melamed</a:t>
            </a:r>
            <a:r>
              <a:rPr lang="en-US" sz="2400" dirty="0" smtClean="0"/>
              <a:t> Burnout Measure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Copenhagen Burnout Inventory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Spanish Burnout Inventory</a:t>
            </a:r>
          </a:p>
          <a:p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9" name="Right Arrow 8"/>
          <p:cNvSpPr/>
          <p:nvPr/>
        </p:nvSpPr>
        <p:spPr>
          <a:xfrm>
            <a:off x="6165100" y="3829676"/>
            <a:ext cx="767714" cy="717386"/>
          </a:xfrm>
          <a:prstGeom prst="rightArrow">
            <a:avLst>
              <a:gd name="adj1" fmla="val 52317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82866" y="3218873"/>
            <a:ext cx="37756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Common Element in all: </a:t>
            </a:r>
          </a:p>
          <a:p>
            <a:endParaRPr lang="en-US" sz="2400" b="1" u="sng" dirty="0"/>
          </a:p>
          <a:p>
            <a:endParaRPr lang="en-US" sz="2400" b="1" u="sng" dirty="0" smtClean="0"/>
          </a:p>
          <a:p>
            <a:endParaRPr lang="en-US" sz="2400" b="1" u="sng" dirty="0"/>
          </a:p>
          <a:p>
            <a:endParaRPr lang="en-US" sz="2400" b="1" u="sng" dirty="0" smtClean="0"/>
          </a:p>
          <a:p>
            <a:endParaRPr lang="en-US" sz="2400" b="1" u="sng" dirty="0"/>
          </a:p>
          <a:p>
            <a:endParaRPr lang="en-US" sz="2400" b="1" u="sng" dirty="0" smtClean="0"/>
          </a:p>
          <a:p>
            <a:pPr algn="ctr"/>
            <a:r>
              <a:rPr lang="en-US" sz="2400" dirty="0" smtClean="0"/>
              <a:t>Exhaustion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948" y="3715267"/>
            <a:ext cx="3033713" cy="20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703" y="1114047"/>
            <a:ext cx="6188263" cy="15856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944" y="3428998"/>
            <a:ext cx="1177834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520-621-2493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Employee Assistance Counseling</a:t>
            </a:r>
          </a:p>
          <a:p>
            <a:pPr algn="ctr"/>
            <a:r>
              <a:rPr lang="en-US" sz="2800" dirty="0" smtClean="0"/>
              <a:t>Up to 6 sessions/ year (for benefits eligible employees)</a:t>
            </a:r>
            <a:endParaRPr lang="en-US" sz="2800" dirty="0"/>
          </a:p>
          <a:p>
            <a:pPr algn="ctr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9945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68112" y="1177136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2071173" y="282960"/>
            <a:ext cx="7839445" cy="90347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u="sng" dirty="0" smtClean="0"/>
              <a:t>References</a:t>
            </a:r>
            <a:endParaRPr lang="en-US" sz="48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424871" y="1434067"/>
            <a:ext cx="115364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Ahola</a:t>
            </a:r>
            <a:r>
              <a:rPr lang="en-US" sz="1600" dirty="0" smtClean="0"/>
              <a:t>, K, </a:t>
            </a:r>
            <a:r>
              <a:rPr lang="en-US" sz="1600" dirty="0" err="1" smtClean="0"/>
              <a:t>Toppienen</a:t>
            </a:r>
            <a:r>
              <a:rPr lang="en-US" sz="1600" dirty="0" smtClean="0"/>
              <a:t>-Tanner, S. &amp; </a:t>
            </a:r>
            <a:r>
              <a:rPr lang="en-US" sz="1600" dirty="0" err="1" smtClean="0"/>
              <a:t>Seppanen</a:t>
            </a:r>
            <a:r>
              <a:rPr lang="en-US" sz="1600" dirty="0" smtClean="0"/>
              <a:t>, J. (2017). Interventions to alleviate burnout symptoms and to support return to work among employees with burnout:  Systematic review and meta-analysis.  </a:t>
            </a:r>
            <a:r>
              <a:rPr lang="en-US" sz="1600" i="1" dirty="0" smtClean="0"/>
              <a:t>Burnout Research</a:t>
            </a:r>
            <a:r>
              <a:rPr lang="en-US" sz="1600" dirty="0" smtClean="0"/>
              <a:t>, 4, 1-11.</a:t>
            </a:r>
          </a:p>
          <a:p>
            <a:endParaRPr lang="en-US" sz="1600" dirty="0"/>
          </a:p>
          <a:p>
            <a:r>
              <a:rPr lang="en-US" sz="1600" dirty="0" smtClean="0"/>
              <a:t>Bakker, A. &amp; Costa, P. (2014). Chronic job burnout and daily functioning:  A theoretical analysis. </a:t>
            </a:r>
            <a:r>
              <a:rPr lang="en-US" sz="1600" i="1" dirty="0" smtClean="0"/>
              <a:t>Burnout Research, </a:t>
            </a:r>
            <a:r>
              <a:rPr lang="en-US" sz="1600" dirty="0" smtClean="0"/>
              <a:t>1, 112-119.</a:t>
            </a:r>
          </a:p>
          <a:p>
            <a:endParaRPr lang="en-US" sz="1600" dirty="0" smtClean="0"/>
          </a:p>
          <a:p>
            <a:r>
              <a:rPr lang="en-US" sz="1600" dirty="0" err="1" smtClean="0"/>
              <a:t>Dyrbye</a:t>
            </a:r>
            <a:r>
              <a:rPr lang="en-US" sz="1600" dirty="0" smtClean="0"/>
              <a:t>, L., </a:t>
            </a:r>
            <a:r>
              <a:rPr lang="en-US" sz="1600" dirty="0" err="1" smtClean="0"/>
              <a:t>Satele</a:t>
            </a:r>
            <a:r>
              <a:rPr lang="en-US" sz="1600" dirty="0" smtClean="0"/>
              <a:t>, D. &amp; </a:t>
            </a:r>
            <a:r>
              <a:rPr lang="en-US" sz="1600" dirty="0" err="1" smtClean="0"/>
              <a:t>Shanafelt</a:t>
            </a:r>
            <a:r>
              <a:rPr lang="en-US" sz="1600" dirty="0" smtClean="0"/>
              <a:t>, T. (2017). Healthy Exercise Habits are Associated with Lower Risk of Burnout and Higher Quality of Life among U.S. Medical Students. </a:t>
            </a:r>
            <a:r>
              <a:rPr lang="en-US" sz="1600" i="1" dirty="0" smtClean="0"/>
              <a:t>Academic Medicine, </a:t>
            </a:r>
            <a:r>
              <a:rPr lang="en-US" sz="1600" dirty="0" smtClean="0"/>
              <a:t>92, 1006-1011.</a:t>
            </a:r>
          </a:p>
          <a:p>
            <a:endParaRPr lang="en-US" sz="1600" dirty="0"/>
          </a:p>
          <a:p>
            <a:r>
              <a:rPr lang="en-US" sz="1600" dirty="0" smtClean="0"/>
              <a:t>Leiter, M. P., Day, A. &amp; Price L. (2015).  Attachment styles at work:  Measurement, collegial relationships, and burnout.  </a:t>
            </a:r>
            <a:r>
              <a:rPr lang="en-US" sz="1600" i="1" dirty="0" smtClean="0"/>
              <a:t>Burnout Research, </a:t>
            </a:r>
            <a:r>
              <a:rPr lang="en-US" sz="1600" dirty="0" smtClean="0"/>
              <a:t>2, 25-35.</a:t>
            </a:r>
          </a:p>
          <a:p>
            <a:endParaRPr lang="en-US" sz="1600" dirty="0"/>
          </a:p>
          <a:p>
            <a:r>
              <a:rPr lang="en-US" sz="1600" dirty="0" err="1" smtClean="0"/>
              <a:t>Maslach</a:t>
            </a:r>
            <a:r>
              <a:rPr lang="en-US" sz="1600" dirty="0" smtClean="0"/>
              <a:t>, C. &amp; Leiter, M. (2016).  Understanding the burnout experience:  recent research and its implications for psychiatry.  </a:t>
            </a:r>
            <a:r>
              <a:rPr lang="en-US" sz="1600" i="1" dirty="0" smtClean="0"/>
              <a:t>World Psychiatry</a:t>
            </a:r>
            <a:r>
              <a:rPr lang="en-US" sz="1600" dirty="0" smtClean="0"/>
              <a:t>, 15, 103-111.</a:t>
            </a:r>
          </a:p>
          <a:p>
            <a:endParaRPr lang="en-US" sz="1600" dirty="0"/>
          </a:p>
          <a:p>
            <a:r>
              <a:rPr lang="en-US" sz="1600" dirty="0" err="1" smtClean="0"/>
              <a:t>Sbarra</a:t>
            </a:r>
            <a:r>
              <a:rPr lang="en-US" sz="1600" dirty="0" smtClean="0"/>
              <a:t>, D.A. &amp; </a:t>
            </a:r>
            <a:r>
              <a:rPr lang="en-US" sz="1600" dirty="0" err="1" smtClean="0"/>
              <a:t>Coan</a:t>
            </a:r>
            <a:r>
              <a:rPr lang="en-US" sz="1600" dirty="0" smtClean="0"/>
              <a:t>, J.A. (2018).  Relationships and Health:  The Critical Role of Affective Science.  </a:t>
            </a:r>
            <a:r>
              <a:rPr lang="en-US" sz="1600" i="1" dirty="0" smtClean="0"/>
              <a:t>Emotion Review</a:t>
            </a:r>
            <a:r>
              <a:rPr lang="en-US" sz="1600" dirty="0" smtClean="0"/>
              <a:t>, 10, 40-54.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97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057564" y="3255385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279362" y="4167293"/>
            <a:ext cx="3532909" cy="14165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5383541" y="4206071"/>
            <a:ext cx="1280409" cy="1300538"/>
          </a:xfrm>
          <a:prstGeom prst="flowChartConnector">
            <a:avLst/>
          </a:prstGeom>
          <a:solidFill>
            <a:srgbClr val="7DD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77068" y="4206071"/>
            <a:ext cx="3204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e. </a:t>
            </a:r>
            <a:r>
              <a:rPr lang="en-US" sz="7200" b="1" dirty="0" smtClean="0"/>
              <a:t>Y</a:t>
            </a:r>
            <a:r>
              <a:rPr lang="en-US" sz="7200" dirty="0" smtClean="0"/>
              <a:t>. e.</a:t>
            </a:r>
            <a:endParaRPr lang="en-US" sz="7200" dirty="0"/>
          </a:p>
        </p:txBody>
      </p:sp>
      <p:sp>
        <p:nvSpPr>
          <p:cNvPr id="4" name="TextBox 3"/>
          <p:cNvSpPr txBox="1"/>
          <p:nvPr/>
        </p:nvSpPr>
        <p:spPr>
          <a:xfrm>
            <a:off x="3665344" y="1250838"/>
            <a:ext cx="50829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Bell MT" panose="02020503060305020303" pitchFamily="18" charset="0"/>
              </a:rPr>
              <a:t>Thank You!</a:t>
            </a:r>
            <a:endParaRPr lang="en-US" sz="80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17587" y="292261"/>
            <a:ext cx="7280355" cy="90347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Burnout Defined….</a:t>
            </a:r>
            <a:endParaRPr lang="en-US" sz="48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66800" y="1142371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30291" y="1320042"/>
            <a:ext cx="11447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From the Journal on Burnout Research (2014): </a:t>
            </a:r>
          </a:p>
          <a:p>
            <a:endParaRPr lang="en-US" sz="3200" dirty="0" smtClean="0"/>
          </a:p>
          <a:p>
            <a:r>
              <a:rPr lang="en-US" sz="3200" dirty="0" smtClean="0"/>
              <a:t>Burnout is a syndrome characterized by: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pic>
        <p:nvPicPr>
          <p:cNvPr id="11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0329" y="58402"/>
            <a:ext cx="1997341" cy="137138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92183" y="3440101"/>
            <a:ext cx="2826707" cy="1915897"/>
            <a:chOff x="85349" y="3440101"/>
            <a:chExt cx="2826707" cy="1915897"/>
          </a:xfrm>
        </p:grpSpPr>
        <p:sp>
          <p:nvSpPr>
            <p:cNvPr id="7" name="TextBox 6"/>
            <p:cNvSpPr txBox="1"/>
            <p:nvPr/>
          </p:nvSpPr>
          <p:spPr>
            <a:xfrm>
              <a:off x="85349" y="3440101"/>
              <a:ext cx="2826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u="sng" dirty="0" smtClean="0">
                  <a:solidFill>
                    <a:srgbClr val="FF0000"/>
                  </a:solidFill>
                </a:rPr>
                <a:t>Exhaustion</a:t>
              </a:r>
              <a:r>
                <a:rPr lang="en-US" sz="3600" dirty="0" smtClean="0">
                  <a:solidFill>
                    <a:srgbClr val="FF0000"/>
                  </a:solidFill>
                </a:rPr>
                <a:t> 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0415" y="4401891"/>
              <a:ext cx="182466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Physical &amp;</a:t>
              </a:r>
            </a:p>
            <a:p>
              <a:r>
                <a:rPr lang="en-US" sz="2800" dirty="0" smtClean="0"/>
                <a:t>Mental</a:t>
              </a:r>
              <a:endParaRPr lang="en-US" sz="28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601029" y="3501657"/>
            <a:ext cx="2477378" cy="2829139"/>
            <a:chOff x="2503055" y="3501657"/>
            <a:chExt cx="2477378" cy="2829139"/>
          </a:xfrm>
        </p:grpSpPr>
        <p:grpSp>
          <p:nvGrpSpPr>
            <p:cNvPr id="24" name="Group 23"/>
            <p:cNvGrpSpPr/>
            <p:nvPr/>
          </p:nvGrpSpPr>
          <p:grpSpPr>
            <a:xfrm>
              <a:off x="2759253" y="3501657"/>
              <a:ext cx="2221180" cy="2716116"/>
              <a:chOff x="2759253" y="3501657"/>
              <a:chExt cx="2221180" cy="2716116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759253" y="3501657"/>
                <a:ext cx="22211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u="sng" dirty="0" smtClean="0">
                    <a:solidFill>
                      <a:srgbClr val="FF0000"/>
                    </a:solidFill>
                  </a:rPr>
                  <a:t>Cynicism</a:t>
                </a:r>
                <a:endParaRPr lang="en-US" sz="3200" b="1" u="sng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912057" y="4401891"/>
                <a:ext cx="155834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Overall negative view of work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2503055" y="4211782"/>
              <a:ext cx="9236" cy="2119014"/>
            </a:xfrm>
            <a:prstGeom prst="line">
              <a:avLst/>
            </a:prstGeom>
            <a:ln w="25400">
              <a:solidFill>
                <a:srgbClr val="DB2B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920210" y="3009214"/>
            <a:ext cx="3404729" cy="3308208"/>
            <a:chOff x="4778692" y="3009214"/>
            <a:chExt cx="3404729" cy="3308208"/>
          </a:xfrm>
        </p:grpSpPr>
        <p:grpSp>
          <p:nvGrpSpPr>
            <p:cNvPr id="25" name="Group 24"/>
            <p:cNvGrpSpPr/>
            <p:nvPr/>
          </p:nvGrpSpPr>
          <p:grpSpPr>
            <a:xfrm>
              <a:off x="4934990" y="3009214"/>
              <a:ext cx="3248431" cy="3206853"/>
              <a:chOff x="4934990" y="3009214"/>
              <a:chExt cx="3248431" cy="320685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934990" y="3009214"/>
                <a:ext cx="324843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u="sng" dirty="0">
                    <a:solidFill>
                      <a:srgbClr val="FF0000"/>
                    </a:solidFill>
                  </a:rPr>
                  <a:t>L</a:t>
                </a:r>
                <a:r>
                  <a:rPr lang="en-US" sz="3200" b="1" u="sng" dirty="0" smtClean="0">
                    <a:solidFill>
                      <a:srgbClr val="FF0000"/>
                    </a:solidFill>
                  </a:rPr>
                  <a:t>ack of personal</a:t>
                </a:r>
              </a:p>
              <a:p>
                <a:r>
                  <a:rPr lang="en-US" sz="3200" b="1" u="sng" dirty="0" smtClean="0">
                    <a:solidFill>
                      <a:srgbClr val="FF0000"/>
                    </a:solidFill>
                  </a:rPr>
                  <a:t>accomplishment</a:t>
                </a:r>
                <a:endParaRPr lang="en-US" sz="3200" b="1" u="sng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114691" y="4400185"/>
                <a:ext cx="2736217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A sense that work is not meaningful or lack of efficacy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4778692" y="4198408"/>
              <a:ext cx="9236" cy="2119014"/>
            </a:xfrm>
            <a:prstGeom prst="line">
              <a:avLst/>
            </a:prstGeom>
            <a:ln w="25400">
              <a:solidFill>
                <a:srgbClr val="DB2B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8342610" y="3501657"/>
            <a:ext cx="3657104" cy="2815765"/>
            <a:chOff x="8320838" y="3501657"/>
            <a:chExt cx="3657104" cy="2815765"/>
          </a:xfrm>
        </p:grpSpPr>
        <p:grpSp>
          <p:nvGrpSpPr>
            <p:cNvPr id="26" name="Group 25"/>
            <p:cNvGrpSpPr/>
            <p:nvPr/>
          </p:nvGrpSpPr>
          <p:grpSpPr>
            <a:xfrm>
              <a:off x="8479869" y="3501657"/>
              <a:ext cx="3498073" cy="2235917"/>
              <a:chOff x="8479869" y="3501657"/>
              <a:chExt cx="3498073" cy="22359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8479869" y="3501657"/>
                <a:ext cx="349807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u="sng" dirty="0">
                    <a:solidFill>
                      <a:srgbClr val="FF0000"/>
                    </a:solidFill>
                  </a:rPr>
                  <a:t>D</a:t>
                </a:r>
                <a:r>
                  <a:rPr lang="en-US" sz="3200" b="1" u="sng" dirty="0" smtClean="0">
                    <a:solidFill>
                      <a:srgbClr val="FF0000"/>
                    </a:solidFill>
                  </a:rPr>
                  <a:t>epersonalization</a:t>
                </a:r>
                <a:endParaRPr lang="en-US" sz="3200" b="1" u="sng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703784" y="4352579"/>
                <a:ext cx="273621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Emotionally “fried” or </a:t>
                </a:r>
              </a:p>
              <a:p>
                <a:r>
                  <a:rPr lang="en-US" sz="2800" dirty="0" smtClean="0"/>
                  <a:t>Zombie-mode</a:t>
                </a:r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>
              <a:off x="8320838" y="4198408"/>
              <a:ext cx="9236" cy="2119014"/>
            </a:xfrm>
            <a:prstGeom prst="line">
              <a:avLst/>
            </a:prstGeom>
            <a:ln w="25400">
              <a:solidFill>
                <a:srgbClr val="DB2B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155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872" y="522001"/>
            <a:ext cx="6950219" cy="602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5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09" y="248880"/>
            <a:ext cx="7315200" cy="6425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46" y="927218"/>
            <a:ext cx="4829690" cy="5233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2036" y="757382"/>
            <a:ext cx="5163128" cy="5551054"/>
          </a:xfrm>
          <a:prstGeom prst="rect">
            <a:avLst/>
          </a:prstGeom>
          <a:noFill/>
          <a:ln w="28575">
            <a:solidFill>
              <a:srgbClr val="20BB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43769" y="1620237"/>
            <a:ext cx="31774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It’s free….</a:t>
            </a:r>
          </a:p>
          <a:p>
            <a:endParaRPr lang="en-US" sz="2400" dirty="0" smtClean="0"/>
          </a:p>
          <a:p>
            <a:r>
              <a:rPr lang="en-US" sz="2400" dirty="0" smtClean="0"/>
              <a:t>It’s abundant….</a:t>
            </a:r>
          </a:p>
          <a:p>
            <a:endParaRPr lang="en-US" sz="2400" dirty="0"/>
          </a:p>
          <a:p>
            <a:r>
              <a:rPr lang="en-US" sz="2400" dirty="0" smtClean="0"/>
              <a:t>It’s everywhere!</a:t>
            </a:r>
          </a:p>
          <a:p>
            <a:endParaRPr lang="en-US" sz="2400" dirty="0"/>
          </a:p>
          <a:p>
            <a:r>
              <a:rPr lang="en-US" sz="2400" dirty="0" smtClean="0"/>
              <a:t>And if used properly,</a:t>
            </a:r>
          </a:p>
          <a:p>
            <a:r>
              <a:rPr lang="en-US" sz="2400" dirty="0"/>
              <a:t>i</a:t>
            </a:r>
            <a:r>
              <a:rPr lang="en-US" sz="2400" dirty="0" smtClean="0"/>
              <a:t>t can help to calm and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ocus you.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7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17587" y="292261"/>
            <a:ext cx="10920973" cy="134403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So what is this                     stuff anyway….?</a:t>
            </a:r>
            <a:endParaRPr lang="en-US" sz="48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66800" y="1263437"/>
            <a:ext cx="10191750" cy="93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485204" y="1767871"/>
            <a:ext cx="2460254" cy="1249649"/>
            <a:chOff x="4250487" y="1501864"/>
            <a:chExt cx="3647344" cy="1416594"/>
          </a:xfrm>
        </p:grpSpPr>
        <p:sp>
          <p:nvSpPr>
            <p:cNvPr id="23" name="Oval 22"/>
            <p:cNvSpPr/>
            <p:nvPr/>
          </p:nvSpPr>
          <p:spPr>
            <a:xfrm>
              <a:off x="4250487" y="1501864"/>
              <a:ext cx="3532909" cy="14165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5156881" y="1519911"/>
              <a:ext cx="1636924" cy="1300538"/>
            </a:xfrm>
            <a:prstGeom prst="flowChartConnector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94257" y="1540643"/>
              <a:ext cx="3603574" cy="1151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e. </a:t>
              </a:r>
              <a:r>
                <a:rPr lang="en-US" sz="6000" b="1" dirty="0" smtClean="0"/>
                <a:t>Y</a:t>
              </a:r>
              <a:r>
                <a:rPr lang="en-US" sz="6000" dirty="0" smtClean="0"/>
                <a:t>. e.</a:t>
              </a:r>
              <a:endParaRPr lang="en-US" sz="60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258514" y="0"/>
            <a:ext cx="2705074" cy="1216027"/>
            <a:chOff x="4250487" y="1166152"/>
            <a:chExt cx="3532909" cy="1752306"/>
          </a:xfrm>
        </p:grpSpPr>
        <p:sp>
          <p:nvSpPr>
            <p:cNvPr id="27" name="Oval 26"/>
            <p:cNvSpPr/>
            <p:nvPr/>
          </p:nvSpPr>
          <p:spPr>
            <a:xfrm>
              <a:off x="4250487" y="1501864"/>
              <a:ext cx="3532909" cy="14165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Connector 27"/>
            <p:cNvSpPr/>
            <p:nvPr/>
          </p:nvSpPr>
          <p:spPr>
            <a:xfrm>
              <a:off x="5354666" y="1540642"/>
              <a:ext cx="1280409" cy="1300538"/>
            </a:xfrm>
            <a:prstGeom prst="flowChartConnector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48193" y="1166152"/>
              <a:ext cx="3009884" cy="1729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/>
                <a:t>e. </a:t>
              </a:r>
              <a:r>
                <a:rPr lang="en-US" sz="5400" b="1" dirty="0" smtClean="0"/>
                <a:t>Y</a:t>
              </a:r>
              <a:r>
                <a:rPr lang="en-US" sz="5400" dirty="0" smtClean="0"/>
                <a:t>. e</a:t>
              </a:r>
              <a:r>
                <a:rPr lang="en-US" sz="7200" dirty="0" smtClean="0"/>
                <a:t>.</a:t>
              </a:r>
              <a:endParaRPr lang="en-US" sz="7200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8000241" y="3710306"/>
            <a:ext cx="26040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/>
              <a:t> </a:t>
            </a:r>
            <a:r>
              <a:rPr lang="en-US" sz="4400" b="1" u="sng" dirty="0" smtClean="0">
                <a:solidFill>
                  <a:srgbClr val="FF0000"/>
                </a:solidFill>
              </a:rPr>
              <a:t>e</a:t>
            </a:r>
            <a:r>
              <a:rPr lang="en-US" sz="4400" b="1" dirty="0" smtClean="0"/>
              <a:t>xternal </a:t>
            </a:r>
          </a:p>
          <a:p>
            <a:r>
              <a:rPr lang="en-US" sz="4400" b="1" dirty="0" smtClean="0"/>
              <a:t>resources</a:t>
            </a:r>
            <a:endParaRPr lang="en-US" sz="4400" b="1" dirty="0"/>
          </a:p>
        </p:txBody>
      </p:sp>
      <p:sp>
        <p:nvSpPr>
          <p:cNvPr id="18" name="Right Arrow 17"/>
          <p:cNvSpPr/>
          <p:nvPr/>
        </p:nvSpPr>
        <p:spPr>
          <a:xfrm rot="8553138">
            <a:off x="2865489" y="3041244"/>
            <a:ext cx="1906516" cy="276811"/>
          </a:xfrm>
          <a:prstGeom prst="rightArrow">
            <a:avLst>
              <a:gd name="adj1" fmla="val 52317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5400000">
            <a:off x="4392266" y="4097900"/>
            <a:ext cx="2437568" cy="276811"/>
          </a:xfrm>
          <a:prstGeom prst="rightArrow">
            <a:avLst>
              <a:gd name="adj1" fmla="val 52317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2503156">
            <a:off x="6492329" y="3134461"/>
            <a:ext cx="1686089" cy="276811"/>
          </a:xfrm>
          <a:prstGeom prst="rightArrow">
            <a:avLst>
              <a:gd name="adj1" fmla="val 52317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74432" y="3710306"/>
            <a:ext cx="27494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smtClean="0">
                <a:solidFill>
                  <a:srgbClr val="FF0000"/>
                </a:solidFill>
              </a:rPr>
              <a:t>e</a:t>
            </a:r>
            <a:r>
              <a:rPr lang="en-US" sz="4400" b="1" dirty="0" smtClean="0"/>
              <a:t>ach other</a:t>
            </a:r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3623903" y="5455090"/>
            <a:ext cx="39742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u="sng" dirty="0">
                <a:solidFill>
                  <a:srgbClr val="FF0000"/>
                </a:solidFill>
              </a:rPr>
              <a:t>Y</a:t>
            </a:r>
            <a:r>
              <a:rPr lang="en-US" sz="8000" b="1" dirty="0"/>
              <a:t>ourself</a:t>
            </a:r>
            <a:endParaRPr lang="en-US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502586" y="2686574"/>
            <a:ext cx="3179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Connecting with, supporting and caring for: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15533" y="5760889"/>
            <a:ext cx="3139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Knowing and practicing self-care for: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8200073" y="3002420"/>
            <a:ext cx="3267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Utilizing existing and trying out new: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7797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9" grpId="0" animBg="1"/>
      <p:bldP spid="20" grpId="0" animBg="1"/>
      <p:bldP spid="5" grpId="0"/>
      <p:bldP spid="6" grpId="0"/>
      <p:bldP spid="4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18" y="6317422"/>
            <a:ext cx="1602889" cy="4107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88405" y="1370712"/>
            <a:ext cx="2460254" cy="1249649"/>
            <a:chOff x="4250487" y="1501864"/>
            <a:chExt cx="3647344" cy="1416594"/>
          </a:xfrm>
        </p:grpSpPr>
        <p:sp>
          <p:nvSpPr>
            <p:cNvPr id="23" name="Oval 22"/>
            <p:cNvSpPr/>
            <p:nvPr/>
          </p:nvSpPr>
          <p:spPr>
            <a:xfrm>
              <a:off x="4250487" y="1501864"/>
              <a:ext cx="3532909" cy="14165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5156881" y="1519911"/>
              <a:ext cx="1636924" cy="1300538"/>
            </a:xfrm>
            <a:prstGeom prst="flowChartConnector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94257" y="1540643"/>
              <a:ext cx="3603574" cy="1151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e. </a:t>
              </a:r>
              <a:r>
                <a:rPr lang="en-US" sz="6000" b="1" dirty="0" smtClean="0">
                  <a:solidFill>
                    <a:srgbClr val="FF0000"/>
                  </a:solidFill>
                </a:rPr>
                <a:t>Y</a:t>
              </a:r>
              <a:r>
                <a:rPr lang="en-US" sz="6000" dirty="0" smtClean="0"/>
                <a:t>. e.</a:t>
              </a:r>
              <a:endParaRPr lang="en-US" sz="6000" dirty="0"/>
            </a:p>
          </p:txBody>
        </p:sp>
      </p:grpSp>
      <p:sp>
        <p:nvSpPr>
          <p:cNvPr id="19" name="Right Arrow 18"/>
          <p:cNvSpPr/>
          <p:nvPr/>
        </p:nvSpPr>
        <p:spPr>
          <a:xfrm rot="5400000">
            <a:off x="5231800" y="3616639"/>
            <a:ext cx="1243305" cy="364656"/>
          </a:xfrm>
          <a:prstGeom prst="rightArrow">
            <a:avLst>
              <a:gd name="adj1" fmla="val 52317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10228" y="4420620"/>
            <a:ext cx="39742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u="sng" dirty="0">
                <a:solidFill>
                  <a:srgbClr val="FF0000"/>
                </a:solidFill>
              </a:rPr>
              <a:t>Y</a:t>
            </a:r>
            <a:r>
              <a:rPr lang="en-US" sz="8000" b="1" dirty="0"/>
              <a:t>ourself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42548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4333</TotalTime>
  <Words>1011</Words>
  <Application>Microsoft Office PowerPoint</Application>
  <PresentationFormat>Widescreen</PresentationFormat>
  <Paragraphs>229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Bell MT</vt:lpstr>
      <vt:lpstr>Calibri</vt:lpstr>
      <vt:lpstr>Calisto MT</vt:lpstr>
      <vt:lpstr>Chiller</vt:lpstr>
      <vt:lpstr>Helvetica Neue</vt:lpstr>
      <vt:lpstr>Trebuchet MS</vt:lpstr>
      <vt:lpstr>Wingdings</vt:lpstr>
      <vt:lpstr>Wingdings 2</vt:lpstr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to consider moving forward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Cunningham, Robert Francis - (rcunningham)</dc:creator>
  <cp:lastModifiedBy>Cunningham, Robert Francis - (rcunningham)</cp:lastModifiedBy>
  <cp:revision>166</cp:revision>
  <dcterms:created xsi:type="dcterms:W3CDTF">2019-02-13T22:46:02Z</dcterms:created>
  <dcterms:modified xsi:type="dcterms:W3CDTF">2019-07-08T23:45:03Z</dcterms:modified>
</cp:coreProperties>
</file>