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6" r:id="rId2"/>
    <p:sldId id="277" r:id="rId3"/>
    <p:sldId id="297" r:id="rId4"/>
    <p:sldId id="300" r:id="rId5"/>
    <p:sldId id="298" r:id="rId6"/>
    <p:sldId id="299" r:id="rId7"/>
    <p:sldId id="287" r:id="rId8"/>
    <p:sldId id="301" r:id="rId9"/>
    <p:sldId id="284" r:id="rId10"/>
    <p:sldId id="288" r:id="rId11"/>
    <p:sldId id="282" r:id="rId12"/>
    <p:sldId id="278" r:id="rId13"/>
    <p:sldId id="293" r:id="rId14"/>
    <p:sldId id="296" r:id="rId15"/>
    <p:sldId id="295" r:id="rId16"/>
    <p:sldId id="294" r:id="rId17"/>
    <p:sldId id="281" r:id="rId18"/>
    <p:sldId id="279" r:id="rId19"/>
    <p:sldId id="289" r:id="rId20"/>
    <p:sldId id="292" r:id="rId21"/>
    <p:sldId id="291" r:id="rId22"/>
    <p:sldId id="290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312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0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64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331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948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44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5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6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648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29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43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4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221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25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42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54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FB1EF-04A2-45C3-AEF8-6562E1B417D9}" type="datetimeFigureOut">
              <a:rPr lang="en-US" smtClean="0"/>
              <a:t>9/28/2020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5F8F07-CBB2-4827-AC30-A47833F45F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9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  <p:sldLayoutId id="2147483783" r:id="rId14"/>
    <p:sldLayoutId id="2147483784" r:id="rId15"/>
    <p:sldLayoutId id="2147483785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69647"/>
            <a:ext cx="7766936" cy="2459296"/>
          </a:xfrm>
        </p:spPr>
        <p:txBody>
          <a:bodyPr/>
          <a:lstStyle/>
          <a:p>
            <a:pPr algn="ctr"/>
            <a:r>
              <a:rPr lang="en-US" dirty="0" smtClean="0"/>
              <a:t>Budget Line Cleaning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en-US" dirty="0" smtClean="0">
              <a:solidFill>
                <a:schemeClr val="accent2"/>
              </a:solidFill>
            </a:endParaRPr>
          </a:p>
          <a:p>
            <a:pPr algn="ctr"/>
            <a:endParaRPr lang="en-US" dirty="0">
              <a:solidFill>
                <a:schemeClr val="accent2"/>
              </a:solidFill>
            </a:endParaRPr>
          </a:p>
          <a:p>
            <a:pPr algn="ctr"/>
            <a:r>
              <a:rPr lang="en-US" dirty="0" smtClean="0">
                <a:solidFill>
                  <a:schemeClr val="accent2"/>
                </a:solidFill>
              </a:rPr>
              <a:t>Best Practices and Tips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941651" y="65985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140740" y="541019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094051" y="675099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33" y="228600"/>
            <a:ext cx="5120352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10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C00000"/>
                </a:solidFill>
              </a:rPr>
              <a:t>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/>
              <a:t>Negative TEMP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Possibly </a:t>
            </a:r>
            <a:r>
              <a:rPr lang="en-US" sz="3200" dirty="0"/>
              <a:t>a distribution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Could be the person was hired late/not </a:t>
            </a:r>
            <a:r>
              <a:rPr lang="en-US" sz="3200" dirty="0" smtClean="0"/>
              <a:t>paid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Salary Increases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Salary Calculator to determine amount</a:t>
            </a:r>
          </a:p>
          <a:p>
            <a:pPr marL="457200" lvl="1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175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C00000"/>
                </a:solidFill>
              </a:rPr>
              <a:t>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 smtClean="0"/>
              <a:t>Positive </a:t>
            </a:r>
            <a:r>
              <a:rPr lang="en-US" sz="3600" dirty="0"/>
              <a:t>TEMP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Course </a:t>
            </a:r>
            <a:r>
              <a:rPr lang="en-US" sz="2800" dirty="0" smtClean="0"/>
              <a:t>buyouts/leave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Position distribution issue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/>
              <a:t>Possibly the person was overpaid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Contact </a:t>
            </a:r>
            <a:r>
              <a:rPr lang="en-US" sz="2400" dirty="0" smtClean="0"/>
              <a:t>payroll and the employee</a:t>
            </a:r>
            <a:endParaRPr lang="en-US" sz="2400" dirty="0"/>
          </a:p>
          <a:p>
            <a:pPr marL="1371600" lvl="3" indent="0">
              <a:buNone/>
            </a:pPr>
            <a:r>
              <a:rPr lang="en-US" sz="2000" b="1" i="1" dirty="0"/>
              <a:t>They will have to pay it </a:t>
            </a:r>
            <a:r>
              <a:rPr lang="en-US" sz="2000" b="1" i="1" dirty="0" smtClean="0"/>
              <a:t>back!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24305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2"/>
                </a:solidFill>
              </a:rPr>
              <a:t>Budget System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2818" y="2109875"/>
            <a:ext cx="7505700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46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2"/>
                </a:solidFill>
              </a:rPr>
              <a:t>Budget System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160" y="1674319"/>
            <a:ext cx="8469842" cy="5183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1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C00000"/>
                </a:solidFill>
              </a:rPr>
              <a:t>Budget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sz="3200" dirty="0" smtClean="0"/>
              <a:t>Fill out the entire form</a:t>
            </a:r>
          </a:p>
          <a:p>
            <a:pPr marL="57150" indent="0" algn="ctr">
              <a:buNone/>
            </a:pPr>
            <a:endParaRPr lang="en-US" sz="2800" b="1" dirty="0" smtClean="0"/>
          </a:p>
          <a:p>
            <a:pPr marL="457200" lvl="1" indent="0">
              <a:buNone/>
            </a:pPr>
            <a:endParaRPr lang="en-US" sz="1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289" y="3816324"/>
            <a:ext cx="8534400" cy="72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289" y="3005600"/>
            <a:ext cx="4724400" cy="7334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289" y="4679286"/>
            <a:ext cx="52863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88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C00000"/>
                </a:solidFill>
              </a:rPr>
              <a:t>Budget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3600" dirty="0" smtClean="0"/>
              <a:t>Comments </a:t>
            </a:r>
            <a:r>
              <a:rPr lang="en-US" sz="3600" dirty="0"/>
              <a:t>are </a:t>
            </a:r>
            <a:r>
              <a:rPr lang="en-US" sz="3600" dirty="0" smtClean="0"/>
              <a:t>helpful for non-routine transfers</a:t>
            </a:r>
          </a:p>
          <a:p>
            <a:pPr marL="400050" lvl="2" indent="0">
              <a:buNone/>
            </a:pPr>
            <a:r>
              <a:rPr lang="en-US" sz="3200" i="1" dirty="0" smtClean="0"/>
              <a:t>“</a:t>
            </a:r>
            <a:r>
              <a:rPr lang="en-US" sz="3200" i="1" dirty="0" smtClean="0"/>
              <a:t>Funding Grad for full year, amount will not match line deficit</a:t>
            </a:r>
            <a:r>
              <a:rPr lang="en-US" sz="3200" i="1" dirty="0" smtClean="0"/>
              <a:t>”</a:t>
            </a:r>
          </a:p>
          <a:p>
            <a:pPr marL="400050" lvl="2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2585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C00000"/>
                </a:solidFill>
              </a:rPr>
              <a:t>Budget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en-US" sz="3200" dirty="0"/>
              <a:t>Tips for </a:t>
            </a:r>
            <a:r>
              <a:rPr lang="en-US" sz="3200" dirty="0" smtClean="0"/>
              <a:t>RBCs (continued)</a:t>
            </a:r>
            <a:endParaRPr lang="en-US" sz="3200" dirty="0" smtClean="0"/>
          </a:p>
          <a:p>
            <a:pPr marL="457200" lvl="1" indent="0">
              <a:buNone/>
            </a:pPr>
            <a:r>
              <a:rPr lang="en-US" sz="2800" dirty="0" smtClean="0"/>
              <a:t>Please keep them to </a:t>
            </a:r>
            <a:r>
              <a:rPr lang="en-US" sz="2800" dirty="0" smtClean="0"/>
              <a:t>10-12 </a:t>
            </a:r>
            <a:r>
              <a:rPr lang="en-US" sz="2800" dirty="0" smtClean="0"/>
              <a:t>lines </a:t>
            </a:r>
            <a:r>
              <a:rPr lang="en-US" sz="2800" b="1" i="1" dirty="0" smtClean="0"/>
              <a:t>max</a:t>
            </a:r>
            <a:r>
              <a:rPr lang="en-US" sz="2800" b="1" dirty="0" smtClean="0"/>
              <a:t>:</a:t>
            </a:r>
          </a:p>
          <a:p>
            <a:pPr marL="457200" lvl="1" indent="0">
              <a:buNone/>
            </a:pP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79137"/>
            <a:ext cx="102774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04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>
                <a:solidFill>
                  <a:srgbClr val="C00000"/>
                </a:solidFill>
              </a:rPr>
              <a:t>Budget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4000" dirty="0" smtClean="0"/>
              <a:t>Tips for </a:t>
            </a:r>
            <a:r>
              <a:rPr lang="en-US" sz="4000" dirty="0"/>
              <a:t>eRBCs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Can save before routing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/>
              <a:t>Good to double check for </a:t>
            </a:r>
            <a:r>
              <a:rPr lang="en-US" sz="2800" dirty="0" smtClean="0"/>
              <a:t>mistakes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If incorrect after routed, can edit draft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800" dirty="0" smtClean="0"/>
              <a:t>Best to delete drafts in system </a:t>
            </a:r>
            <a:r>
              <a:rPr lang="en-US" sz="2800" dirty="0" smtClean="0"/>
              <a:t>periodically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147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66057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Budget System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26723"/>
            <a:ext cx="8596668" cy="38807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3600" dirty="0"/>
              <a:t>Numbering lines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D</a:t>
            </a:r>
            <a:r>
              <a:rPr lang="en-US" sz="3200" dirty="0" smtClean="0"/>
              <a:t>elete </a:t>
            </a:r>
            <a:r>
              <a:rPr lang="en-US" sz="3200" dirty="0"/>
              <a:t>VACANT lines</a:t>
            </a:r>
          </a:p>
          <a:p>
            <a:pPr marL="914400" lvl="2" indent="0">
              <a:buNone/>
            </a:pPr>
            <a:r>
              <a:rPr lang="en-US" sz="2800" dirty="0"/>
              <a:t>D</a:t>
            </a:r>
            <a:r>
              <a:rPr lang="en-US" sz="2800" dirty="0" smtClean="0"/>
              <a:t>oes </a:t>
            </a:r>
            <a:r>
              <a:rPr lang="en-US" sz="2800" dirty="0"/>
              <a:t>not delete </a:t>
            </a:r>
            <a:r>
              <a:rPr lang="en-US" sz="2800" dirty="0" smtClean="0"/>
              <a:t>PCN</a:t>
            </a:r>
            <a:r>
              <a:rPr lang="en-US" sz="2800" dirty="0" smtClean="0"/>
              <a:t>, </a:t>
            </a:r>
            <a:r>
              <a:rPr lang="en-US" sz="2800" dirty="0"/>
              <a:t>just frees up that line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Good to have an organizational approach</a:t>
            </a:r>
          </a:p>
          <a:p>
            <a:pPr marL="914400" lvl="2" indent="0">
              <a:buNone/>
            </a:pPr>
            <a:r>
              <a:rPr lang="en-US" sz="2800" dirty="0"/>
              <a:t>Start with head, then faculty, staff, grads, misc.</a:t>
            </a:r>
          </a:p>
          <a:p>
            <a:pPr marL="1371600" lvl="3" indent="0">
              <a:buNone/>
            </a:pPr>
            <a:r>
              <a:rPr lang="en-US" sz="2400" dirty="0"/>
              <a:t>Also helpful if these are </a:t>
            </a:r>
            <a:r>
              <a:rPr lang="en-US" sz="2400" dirty="0" smtClean="0"/>
              <a:t>alphabetical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994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2"/>
                </a:solidFill>
              </a:rPr>
              <a:t>Budget System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4000" dirty="0" smtClean="0"/>
              <a:t>Creating </a:t>
            </a:r>
            <a:r>
              <a:rPr lang="en-US" sz="4000" dirty="0"/>
              <a:t>lines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Want to double check to make sure no position number is associated before using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600" dirty="0"/>
              <a:t>Can create line here, or can fund and create line at the same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764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UAccess 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 smtClean="0"/>
              <a:t>What report do I use?</a:t>
            </a:r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smtClean="0"/>
              <a:t>Line research &amp; correction report</a:t>
            </a:r>
            <a:endParaRPr lang="en-US" sz="3000" dirty="0" smtClean="0"/>
          </a:p>
          <a:p>
            <a:pPr marL="0" indent="0" algn="ctr">
              <a:buNone/>
            </a:pPr>
            <a:r>
              <a:rPr lang="en-US" sz="3200" dirty="0"/>
              <a:t>	</a:t>
            </a:r>
            <a:r>
              <a:rPr lang="en-US" sz="3200" dirty="0" smtClean="0"/>
              <a:t>	vs</a:t>
            </a:r>
          </a:p>
          <a:p>
            <a:pPr marL="0" indent="0" algn="ctr">
              <a:buNone/>
            </a:pPr>
            <a:r>
              <a:rPr lang="en-US" sz="3200" dirty="0" smtClean="0"/>
              <a:t>Expenditure Authority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983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700" dirty="0">
                <a:solidFill>
                  <a:schemeClr val="accent2"/>
                </a:solidFill>
              </a:rPr>
              <a:t>Budget System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dirty="0"/>
              <a:t>Budget lines can only have 1 position number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/>
              <a:t>Can have multiple accounts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dirty="0" smtClean="0"/>
              <a:t>Can </a:t>
            </a:r>
            <a:r>
              <a:rPr lang="en-US" sz="3200" dirty="0"/>
              <a:t>have multiple object </a:t>
            </a:r>
            <a:r>
              <a:rPr lang="en-US" sz="3200" dirty="0" smtClean="0"/>
              <a:t>code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4785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66057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Budget System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" indent="0">
              <a:buNone/>
            </a:pPr>
            <a:r>
              <a:rPr lang="en-US" sz="2600" dirty="0" smtClean="0"/>
              <a:t>Use decimals for multiple lines for one person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i.e. department heads OPS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Pl</a:t>
            </a:r>
          </a:p>
          <a:p>
            <a:pPr marL="85725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ease </a:t>
            </a:r>
            <a:r>
              <a:rPr lang="en-US" sz="2000" b="1" dirty="0" smtClean="0"/>
              <a:t>only</a:t>
            </a:r>
            <a:r>
              <a:rPr lang="en-US" sz="2000" dirty="0" smtClean="0"/>
              <a:t> use decimals for the </a:t>
            </a:r>
            <a:r>
              <a:rPr lang="en-US" sz="2000" i="1" dirty="0" smtClean="0"/>
              <a:t>same </a:t>
            </a:r>
            <a:r>
              <a:rPr lang="en-US" sz="2000" i="1" dirty="0" smtClean="0"/>
              <a:t>person</a:t>
            </a:r>
            <a:endParaRPr lang="en-US" sz="2000" i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391" y="4100975"/>
            <a:ext cx="10039350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12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66057"/>
            <a:ext cx="8596668" cy="1320800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Budget System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/>
              <a:t>Looking </a:t>
            </a:r>
            <a:r>
              <a:rPr lang="en-US" sz="2800" dirty="0"/>
              <a:t>up RBCs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Can only look at the previous RBCs </a:t>
            </a:r>
            <a:r>
              <a:rPr lang="en-US" sz="2400" i="1" dirty="0"/>
              <a:t>you</a:t>
            </a:r>
            <a:r>
              <a:rPr lang="en-US" sz="2400" dirty="0"/>
              <a:t> created under view/edit RBC </a:t>
            </a:r>
            <a:r>
              <a:rPr lang="en-US" sz="2400" dirty="0" smtClean="0"/>
              <a:t>tabs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Can look up all RBCs submitted for a certain </a:t>
            </a:r>
            <a:r>
              <a:rPr lang="en-US" sz="2400" dirty="0" smtClean="0"/>
              <a:t>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215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05098" y="2628447"/>
            <a:ext cx="8596313" cy="6953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accent2"/>
                </a:solidFill>
              </a:rPr>
              <a:t>Questions?</a:t>
            </a:r>
            <a:endParaRPr lang="en-US" b="1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533" y="228600"/>
            <a:ext cx="5120352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20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UAccess 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Line research &amp; correction report</a:t>
            </a:r>
          </a:p>
          <a:p>
            <a:pPr marL="457200" lvl="1" indent="0">
              <a:buNone/>
            </a:pPr>
            <a:r>
              <a:rPr lang="en-US" sz="2800" dirty="0" smtClean="0"/>
              <a:t>New dashboard created to </a:t>
            </a:r>
            <a:r>
              <a:rPr lang="en-US" sz="2800" b="1" dirty="0" smtClean="0"/>
              <a:t>only show </a:t>
            </a:r>
            <a:r>
              <a:rPr lang="en-US" sz="2800" dirty="0" smtClean="0"/>
              <a:t>lines out of balance</a:t>
            </a:r>
          </a:p>
        </p:txBody>
      </p:sp>
    </p:spTree>
    <p:extLst>
      <p:ext uri="{BB962C8B-B14F-4D97-AF65-F5344CB8AC3E}">
        <p14:creationId xmlns:p14="http://schemas.microsoft.com/office/powerpoint/2010/main" val="307958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UAccess 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346" y="1930400"/>
            <a:ext cx="1062037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49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UAccess 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Expenditure Authority report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Gives all the details of your budget lines</a:t>
            </a:r>
          </a:p>
          <a:p>
            <a:pPr marL="0" indent="0">
              <a:buNone/>
            </a:pPr>
            <a:r>
              <a:rPr lang="en-US" sz="3200" dirty="0" smtClean="0"/>
              <a:t>		</a:t>
            </a:r>
            <a:r>
              <a:rPr lang="en-US" sz="3200" i="1" dirty="0" smtClean="0"/>
              <a:t>I strongly suggest using this report</a:t>
            </a:r>
          </a:p>
          <a:p>
            <a:pPr marL="0" indent="0">
              <a:buNone/>
            </a:pPr>
            <a:endParaRPr lang="en-US" sz="2800" i="1" dirty="0" smtClean="0"/>
          </a:p>
        </p:txBody>
      </p:sp>
    </p:spTree>
    <p:extLst>
      <p:ext uri="{BB962C8B-B14F-4D97-AF65-F5344CB8AC3E}">
        <p14:creationId xmlns:p14="http://schemas.microsoft.com/office/powerpoint/2010/main" val="315575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UAccess 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800" i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95975"/>
            <a:ext cx="82677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66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How to read the reports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Budget </a:t>
            </a:r>
            <a:r>
              <a:rPr lang="en-US" sz="2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Balance Available = TEMP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(Perm) Next </a:t>
            </a:r>
            <a:r>
              <a:rPr lang="en-US" sz="2400" dirty="0" err="1">
                <a:solidFill>
                  <a:schemeClr val="accent6">
                    <a:lumMod val="75000"/>
                    <a:lumOff val="25000"/>
                  </a:schemeClr>
                </a:solidFill>
              </a:rPr>
              <a:t>Yr</a:t>
            </a:r>
            <a:r>
              <a:rPr lang="en-US" sz="2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 Budget = PERM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Object code 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If a person is new, or has new position, will be found in these </a:t>
            </a:r>
            <a:r>
              <a:rPr lang="en-US" sz="20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lines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No object codes in new report</a:t>
            </a:r>
            <a:endParaRPr lang="en-US" sz="1800" dirty="0">
              <a:solidFill>
                <a:schemeClr val="accent6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9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How to read the reports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Temp teaching found in 902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6">
                    <a:lumMod val="75000"/>
                    <a:lumOff val="25000"/>
                  </a:schemeClr>
                </a:solidFill>
              </a:rPr>
              <a:t>Carryforward lines – 903 &amp; </a:t>
            </a:r>
            <a:r>
              <a:rPr lang="en-US" sz="2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3001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Must change line type to “COMMITMENT/SAVINGS” in new report</a:t>
            </a:r>
            <a:endParaRPr lang="en-US" sz="2000" dirty="0">
              <a:solidFill>
                <a:schemeClr val="accent6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05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chemeClr val="accent2"/>
                </a:solidFill>
              </a:rPr>
              <a:t>Analytics</a:t>
            </a:r>
            <a:endParaRPr lang="en-US" sz="60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Only Budget accounts will have line numbers associated with them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No local, grants, etc.</a:t>
            </a:r>
          </a:p>
          <a:p>
            <a:pPr marL="0" lvl="0" indent="0">
              <a:buNone/>
            </a:pPr>
            <a:r>
              <a:rPr lang="en-US" sz="2800" dirty="0" smtClean="0"/>
              <a:t>PERM</a:t>
            </a:r>
            <a:endParaRPr lang="en-US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Should be the person’s annualized salary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000" dirty="0"/>
              <a:t>Possibly less if split funded</a:t>
            </a:r>
          </a:p>
          <a:p>
            <a:pPr marL="0" indent="0">
              <a:buNone/>
            </a:pPr>
            <a:r>
              <a:rPr lang="en-US" sz="28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TEMP</a:t>
            </a:r>
            <a:endParaRPr lang="en-US" sz="2800" dirty="0" smtClean="0">
              <a:solidFill>
                <a:schemeClr val="accent6">
                  <a:lumMod val="75000"/>
                  <a:lumOff val="2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Goal is to get t</a:t>
            </a:r>
            <a:r>
              <a:rPr lang="en-US" sz="2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his </a:t>
            </a:r>
            <a:r>
              <a:rPr lang="en-US" sz="2400" dirty="0" smtClean="0">
                <a:solidFill>
                  <a:schemeClr val="accent6">
                    <a:lumMod val="75000"/>
                    <a:lumOff val="25000"/>
                  </a:schemeClr>
                </a:solidFill>
              </a:rPr>
              <a:t>should be zero</a:t>
            </a:r>
          </a:p>
        </p:txBody>
      </p:sp>
    </p:spTree>
    <p:extLst>
      <p:ext uri="{BB962C8B-B14F-4D97-AF65-F5344CB8AC3E}">
        <p14:creationId xmlns:p14="http://schemas.microsoft.com/office/powerpoint/2010/main" val="378798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Custom 10">
      <a:dk1>
        <a:srgbClr val="002060"/>
      </a:dk1>
      <a:lt1>
        <a:sysClr val="window" lastClr="FFFFFF"/>
      </a:lt1>
      <a:dk2>
        <a:srgbClr val="2C3C43"/>
      </a:dk2>
      <a:lt2>
        <a:srgbClr val="EBEBEB"/>
      </a:lt2>
      <a:accent1>
        <a:srgbClr val="002060"/>
      </a:accent1>
      <a:accent2>
        <a:srgbClr val="C00000"/>
      </a:accent2>
      <a:accent3>
        <a:srgbClr val="002060"/>
      </a:accent3>
      <a:accent4>
        <a:srgbClr val="002060"/>
      </a:accent4>
      <a:accent5>
        <a:srgbClr val="002060"/>
      </a:accent5>
      <a:accent6>
        <a:srgbClr val="002060"/>
      </a:accent6>
      <a:hlink>
        <a:srgbClr val="002060"/>
      </a:hlink>
      <a:folHlink>
        <a:srgbClr val="00206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1199</TotalTime>
  <Words>460</Words>
  <Application>Microsoft Office PowerPoint</Application>
  <PresentationFormat>Widescreen</PresentationFormat>
  <Paragraphs>93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Trebuchet MS</vt:lpstr>
      <vt:lpstr>Wingdings</vt:lpstr>
      <vt:lpstr>Wingdings 3</vt:lpstr>
      <vt:lpstr>Facet</vt:lpstr>
      <vt:lpstr>Budget Line Cleaning</vt:lpstr>
      <vt:lpstr>UAccess Analytics</vt:lpstr>
      <vt:lpstr>UAccess Analytics</vt:lpstr>
      <vt:lpstr>UAccess Analytics</vt:lpstr>
      <vt:lpstr>UAccess Analytics</vt:lpstr>
      <vt:lpstr>UAccess Analytics</vt:lpstr>
      <vt:lpstr>Analytics</vt:lpstr>
      <vt:lpstr>Analytics</vt:lpstr>
      <vt:lpstr>Analytics</vt:lpstr>
      <vt:lpstr>Analytics</vt:lpstr>
      <vt:lpstr>Analytics</vt:lpstr>
      <vt:lpstr>Budget System </vt:lpstr>
      <vt:lpstr>Budget System </vt:lpstr>
      <vt:lpstr>Budget System</vt:lpstr>
      <vt:lpstr>Budget System</vt:lpstr>
      <vt:lpstr>Budget System</vt:lpstr>
      <vt:lpstr>Budget System</vt:lpstr>
      <vt:lpstr>Budget System</vt:lpstr>
      <vt:lpstr>Budget System </vt:lpstr>
      <vt:lpstr>Budget System </vt:lpstr>
      <vt:lpstr>Budget System</vt:lpstr>
      <vt:lpstr>Budget System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Breakey, Casey A - (chamm)</dc:creator>
  <cp:lastModifiedBy>Hamm, Casey - (chamm)</cp:lastModifiedBy>
  <cp:revision>56</cp:revision>
  <dcterms:created xsi:type="dcterms:W3CDTF">2015-10-26T15:42:22Z</dcterms:created>
  <dcterms:modified xsi:type="dcterms:W3CDTF">2020-09-28T17:12:26Z</dcterms:modified>
</cp:coreProperties>
</file>