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5143500" type="screen16x9"/>
  <p:notesSz cx="7010400" cy="92964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Verdana" panose="020B0604030504040204" pitchFamily="34" charset="0"/>
      <p:regular r:id="rId38"/>
      <p:bold r:id="rId39"/>
      <p:italic r:id="rId40"/>
      <p:boldItalic r:id="rId41"/>
    </p:embeddedFont>
    <p:embeddedFont>
      <p:font typeface="Gill Sans" panose="020B0604020202020204" charset="0"/>
      <p:regular r:id="rId42"/>
      <p:bold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1">
          <p15:clr>
            <a:srgbClr val="A4A3A4"/>
          </p15:clr>
        </p15:guide>
        <p15:guide id="2" pos="2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>
        <p:guide orient="horz" pos="311"/>
        <p:guide pos="2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sz="12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" name="Google Shape;55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QC: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Terminology “All Funds Planning” process and “Budget and Planning” tool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Font size and color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Director of Operations “DO”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Strategy and building with the department chairs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New positions – 3 Budget Analysts Sr and 1 Business Manager Sr - Financial Responsibility for all DO’s 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(1 now Krissy Quiroga and 2 on Monday)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Veronica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1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1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Account </a:t>
            </a:r>
            <a:endParaRPr/>
          </a:p>
        </p:txBody>
      </p:sp>
      <p:sp>
        <p:nvSpPr>
          <p:cNvPr id="188" name="Google Shape;188;p14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1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Labor Planning stops then feeds into the next step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Best Practice – Review and Submission with Unit leads and maybe give them a process map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5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1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Veronica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6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1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1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8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Who: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Who will be impacted and on what level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What</a:t>
            </a:r>
            <a:r>
              <a:rPr lang="en-US"/>
              <a:t>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New Budget and Planning Tool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processes are changing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Understand how APT and UCAP will directly tie into Axiom and how that could be a value add.  Something they didn’t have before.  How would that change their process now?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When: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Provide a visual of the timeline of budget submission period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Provide go live dates of the major modules (RCM Metric, Labor Planning, and Operational Multi year)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Where: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Where are we at right now in the software – OBP update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Why: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Try to answer the “what’s in it for me” but also tie into the overall UA big picture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Provide them with “best practices”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Ask questions to see how they can better utilize resources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Could we have a “working copy” in Axiom after we snap their submission to try and eliminate shadow systems?</a:t>
            </a:r>
            <a:endParaRPr/>
          </a:p>
        </p:txBody>
      </p:sp>
      <p:sp>
        <p:nvSpPr>
          <p:cNvPr id="63" name="Google Shape;63;p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790614545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g7906145454_0_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g7906145454_0_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p2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/>
              <a:t>Test Environment will be available for Ambassadors during testing but this could also be an opportunity for departments to log in a use the system before training in January.</a:t>
            </a:r>
            <a:endParaRPr/>
          </a:p>
        </p:txBody>
      </p:sp>
      <p:sp>
        <p:nvSpPr>
          <p:cNvPr id="284" name="Google Shape;284;p2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p2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p2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4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p2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5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3" name="Google Shape;323;p2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in a smart art</a:t>
            </a:r>
            <a:endParaRPr/>
          </a:p>
        </p:txBody>
      </p:sp>
      <p:sp>
        <p:nvSpPr>
          <p:cNvPr id="324" name="Google Shape;324;p26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p2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" name="Google Shape;345;p2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/>
          </a:p>
        </p:txBody>
      </p:sp>
      <p:sp>
        <p:nvSpPr>
          <p:cNvPr id="346" name="Google Shape;346;p29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Veronica</a:t>
            </a:r>
            <a:endParaRPr/>
          </a:p>
        </p:txBody>
      </p:sp>
      <p:sp>
        <p:nvSpPr>
          <p:cNvPr id="73" name="Google Shape;73;p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p3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Any updates on Merit Increases? </a:t>
            </a:r>
            <a:endParaRPr/>
          </a:p>
        </p:txBody>
      </p:sp>
      <p:sp>
        <p:nvSpPr>
          <p:cNvPr id="362" name="Google Shape;362;p3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9" name="Google Shape;369;p3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C9374F"/>
                </a:solidFill>
              </a:rPr>
              <a:t>Veronica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C9374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C9374F"/>
                </a:solidFill>
              </a:rPr>
              <a:t>Adaptive Planning Tool – Talking Points</a:t>
            </a:r>
            <a:endParaRPr/>
          </a:p>
          <a:p>
            <a:pPr marL="232943" lvl="0" indent="-232943" algn="l" rtl="0">
              <a:spcBef>
                <a:spcPts val="0"/>
              </a:spcBef>
              <a:spcAft>
                <a:spcPts val="0"/>
              </a:spcAft>
              <a:buClr>
                <a:srgbClr val="C9374F"/>
              </a:buClr>
              <a:buSzPts val="1200"/>
              <a:buFont typeface="Arial"/>
              <a:buChar char="•"/>
            </a:pPr>
            <a:r>
              <a:rPr lang="en-US"/>
              <a:t>2013 Departmental Managers Wanted More</a:t>
            </a:r>
            <a:endParaRPr/>
          </a:p>
          <a:p>
            <a:pPr marL="232943" lvl="0" indent="-232943" algn="l" rtl="0">
              <a:spcBef>
                <a:spcPts val="0"/>
              </a:spcBef>
              <a:spcAft>
                <a:spcPts val="0"/>
              </a:spcAft>
              <a:buClr>
                <a:srgbClr val="C9374F"/>
              </a:buClr>
              <a:buSzPts val="1200"/>
              <a:buFont typeface="Arial"/>
              <a:buChar char="•"/>
            </a:pPr>
            <a:r>
              <a:rPr lang="en-US"/>
              <a:t>RFP = 2 Vendors, Adaptive and Vena</a:t>
            </a:r>
            <a:endParaRPr/>
          </a:p>
          <a:p>
            <a:pPr marL="232943" lvl="0" indent="-232943" algn="l" rtl="0">
              <a:spcBef>
                <a:spcPts val="0"/>
              </a:spcBef>
              <a:spcAft>
                <a:spcPts val="0"/>
              </a:spcAft>
              <a:buClr>
                <a:srgbClr val="C9374F"/>
              </a:buClr>
              <a:buSzPts val="1200"/>
              <a:buFont typeface="Arial"/>
              <a:buChar char="•"/>
            </a:pPr>
            <a:r>
              <a:rPr lang="en-US"/>
              <a:t>Initial Adaptive Contract 5 Years (2014-2019)</a:t>
            </a:r>
            <a:endParaRPr/>
          </a:p>
          <a:p>
            <a:pPr marL="232943" lvl="0" indent="-232943" algn="l" rtl="0">
              <a:spcBef>
                <a:spcPts val="0"/>
              </a:spcBef>
              <a:spcAft>
                <a:spcPts val="0"/>
              </a:spcAft>
              <a:buClr>
                <a:srgbClr val="C9374F"/>
              </a:buClr>
              <a:buSzPts val="1200"/>
              <a:buFont typeface="Arial"/>
              <a:buChar char="•"/>
            </a:pPr>
            <a:r>
              <a:rPr lang="en-US"/>
              <a:t>Office of Budget and Planning Uses = All Funds &amp; Merit Program</a:t>
            </a:r>
            <a:endParaRPr/>
          </a:p>
          <a:p>
            <a:pPr marL="232943" lvl="0" indent="-232943" algn="l" rtl="0">
              <a:spcBef>
                <a:spcPts val="0"/>
              </a:spcBef>
              <a:spcAft>
                <a:spcPts val="0"/>
              </a:spcAft>
              <a:buClr>
                <a:srgbClr val="C9374F"/>
              </a:buClr>
              <a:buSzPts val="1200"/>
              <a:buFont typeface="Arial"/>
              <a:buChar char="•"/>
            </a:pPr>
            <a:r>
              <a:rPr lang="en-US"/>
              <a:t>Challenges = Non-relational design, lack of design flexibility, limited use cases available (could not replace transactional nature of Budget System in particular)</a:t>
            </a:r>
            <a:endParaRPr/>
          </a:p>
          <a:p>
            <a:pPr marL="232943" lvl="0" indent="-156743" algn="l" rtl="0">
              <a:spcBef>
                <a:spcPts val="0"/>
              </a:spcBef>
              <a:spcAft>
                <a:spcPts val="0"/>
              </a:spcAft>
              <a:buClr>
                <a:srgbClr val="C9374F"/>
              </a:buClr>
              <a:buSzPts val="1200"/>
              <a:buFont typeface="Arial"/>
              <a:buNone/>
            </a:pPr>
            <a:endParaRPr b="1">
              <a:solidFill>
                <a:srgbClr val="C9374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C9374F"/>
                </a:solidFill>
              </a:rPr>
              <a:t>UA </a:t>
            </a:r>
            <a:r>
              <a:rPr lang="en-US" sz="1400" b="1">
                <a:solidFill>
                  <a:srgbClr val="C9374F"/>
                </a:solidFill>
              </a:rPr>
              <a:t>Budget and Planning Tool – Talking Points</a:t>
            </a:r>
            <a:endParaRPr/>
          </a:p>
          <a:p>
            <a:pPr marL="232943" lvl="0" indent="-232943" algn="l" rtl="0">
              <a:spcBef>
                <a:spcPts val="0"/>
              </a:spcBef>
              <a:spcAft>
                <a:spcPts val="0"/>
              </a:spcAft>
              <a:buClr>
                <a:srgbClr val="C9374F"/>
              </a:buClr>
              <a:buSzPts val="1200"/>
              <a:buFont typeface="Arial"/>
              <a:buChar char="•"/>
            </a:pPr>
            <a:r>
              <a:rPr lang="en-US"/>
              <a:t>Adaptive Contract Renewal Looming</a:t>
            </a:r>
            <a:endParaRPr/>
          </a:p>
          <a:p>
            <a:pPr marL="232943" lvl="0" indent="-232943" algn="l" rtl="0">
              <a:spcBef>
                <a:spcPts val="0"/>
              </a:spcBef>
              <a:spcAft>
                <a:spcPts val="0"/>
              </a:spcAft>
              <a:buClr>
                <a:srgbClr val="C9374F"/>
              </a:buClr>
              <a:buSzPts val="1200"/>
              <a:buFont typeface="Arial"/>
              <a:buChar char="•"/>
            </a:pPr>
            <a:r>
              <a:rPr lang="en-US"/>
              <a:t>Budget System Lacks Redundancy</a:t>
            </a:r>
            <a:endParaRPr/>
          </a:p>
          <a:p>
            <a:pPr marL="232943" lvl="0" indent="-232943" algn="l" rtl="0">
              <a:spcBef>
                <a:spcPts val="0"/>
              </a:spcBef>
              <a:spcAft>
                <a:spcPts val="0"/>
              </a:spcAft>
              <a:buClr>
                <a:srgbClr val="C9374F"/>
              </a:buClr>
              <a:buSzPts val="1200"/>
              <a:buFont typeface="Arial"/>
              <a:buChar char="•"/>
            </a:pPr>
            <a:r>
              <a:rPr lang="en-US"/>
              <a:t>Market Scan</a:t>
            </a:r>
            <a:r>
              <a:rPr lang="en-US" sz="1400"/>
              <a:t> = 10 vendors, and 4 Proof of Concept Projects</a:t>
            </a:r>
            <a:endParaRPr/>
          </a:p>
          <a:p>
            <a:pPr marL="232943" lvl="0" indent="-232943" algn="l" rtl="0">
              <a:spcBef>
                <a:spcPts val="0"/>
              </a:spcBef>
              <a:spcAft>
                <a:spcPts val="0"/>
              </a:spcAft>
              <a:buClr>
                <a:srgbClr val="C9374F"/>
              </a:buClr>
              <a:buSzPts val="1200"/>
              <a:buFont typeface="Arial"/>
              <a:buChar char="•"/>
            </a:pPr>
            <a:r>
              <a:rPr lang="en-US"/>
              <a:t>Adaptive, Axiom, Host Analytics, and Anaplan July-Dec 2018</a:t>
            </a:r>
            <a:endParaRPr/>
          </a:p>
          <a:p>
            <a:pPr marL="232943" lvl="0" indent="-232943" algn="l" rtl="0">
              <a:spcBef>
                <a:spcPts val="0"/>
              </a:spcBef>
              <a:spcAft>
                <a:spcPts val="0"/>
              </a:spcAft>
              <a:buClr>
                <a:srgbClr val="C9374F"/>
              </a:buClr>
              <a:buSzPts val="1200"/>
              <a:buFont typeface="Arial"/>
              <a:buChar char="•"/>
            </a:pPr>
            <a:r>
              <a:rPr lang="en-US"/>
              <a:t>RFP Jan-March 2019, Axiom Selected as Best Long-Term Solution</a:t>
            </a:r>
            <a:endParaRPr/>
          </a:p>
          <a:p>
            <a:pPr marL="232943" lvl="0" indent="-156743" algn="l" rtl="0">
              <a:spcBef>
                <a:spcPts val="0"/>
              </a:spcBef>
              <a:spcAft>
                <a:spcPts val="0"/>
              </a:spcAft>
              <a:buClr>
                <a:srgbClr val="C9374F"/>
              </a:buClr>
              <a:buSzPts val="1200"/>
              <a:buFont typeface="Arial"/>
              <a:buNone/>
            </a:pPr>
            <a:endParaRPr/>
          </a:p>
          <a:p>
            <a:pPr marL="232943" lvl="0" indent="-156743" algn="l" rtl="0">
              <a:spcBef>
                <a:spcPts val="0"/>
              </a:spcBef>
              <a:spcAft>
                <a:spcPts val="0"/>
              </a:spcAft>
              <a:buClr>
                <a:srgbClr val="C9374F"/>
              </a:buClr>
              <a:buSzPts val="12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232943" lvl="0" indent="-156743" algn="l" rtl="0">
              <a:spcBef>
                <a:spcPts val="0"/>
              </a:spcBef>
              <a:spcAft>
                <a:spcPts val="0"/>
              </a:spcAft>
              <a:buClr>
                <a:srgbClr val="C9374F"/>
              </a:buClr>
              <a:buSzPts val="12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4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8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Veronica</a:t>
            </a:r>
            <a:endParaRPr/>
          </a:p>
        </p:txBody>
      </p:sp>
      <p:sp>
        <p:nvSpPr>
          <p:cNvPr id="140" name="Google Shape;140;p9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685800" y="1153206"/>
            <a:ext cx="7772400" cy="1101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371600" y="2431336"/>
            <a:ext cx="6400800" cy="828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>
            <a:lvl1pPr lvl="0" algn="ctr"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spcBef>
                <a:spcPts val="70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60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spcBef>
                <a:spcPts val="50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spcBef>
                <a:spcPts val="50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spcBef>
                <a:spcPts val="500"/>
              </a:spcBef>
              <a:spcAft>
                <a:spcPts val="0"/>
              </a:spcAft>
              <a:buClr>
                <a:srgbClr val="878787"/>
              </a:buClr>
              <a:buSzPts val="2000"/>
              <a:buFont typeface="Calibri"/>
              <a:buNone/>
              <a:defRPr/>
            </a:lvl6pPr>
            <a:lvl7pPr lvl="6" algn="ctr">
              <a:spcBef>
                <a:spcPts val="500"/>
              </a:spcBef>
              <a:spcAft>
                <a:spcPts val="0"/>
              </a:spcAft>
              <a:buClr>
                <a:srgbClr val="878787"/>
              </a:buClr>
              <a:buSzPts val="2000"/>
              <a:buFont typeface="Calibri"/>
              <a:buNone/>
              <a:defRPr/>
            </a:lvl7pPr>
            <a:lvl8pPr lvl="7" algn="ctr">
              <a:spcBef>
                <a:spcPts val="500"/>
              </a:spcBef>
              <a:spcAft>
                <a:spcPts val="0"/>
              </a:spcAft>
              <a:buClr>
                <a:srgbClr val="878787"/>
              </a:buClr>
              <a:buSzPts val="2000"/>
              <a:buFont typeface="Calibri"/>
              <a:buNone/>
              <a:defRPr/>
            </a:lvl8pPr>
            <a:lvl9pPr lvl="8" algn="ctr">
              <a:spcBef>
                <a:spcPts val="500"/>
              </a:spcBef>
              <a:spcAft>
                <a:spcPts val="0"/>
              </a:spcAft>
              <a:buClr>
                <a:srgbClr val="878787"/>
              </a:buClr>
              <a:buSzPts val="20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4315389" y="4882202"/>
            <a:ext cx="505516" cy="261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46813" y="4015014"/>
            <a:ext cx="2256972" cy="1128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 descr="triangles_r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7199" y="998277"/>
            <a:ext cx="606552" cy="82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ed Slide">
  <p:cSld name="Bulleted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4315389" y="4882202"/>
            <a:ext cx="505516" cy="261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85291" y="0"/>
            <a:ext cx="7772400" cy="1103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0C234B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765443" y="1713986"/>
            <a:ext cx="3599264" cy="2971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spcBef>
                <a:spcPts val="800"/>
              </a:spcBef>
              <a:spcAft>
                <a:spcPts val="0"/>
              </a:spcAft>
              <a:buSzPts val="2000"/>
              <a:buChar char="•"/>
              <a:defRPr/>
            </a:lvl1pPr>
            <a:lvl2pPr marL="914400" lvl="1" indent="-330200" algn="l">
              <a:spcBef>
                <a:spcPts val="700"/>
              </a:spcBef>
              <a:spcAft>
                <a:spcPts val="0"/>
              </a:spcAft>
              <a:buSzPts val="1600"/>
              <a:buChar char="•"/>
              <a:defRPr/>
            </a:lvl2pPr>
            <a:lvl3pPr marL="1371600" lvl="2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304800" algn="l">
              <a:spcBef>
                <a:spcPts val="500"/>
              </a:spcBef>
              <a:spcAft>
                <a:spcPts val="0"/>
              </a:spcAft>
              <a:buSzPts val="1200"/>
              <a:buChar char="•"/>
              <a:defRPr/>
            </a:lvl4pPr>
            <a:lvl5pPr marL="2286000" lvl="4" indent="-304800" algn="l">
              <a:spcBef>
                <a:spcPts val="500"/>
              </a:spcBef>
              <a:spcAft>
                <a:spcPts val="0"/>
              </a:spcAft>
              <a:buSzPts val="1200"/>
              <a:buChar char="•"/>
              <a:defRPr/>
            </a:lvl5pPr>
            <a:lvl6pPr marL="2743200" lvl="5" indent="-228600" algn="ctr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ctr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ctr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ctr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2"/>
          </p:nvPr>
        </p:nvSpPr>
        <p:spPr>
          <a:xfrm>
            <a:off x="4723271" y="1713986"/>
            <a:ext cx="3599264" cy="2971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spcBef>
                <a:spcPts val="800"/>
              </a:spcBef>
              <a:spcAft>
                <a:spcPts val="0"/>
              </a:spcAft>
              <a:buSzPts val="2000"/>
              <a:buChar char="•"/>
              <a:defRPr/>
            </a:lvl1pPr>
            <a:lvl2pPr marL="914400" lvl="1" indent="-330200" algn="l">
              <a:spcBef>
                <a:spcPts val="700"/>
              </a:spcBef>
              <a:spcAft>
                <a:spcPts val="0"/>
              </a:spcAft>
              <a:buSzPts val="1600"/>
              <a:buChar char="•"/>
              <a:defRPr/>
            </a:lvl2pPr>
            <a:lvl3pPr marL="1371600" lvl="2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304800" algn="l">
              <a:spcBef>
                <a:spcPts val="500"/>
              </a:spcBef>
              <a:spcAft>
                <a:spcPts val="0"/>
              </a:spcAft>
              <a:buSzPts val="1200"/>
              <a:buChar char="•"/>
              <a:defRPr/>
            </a:lvl4pPr>
            <a:lvl5pPr marL="2286000" lvl="4" indent="-304800" algn="l">
              <a:spcBef>
                <a:spcPts val="500"/>
              </a:spcBef>
              <a:spcAft>
                <a:spcPts val="0"/>
              </a:spcAft>
              <a:buSzPts val="1200"/>
              <a:buChar char="•"/>
              <a:defRPr/>
            </a:lvl5pPr>
            <a:lvl6pPr marL="2743200" lvl="5" indent="-228600" algn="ctr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ctr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ctr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ctr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>
            <a:spLocks noGrp="1"/>
          </p:cNvSpPr>
          <p:nvPr>
            <p:ph type="pic" idx="2"/>
          </p:nvPr>
        </p:nvSpPr>
        <p:spPr>
          <a:xfrm>
            <a:off x="1792288" y="1187895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>
            <a:lvl1pPr marR="0" lvl="0" algn="ctr" rtl="0">
              <a:spcBef>
                <a:spcPts val="800"/>
              </a:spcBef>
              <a:spcAft>
                <a:spcPts val="0"/>
              </a:spcAft>
              <a:buClr>
                <a:srgbClr val="BE0B34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6F868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ctr" rtl="0">
              <a:spcBef>
                <a:spcPts val="700"/>
              </a:spcBef>
              <a:spcAft>
                <a:spcPts val="0"/>
              </a:spcAft>
              <a:buClr>
                <a:srgbClr val="BE0B34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6F868D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ctr" rtl="0">
              <a:spcBef>
                <a:spcPts val="600"/>
              </a:spcBef>
              <a:spcAft>
                <a:spcPts val="0"/>
              </a:spcAft>
              <a:buClr>
                <a:srgbClr val="BE0B3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6F868D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ctr" rtl="0">
              <a:spcBef>
                <a:spcPts val="500"/>
              </a:spcBef>
              <a:spcAft>
                <a:spcPts val="0"/>
              </a:spcAft>
              <a:buClr>
                <a:srgbClr val="BE0B34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6F868D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ctr" rtl="0">
              <a:spcBef>
                <a:spcPts val="500"/>
              </a:spcBef>
              <a:spcAft>
                <a:spcPts val="0"/>
              </a:spcAft>
              <a:buClr>
                <a:srgbClr val="BE0B34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6F868D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spcBef>
                <a:spcPts val="500"/>
              </a:spcBef>
              <a:spcAft>
                <a:spcPts val="0"/>
              </a:spcAft>
              <a:buClr>
                <a:srgbClr val="878787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500"/>
              </a:spcBef>
              <a:spcAft>
                <a:spcPts val="0"/>
              </a:spcAft>
              <a:buClr>
                <a:srgbClr val="878787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500"/>
              </a:spcBef>
              <a:spcAft>
                <a:spcPts val="0"/>
              </a:spcAft>
              <a:buClr>
                <a:srgbClr val="878787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500"/>
              </a:spcBef>
              <a:spcAft>
                <a:spcPts val="0"/>
              </a:spcAft>
              <a:buClr>
                <a:srgbClr val="878787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1792288" y="4297179"/>
            <a:ext cx="5486400" cy="400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>
            <a:lvl1pPr marL="457200" lvl="0" indent="-228600" algn="ctr">
              <a:spcBef>
                <a:spcPts val="8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6F868D"/>
                </a:solidFill>
              </a:defRPr>
            </a:lvl1pPr>
            <a:lvl2pPr marL="914400" lvl="1" indent="-228600" algn="ctr"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ctr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ctr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ctr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ctr">
              <a:spcBef>
                <a:spcPts val="500"/>
              </a:spcBef>
              <a:spcAft>
                <a:spcPts val="0"/>
              </a:spcAft>
              <a:buClr>
                <a:srgbClr val="878787"/>
              </a:buClr>
              <a:buSzPts val="900"/>
              <a:buFont typeface="Calibri"/>
              <a:buNone/>
              <a:defRPr sz="900"/>
            </a:lvl6pPr>
            <a:lvl7pPr marL="3200400" lvl="6" indent="-228600" algn="ctr">
              <a:spcBef>
                <a:spcPts val="500"/>
              </a:spcBef>
              <a:spcAft>
                <a:spcPts val="0"/>
              </a:spcAft>
              <a:buClr>
                <a:srgbClr val="878787"/>
              </a:buClr>
              <a:buSzPts val="900"/>
              <a:buFont typeface="Calibri"/>
              <a:buNone/>
              <a:defRPr sz="900"/>
            </a:lvl7pPr>
            <a:lvl8pPr marL="3657600" lvl="7" indent="-228600" algn="ctr">
              <a:spcBef>
                <a:spcPts val="500"/>
              </a:spcBef>
              <a:spcAft>
                <a:spcPts val="0"/>
              </a:spcAft>
              <a:buClr>
                <a:srgbClr val="878787"/>
              </a:buClr>
              <a:buSzPts val="900"/>
              <a:buFont typeface="Calibri"/>
              <a:buNone/>
              <a:defRPr sz="900"/>
            </a:lvl8pPr>
            <a:lvl9pPr marL="4114800" lvl="8" indent="-228600" algn="ctr">
              <a:spcBef>
                <a:spcPts val="500"/>
              </a:spcBef>
              <a:spcAft>
                <a:spcPts val="0"/>
              </a:spcAft>
              <a:buClr>
                <a:srgbClr val="878787"/>
              </a:buClr>
              <a:buSzPts val="900"/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4315389" y="4882202"/>
            <a:ext cx="505516" cy="261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685291" y="0"/>
            <a:ext cx="7772400" cy="1103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0C234B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4315389" y="4882202"/>
            <a:ext cx="505516" cy="261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ph Content">
  <p:cSld name="Paragraph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685291" y="0"/>
            <a:ext cx="7772400" cy="1103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0C234B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4315389" y="4882202"/>
            <a:ext cx="505516" cy="261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950387" y="2157897"/>
            <a:ext cx="3845859" cy="1418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F868D"/>
              </a:buClr>
              <a:buSzPts val="1400"/>
              <a:buFont typeface="Verdana"/>
              <a:buNone/>
              <a:defRPr sz="1400" b="0" i="0"/>
            </a:lvl1pPr>
            <a:lvl2pPr marL="914400" lvl="1" indent="-342900" algn="ctr"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ctr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ctr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ctr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ctr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ctr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ctr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ctr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930172" y="1817064"/>
            <a:ext cx="3845859" cy="35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AB0520"/>
              </a:buClr>
              <a:buSzPts val="1800"/>
              <a:buFont typeface="Verdana"/>
              <a:buNone/>
              <a:defRPr sz="1800" b="0" i="0">
                <a:solidFill>
                  <a:srgbClr val="AB0520"/>
                </a:solidFill>
              </a:defRPr>
            </a:lvl1pPr>
            <a:lvl2pPr marL="914400" lvl="1" indent="-342900" algn="ctr"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ctr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ctr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ctr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ctr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ctr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ctr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ctr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Paragraph Content">
  <p:cSld name="Two Paragraph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4315389" y="4882202"/>
            <a:ext cx="505516" cy="261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685291" y="0"/>
            <a:ext cx="7772400" cy="1103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0C234B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987377" y="1664663"/>
            <a:ext cx="3377331" cy="292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F868D"/>
              </a:buClr>
              <a:buSzPts val="2000"/>
              <a:buFont typeface="Verdana"/>
              <a:buNone/>
              <a:defRPr/>
            </a:lvl1pPr>
            <a:lvl2pPr marL="914400" lvl="1" indent="-342900" algn="ctr"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ctr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ctr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ctr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ctr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ctr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ctr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ctr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2"/>
          </p:nvPr>
        </p:nvSpPr>
        <p:spPr>
          <a:xfrm>
            <a:off x="4772589" y="1664663"/>
            <a:ext cx="3377331" cy="292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F868D"/>
              </a:buClr>
              <a:buSzPts val="2000"/>
              <a:buFont typeface="Verdana"/>
              <a:buNone/>
              <a:defRPr/>
            </a:lvl1pPr>
            <a:lvl2pPr marL="914400" lvl="1" indent="-342900" algn="ctr"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ctr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ctr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ctr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ctr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ctr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ctr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ctr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 Slide">
  <p:cSld name="Object Slid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685291" y="0"/>
            <a:ext cx="7772400" cy="1103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0C234B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4315389" y="4882202"/>
            <a:ext cx="505516" cy="261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8"/>
          <p:cNvSpPr txBox="1"/>
          <p:nvPr/>
        </p:nvSpPr>
        <p:spPr>
          <a:xfrm>
            <a:off x="4641547" y="1350987"/>
            <a:ext cx="3291626" cy="20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1"/>
          </p:nvPr>
        </p:nvSpPr>
        <p:spPr>
          <a:xfrm>
            <a:off x="1209963" y="1575377"/>
            <a:ext cx="6467763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>
            <a:lvl1pPr marL="457200" lvl="0" indent="-406400" algn="ctr">
              <a:spcBef>
                <a:spcPts val="80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ctr">
              <a:spcBef>
                <a:spcPts val="70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ctr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ctr"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ctr"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228600" algn="ctr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 algn="ctr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 algn="ctr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 algn="ctr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Aligned Slide">
  <p:cSld name="Left Aligned Slid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685291" y="0"/>
            <a:ext cx="7772400" cy="1103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0C234B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4315389" y="4882202"/>
            <a:ext cx="505516" cy="261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1"/>
          </p:nvPr>
        </p:nvSpPr>
        <p:spPr>
          <a:xfrm>
            <a:off x="679135" y="1109775"/>
            <a:ext cx="2255330" cy="221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F868D"/>
              </a:buClr>
              <a:buSzPts val="1400"/>
              <a:buFont typeface="Verdana"/>
              <a:buNone/>
              <a:defRPr sz="1400" b="0" i="0"/>
            </a:lvl1pPr>
            <a:lvl2pPr marL="914400" lvl="1" indent="-342900" algn="ctr"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ctr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ctr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ctr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ctr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ctr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ctr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ctr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>
            <a:spLocks noGrp="1"/>
          </p:cNvSpPr>
          <p:nvPr>
            <p:ph type="pic" idx="2"/>
          </p:nvPr>
        </p:nvSpPr>
        <p:spPr>
          <a:xfrm>
            <a:off x="3049915" y="1187895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>
            <a:lvl1pPr marR="0" lvl="0" algn="ctr" rtl="0">
              <a:spcBef>
                <a:spcPts val="800"/>
              </a:spcBef>
              <a:spcAft>
                <a:spcPts val="0"/>
              </a:spcAft>
              <a:buClr>
                <a:srgbClr val="BE0B34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6F868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ctr" rtl="0">
              <a:spcBef>
                <a:spcPts val="700"/>
              </a:spcBef>
              <a:spcAft>
                <a:spcPts val="0"/>
              </a:spcAft>
              <a:buClr>
                <a:srgbClr val="BE0B34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6F868D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ctr" rtl="0">
              <a:spcBef>
                <a:spcPts val="600"/>
              </a:spcBef>
              <a:spcAft>
                <a:spcPts val="0"/>
              </a:spcAft>
              <a:buClr>
                <a:srgbClr val="BE0B3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6F868D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ctr" rtl="0">
              <a:spcBef>
                <a:spcPts val="500"/>
              </a:spcBef>
              <a:spcAft>
                <a:spcPts val="0"/>
              </a:spcAft>
              <a:buClr>
                <a:srgbClr val="BE0B34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6F868D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ctr" rtl="0">
              <a:spcBef>
                <a:spcPts val="500"/>
              </a:spcBef>
              <a:spcAft>
                <a:spcPts val="0"/>
              </a:spcAft>
              <a:buClr>
                <a:srgbClr val="BE0B34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6F868D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spcBef>
                <a:spcPts val="500"/>
              </a:spcBef>
              <a:spcAft>
                <a:spcPts val="0"/>
              </a:spcAft>
              <a:buClr>
                <a:srgbClr val="878787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500"/>
              </a:spcBef>
              <a:spcAft>
                <a:spcPts val="0"/>
              </a:spcAft>
              <a:buClr>
                <a:srgbClr val="878787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500"/>
              </a:spcBef>
              <a:spcAft>
                <a:spcPts val="0"/>
              </a:spcAft>
              <a:buClr>
                <a:srgbClr val="878787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500"/>
              </a:spcBef>
              <a:spcAft>
                <a:spcPts val="0"/>
              </a:spcAft>
              <a:buClr>
                <a:srgbClr val="878787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3"/>
          </p:nvPr>
        </p:nvSpPr>
        <p:spPr>
          <a:xfrm>
            <a:off x="3049915" y="4297179"/>
            <a:ext cx="5486400" cy="400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>
            <a:lvl1pPr marL="457200" lvl="0" indent="-228600" algn="ctr">
              <a:spcBef>
                <a:spcPts val="8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6F868D"/>
                </a:solidFill>
              </a:defRPr>
            </a:lvl1pPr>
            <a:lvl2pPr marL="914400" lvl="1" indent="-228600" algn="ctr"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ctr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ctr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ctr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ctr">
              <a:spcBef>
                <a:spcPts val="500"/>
              </a:spcBef>
              <a:spcAft>
                <a:spcPts val="0"/>
              </a:spcAft>
              <a:buClr>
                <a:srgbClr val="878787"/>
              </a:buClr>
              <a:buSzPts val="900"/>
              <a:buFont typeface="Calibri"/>
              <a:buNone/>
              <a:defRPr sz="900"/>
            </a:lvl6pPr>
            <a:lvl7pPr marL="3200400" lvl="6" indent="-228600" algn="ctr">
              <a:spcBef>
                <a:spcPts val="500"/>
              </a:spcBef>
              <a:spcAft>
                <a:spcPts val="0"/>
              </a:spcAft>
              <a:buClr>
                <a:srgbClr val="878787"/>
              </a:buClr>
              <a:buSzPts val="900"/>
              <a:buFont typeface="Calibri"/>
              <a:buNone/>
              <a:defRPr sz="900"/>
            </a:lvl7pPr>
            <a:lvl8pPr marL="3657600" lvl="7" indent="-228600" algn="ctr">
              <a:spcBef>
                <a:spcPts val="500"/>
              </a:spcBef>
              <a:spcAft>
                <a:spcPts val="0"/>
              </a:spcAft>
              <a:buClr>
                <a:srgbClr val="878787"/>
              </a:buClr>
              <a:buSzPts val="900"/>
              <a:buFont typeface="Calibri"/>
              <a:buNone/>
              <a:defRPr sz="900"/>
            </a:lvl8pPr>
            <a:lvl9pPr marL="4114800" lvl="8" indent="-228600" algn="ctr">
              <a:spcBef>
                <a:spcPts val="500"/>
              </a:spcBef>
              <a:spcAft>
                <a:spcPts val="0"/>
              </a:spcAft>
              <a:buClr>
                <a:srgbClr val="878787"/>
              </a:buClr>
              <a:buSzPts val="900"/>
              <a:buFont typeface="Calibri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85800" y="1597025"/>
            <a:ext cx="7772400" cy="1103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C234B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371600" y="2914650"/>
            <a:ext cx="6400800" cy="195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>
            <a:lvl1pPr marL="457200" marR="0" lvl="0" indent="-355600" algn="ctr" rtl="0">
              <a:spcBef>
                <a:spcPts val="800"/>
              </a:spcBef>
              <a:spcAft>
                <a:spcPts val="0"/>
              </a:spcAft>
              <a:buClr>
                <a:srgbClr val="BE0B3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F868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0200" algn="ctr" rtl="0">
              <a:spcBef>
                <a:spcPts val="700"/>
              </a:spcBef>
              <a:spcAft>
                <a:spcPts val="0"/>
              </a:spcAft>
              <a:buClr>
                <a:srgbClr val="BE0B3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F868D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ctr" rtl="0">
              <a:spcBef>
                <a:spcPts val="600"/>
              </a:spcBef>
              <a:spcAft>
                <a:spcPts val="0"/>
              </a:spcAft>
              <a:buClr>
                <a:srgbClr val="BE0B34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6F868D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ctr" rtl="0">
              <a:spcBef>
                <a:spcPts val="500"/>
              </a:spcBef>
              <a:spcAft>
                <a:spcPts val="0"/>
              </a:spcAft>
              <a:buClr>
                <a:srgbClr val="BE0B34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6F868D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04800" algn="ctr" rtl="0">
              <a:spcBef>
                <a:spcPts val="500"/>
              </a:spcBef>
              <a:spcAft>
                <a:spcPts val="0"/>
              </a:spcAft>
              <a:buClr>
                <a:srgbClr val="BE0B34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6F868D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1" descr="triangle_page#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285118" y="4825556"/>
            <a:ext cx="575518" cy="31794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4315389" y="4882202"/>
            <a:ext cx="505516" cy="261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ning.budget.arizona.edu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ning.budget.arizona.edu/contacts/ambassador-directory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budget.arizona.edu/content/staf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budget.arizona.edu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trategicplan.arizona.edu/institutional-excellenc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ctrTitle"/>
          </p:nvPr>
        </p:nvSpPr>
        <p:spPr>
          <a:xfrm>
            <a:off x="417909" y="1473200"/>
            <a:ext cx="8308181" cy="1822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/>
              <a:t>ALL FUNDS PLANNING</a:t>
            </a:r>
            <a:br>
              <a:rPr lang="en-US" b="0"/>
            </a:br>
            <a:r>
              <a:rPr lang="en-US" b="0"/>
              <a:t>FY20-23 </a:t>
            </a:r>
            <a:r>
              <a:rPr lang="en-US"/>
              <a:t/>
            </a:r>
            <a:br>
              <a:rPr lang="en-US"/>
            </a:br>
            <a:endParaRPr>
              <a:solidFill>
                <a:srgbClr val="0C234B"/>
              </a:solidFill>
            </a:endParaRPr>
          </a:p>
        </p:txBody>
      </p:sp>
      <p:sp>
        <p:nvSpPr>
          <p:cNvPr id="59" name="Google Shape;59;p10"/>
          <p:cNvSpPr txBox="1"/>
          <p:nvPr/>
        </p:nvSpPr>
        <p:spPr>
          <a:xfrm>
            <a:off x="1906437" y="3527257"/>
            <a:ext cx="5331124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F2E"/>
                </a:solidFill>
                <a:latin typeface="Calibri"/>
                <a:ea typeface="Calibri"/>
                <a:cs typeface="Calibri"/>
                <a:sym typeface="Calibri"/>
              </a:rPr>
              <a:t>The Office of Budget &amp; Planning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>
            <a:spLocks noGrp="1"/>
          </p:cNvSpPr>
          <p:nvPr>
            <p:ph type="sldNum" idx="12"/>
          </p:nvPr>
        </p:nvSpPr>
        <p:spPr>
          <a:xfrm>
            <a:off x="4315389" y="4882202"/>
            <a:ext cx="505516" cy="261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51" name="Google Shape;151;p19"/>
          <p:cNvSpPr txBox="1"/>
          <p:nvPr/>
        </p:nvSpPr>
        <p:spPr>
          <a:xfrm>
            <a:off x="0" y="0"/>
            <a:ext cx="9144000" cy="854016"/>
          </a:xfrm>
          <a:prstGeom prst="rect">
            <a:avLst/>
          </a:prstGeom>
          <a:solidFill>
            <a:schemeClr val="accent1">
              <a:alpha val="35686"/>
            </a:schemeClr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>
                <a:solidFill>
                  <a:srgbClr val="0C234B"/>
                </a:solidFill>
                <a:latin typeface="Verdana"/>
                <a:ea typeface="Verdana"/>
                <a:cs typeface="Verdana"/>
                <a:sym typeface="Verdana"/>
              </a:rPr>
              <a:t>PRIOR YEAR PROCESSES</a:t>
            </a:r>
            <a:endParaRPr/>
          </a:p>
        </p:txBody>
      </p:sp>
      <p:grpSp>
        <p:nvGrpSpPr>
          <p:cNvPr id="152" name="Google Shape;152;p19"/>
          <p:cNvGrpSpPr/>
          <p:nvPr/>
        </p:nvGrpSpPr>
        <p:grpSpPr>
          <a:xfrm>
            <a:off x="720191" y="1231705"/>
            <a:ext cx="6899808" cy="3560730"/>
            <a:chOff x="0" y="1717"/>
            <a:chExt cx="6899808" cy="3560730"/>
          </a:xfrm>
        </p:grpSpPr>
        <p:sp>
          <p:nvSpPr>
            <p:cNvPr id="153" name="Google Shape;153;p19"/>
            <p:cNvSpPr/>
            <p:nvPr/>
          </p:nvSpPr>
          <p:spPr>
            <a:xfrm>
              <a:off x="2760597" y="1717"/>
              <a:ext cx="4135842" cy="1886680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E7F2F3">
                <a:alpha val="89803"/>
              </a:srgbClr>
            </a:solidFill>
            <a:ln w="25400" cap="flat" cmpd="sng">
              <a:solidFill>
                <a:srgbClr val="E7F2F3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9"/>
            <p:cNvSpPr txBox="1"/>
            <p:nvPr/>
          </p:nvSpPr>
          <p:spPr>
            <a:xfrm>
              <a:off x="2760609" y="132262"/>
              <a:ext cx="3428400" cy="152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75" tIns="6975" rIns="6975" bIns="6975" anchor="t" anchorCtr="0">
              <a:noAutofit/>
            </a:bodyPr>
            <a:lstStyle/>
            <a:p>
              <a:pPr marL="228600" marR="0" lvl="0" indent="-187325" algn="l" rtl="0">
                <a:lnSpc>
                  <a:spcPct val="8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C9374F"/>
                </a:buClr>
                <a:buSzPts val="1200"/>
                <a:buChar char="•"/>
              </a:pPr>
              <a:r>
                <a:rPr lang="en-US" sz="1200">
                  <a:solidFill>
                    <a:srgbClr val="6F868D"/>
                  </a:solidFill>
                  <a:latin typeface="Calibri"/>
                  <a:ea typeface="Calibri"/>
                  <a:cs typeface="Calibri"/>
                  <a:sym typeface="Calibri"/>
                </a:rPr>
                <a:t>Local Fund Budget system</a:t>
              </a:r>
              <a:endParaRPr sz="1200">
                <a:solidFill>
                  <a:srgbClr val="6F868D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0" indent="-187325" algn="l" rtl="0">
                <a:lnSpc>
                  <a:spcPct val="8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C9374F"/>
                </a:buClr>
                <a:buSzPts val="1200"/>
                <a:buChar char="•"/>
              </a:pPr>
              <a:r>
                <a:rPr lang="en-US" sz="1200">
                  <a:solidFill>
                    <a:srgbClr val="6F868D"/>
                  </a:solidFill>
                  <a:latin typeface="Calibri"/>
                  <a:ea typeface="Calibri"/>
                  <a:cs typeface="Calibri"/>
                  <a:sym typeface="Calibri"/>
                </a:rPr>
                <a:t>Auxiliary &amp; Designated Funds Only</a:t>
              </a:r>
              <a:endParaRPr sz="1200">
                <a:solidFill>
                  <a:srgbClr val="6F868D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0" indent="-187325" algn="l" rtl="0">
                <a:lnSpc>
                  <a:spcPct val="8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C9374F"/>
                </a:buClr>
                <a:buSzPts val="1200"/>
                <a:buChar char="•"/>
              </a:pPr>
              <a:r>
                <a:rPr lang="en-US" sz="1200">
                  <a:solidFill>
                    <a:srgbClr val="6F868D"/>
                  </a:solidFill>
                  <a:latin typeface="Calibri"/>
                  <a:ea typeface="Calibri"/>
                  <a:cs typeface="Calibri"/>
                  <a:sym typeface="Calibri"/>
                </a:rPr>
                <a:t>By Account and Sub Account</a:t>
              </a:r>
              <a:endParaRPr sz="1200">
                <a:solidFill>
                  <a:srgbClr val="6F868D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0" indent="-187325" algn="l" rtl="0">
                <a:lnSpc>
                  <a:spcPct val="8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C9374F"/>
                </a:buClr>
                <a:buSzPts val="1200"/>
                <a:buChar char="•"/>
              </a:pPr>
              <a:r>
                <a:rPr lang="en-US" sz="1200">
                  <a:solidFill>
                    <a:srgbClr val="6F868D"/>
                  </a:solidFill>
                  <a:latin typeface="Calibri"/>
                  <a:ea typeface="Calibri"/>
                  <a:cs typeface="Calibri"/>
                  <a:sym typeface="Calibri"/>
                </a:rPr>
                <a:t>By Summary Object Code</a:t>
              </a:r>
              <a:endParaRPr sz="1200">
                <a:solidFill>
                  <a:srgbClr val="6F868D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0" indent="-187325" algn="l" rtl="0">
                <a:lnSpc>
                  <a:spcPct val="8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C9374F"/>
                </a:buClr>
                <a:buSzPts val="1200"/>
                <a:buChar char="•"/>
              </a:pPr>
              <a:r>
                <a:rPr lang="en-US" sz="1200">
                  <a:solidFill>
                    <a:srgbClr val="6F868D"/>
                  </a:solidFill>
                  <a:latin typeface="Calibri"/>
                  <a:ea typeface="Calibri"/>
                  <a:cs typeface="Calibri"/>
                  <a:sym typeface="Calibri"/>
                </a:rPr>
                <a:t>By Transfers In/Out </a:t>
              </a:r>
              <a:endParaRPr sz="1200">
                <a:solidFill>
                  <a:srgbClr val="6F868D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0" indent="-187325" algn="l" rtl="0">
                <a:lnSpc>
                  <a:spcPct val="8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C9374F"/>
                </a:buClr>
                <a:buSzPts val="1200"/>
                <a:buChar char="•"/>
              </a:pPr>
              <a:r>
                <a:rPr lang="en-US" sz="1200">
                  <a:solidFill>
                    <a:srgbClr val="6F868D"/>
                  </a:solidFill>
                  <a:latin typeface="Calibri"/>
                  <a:ea typeface="Calibri"/>
                  <a:cs typeface="Calibri"/>
                  <a:sym typeface="Calibri"/>
                </a:rPr>
                <a:t>Narrative Component</a:t>
              </a:r>
              <a:endParaRPr sz="1200">
                <a:solidFill>
                  <a:srgbClr val="6F868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9"/>
            <p:cNvSpPr/>
            <p:nvPr/>
          </p:nvSpPr>
          <p:spPr>
            <a:xfrm>
              <a:off x="3369" y="184906"/>
              <a:ext cx="2757228" cy="152030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9"/>
            <p:cNvSpPr txBox="1"/>
            <p:nvPr/>
          </p:nvSpPr>
          <p:spPr>
            <a:xfrm>
              <a:off x="77584" y="259121"/>
              <a:ext cx="2608798" cy="13718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000"/>
                <a:buFont typeface="Gill Sans"/>
                <a:buNone/>
              </a:pPr>
              <a:r>
                <a:rPr lang="en-US" sz="1800">
                  <a:solidFill>
                    <a:srgbClr val="C9374F"/>
                  </a:solidFill>
                  <a:latin typeface="Verdana"/>
                  <a:ea typeface="Verdana"/>
                  <a:cs typeface="Verdana"/>
                  <a:sym typeface="Verdana"/>
                </a:rPr>
                <a:t>Local Fund Budget (LFB)</a:t>
              </a:r>
              <a:endParaRPr sz="1800"/>
            </a:p>
          </p:txBody>
        </p:sp>
        <p:sp>
          <p:nvSpPr>
            <p:cNvPr id="157" name="Google Shape;157;p19"/>
            <p:cNvSpPr/>
            <p:nvPr/>
          </p:nvSpPr>
          <p:spPr>
            <a:xfrm>
              <a:off x="2759923" y="2040427"/>
              <a:ext cx="4139885" cy="1520302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E7F2F3">
                <a:alpha val="89803"/>
              </a:srgbClr>
            </a:solidFill>
            <a:ln w="25400" cap="flat" cmpd="sng">
              <a:solidFill>
                <a:srgbClr val="E7F2F3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9"/>
            <p:cNvSpPr txBox="1"/>
            <p:nvPr/>
          </p:nvSpPr>
          <p:spPr>
            <a:xfrm>
              <a:off x="2759934" y="2116361"/>
              <a:ext cx="3569700" cy="125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75" tIns="6975" rIns="6975" bIns="6975" anchor="t" anchorCtr="0">
              <a:noAutofit/>
            </a:bodyPr>
            <a:lstStyle/>
            <a:p>
              <a:pPr marL="228600" marR="0" lvl="0" indent="-187325" algn="l" rtl="0">
                <a:lnSpc>
                  <a:spcPct val="8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C9374F"/>
                </a:buClr>
                <a:buSzPts val="1200"/>
                <a:buChar char="•"/>
              </a:pPr>
              <a:r>
                <a:rPr lang="en-US" sz="1200">
                  <a:solidFill>
                    <a:srgbClr val="6F868D"/>
                  </a:solidFill>
                  <a:latin typeface="Calibri"/>
                  <a:ea typeface="Calibri"/>
                  <a:cs typeface="Calibri"/>
                  <a:sym typeface="Calibri"/>
                </a:rPr>
                <a:t>Adaptive Planning </a:t>
              </a:r>
              <a:endParaRPr sz="1200">
                <a:solidFill>
                  <a:srgbClr val="6F868D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0" indent="-187325" algn="l" rtl="0">
                <a:lnSpc>
                  <a:spcPct val="8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C9374F"/>
                </a:buClr>
                <a:buSzPts val="1200"/>
                <a:buChar char="•"/>
              </a:pPr>
              <a:r>
                <a:rPr lang="en-US" sz="1200">
                  <a:solidFill>
                    <a:srgbClr val="6F868D"/>
                  </a:solidFill>
                  <a:latin typeface="Calibri"/>
                  <a:ea typeface="Calibri"/>
                  <a:cs typeface="Calibri"/>
                  <a:sym typeface="Calibri"/>
                </a:rPr>
                <a:t>By Org or College/Division</a:t>
              </a:r>
              <a:endParaRPr sz="1200">
                <a:solidFill>
                  <a:srgbClr val="6F868D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0" indent="-187325" algn="l" rtl="0">
                <a:lnSpc>
                  <a:spcPct val="8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C9374F"/>
                </a:buClr>
                <a:buSzPts val="1200"/>
                <a:buChar char="•"/>
              </a:pPr>
              <a:r>
                <a:rPr lang="en-US" sz="1200">
                  <a:solidFill>
                    <a:srgbClr val="6F868D"/>
                  </a:solidFill>
                  <a:latin typeface="Calibri"/>
                  <a:ea typeface="Calibri"/>
                  <a:cs typeface="Calibri"/>
                  <a:sym typeface="Calibri"/>
                </a:rPr>
                <a:t>By Summary Object Code</a:t>
              </a:r>
              <a:endParaRPr sz="1200">
                <a:solidFill>
                  <a:srgbClr val="6F868D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0" indent="-187325" algn="l" rtl="0">
                <a:lnSpc>
                  <a:spcPct val="8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C9374F"/>
                </a:buClr>
                <a:buSzPts val="1200"/>
                <a:buChar char="•"/>
              </a:pPr>
              <a:r>
                <a:rPr lang="en-US" sz="1200">
                  <a:solidFill>
                    <a:srgbClr val="6F868D"/>
                  </a:solidFill>
                  <a:latin typeface="Calibri"/>
                  <a:ea typeface="Calibri"/>
                  <a:cs typeface="Calibri"/>
                  <a:sym typeface="Calibri"/>
                </a:rPr>
                <a:t>Narrative Component</a:t>
              </a:r>
              <a:endParaRPr sz="1200">
                <a:solidFill>
                  <a:srgbClr val="6F868D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0" indent="-187325" algn="l" rtl="0">
                <a:lnSpc>
                  <a:spcPct val="8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C9374F"/>
                </a:buClr>
                <a:buSzPts val="1200"/>
                <a:buChar char="•"/>
              </a:pPr>
              <a:r>
                <a:rPr lang="en-US" sz="1200">
                  <a:solidFill>
                    <a:srgbClr val="6F868D"/>
                  </a:solidFill>
                  <a:latin typeface="Calibri"/>
                  <a:ea typeface="Calibri"/>
                  <a:cs typeface="Calibri"/>
                  <a:sym typeface="Calibri"/>
                </a:rPr>
                <a:t>Planned use of reserve spreadsheet</a:t>
              </a:r>
              <a:endParaRPr sz="1200">
                <a:solidFill>
                  <a:srgbClr val="6F868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19"/>
            <p:cNvSpPr/>
            <p:nvPr/>
          </p:nvSpPr>
          <p:spPr>
            <a:xfrm>
              <a:off x="0" y="2042145"/>
              <a:ext cx="2759923" cy="152030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9"/>
            <p:cNvSpPr txBox="1"/>
            <p:nvPr/>
          </p:nvSpPr>
          <p:spPr>
            <a:xfrm>
              <a:off x="74215" y="2116360"/>
              <a:ext cx="2611493" cy="13718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000"/>
                <a:buFont typeface="Gill Sans"/>
                <a:buNone/>
              </a:pPr>
              <a:r>
                <a:rPr lang="en-US" sz="1800">
                  <a:solidFill>
                    <a:srgbClr val="C9374F"/>
                  </a:solidFill>
                  <a:latin typeface="Verdana"/>
                  <a:ea typeface="Verdana"/>
                  <a:cs typeface="Verdana"/>
                  <a:sym typeface="Verdana"/>
                </a:rPr>
                <a:t>All Funds Multi-Year Planning (AFMY)</a:t>
              </a:r>
              <a:endParaRPr sz="1800">
                <a:solidFill>
                  <a:srgbClr val="C9374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0" descr="See the source image"/>
          <p:cNvPicPr preferRelativeResize="0"/>
          <p:nvPr/>
        </p:nvPicPr>
        <p:blipFill rotWithShape="1">
          <a:blip r:embed="rId3">
            <a:alphaModFix amt="42000"/>
          </a:blip>
          <a:srcRect l="-2080" t="41999" r="-1188" b="34364"/>
          <a:stretch/>
        </p:blipFill>
        <p:spPr>
          <a:xfrm>
            <a:off x="-371475" y="2020093"/>
            <a:ext cx="9857448" cy="1103314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0"/>
          <p:cNvSpPr txBox="1">
            <a:spLocks noGrp="1"/>
          </p:cNvSpPr>
          <p:nvPr>
            <p:ph type="sldNum" idx="12"/>
          </p:nvPr>
        </p:nvSpPr>
        <p:spPr>
          <a:xfrm>
            <a:off x="4315389" y="4882202"/>
            <a:ext cx="505516" cy="261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68" name="Google Shape;168;p20"/>
          <p:cNvSpPr txBox="1">
            <a:spLocks noGrp="1"/>
          </p:cNvSpPr>
          <p:nvPr>
            <p:ph type="title"/>
          </p:nvPr>
        </p:nvSpPr>
        <p:spPr>
          <a:xfrm>
            <a:off x="-435880" y="2020094"/>
            <a:ext cx="9744075" cy="1103313"/>
          </a:xfrm>
          <a:prstGeom prst="rect">
            <a:avLst/>
          </a:prstGeom>
          <a:solidFill>
            <a:srgbClr val="C8D9D8">
              <a:alpha val="35686"/>
            </a:srgbClr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/>
              <a:t>WHAT’S NOT CHANGING?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1"/>
          <p:cNvSpPr txBox="1">
            <a:spLocks noGrp="1"/>
          </p:cNvSpPr>
          <p:nvPr>
            <p:ph type="sldNum" idx="12"/>
          </p:nvPr>
        </p:nvSpPr>
        <p:spPr>
          <a:xfrm>
            <a:off x="4315389" y="4882202"/>
            <a:ext cx="505516" cy="261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75" name="Google Shape;175;p21"/>
          <p:cNvSpPr txBox="1"/>
          <p:nvPr/>
        </p:nvSpPr>
        <p:spPr>
          <a:xfrm>
            <a:off x="1077580" y="1207829"/>
            <a:ext cx="7486650" cy="332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374F"/>
              </a:buClr>
              <a:buSzPts val="2400"/>
              <a:buFont typeface="Verdana"/>
              <a:buNone/>
            </a:pPr>
            <a:r>
              <a:rPr lang="en-US" sz="2400" b="0" i="0">
                <a:solidFill>
                  <a:srgbClr val="C9374F"/>
                </a:solidFill>
                <a:latin typeface="Verdana"/>
                <a:ea typeface="Verdana"/>
                <a:cs typeface="Verdana"/>
                <a:sym typeface="Verdana"/>
              </a:rPr>
              <a:t>Concepts/Processes We Are Keeping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F868D"/>
              </a:buClr>
              <a:buSzPts val="2400"/>
              <a:buFont typeface="Verdana"/>
              <a:buNone/>
            </a:pPr>
            <a:endParaRPr sz="2400" b="0" i="0">
              <a:solidFill>
                <a:srgbClr val="C9374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F868D"/>
              </a:buClr>
              <a:buSzPts val="2000"/>
              <a:buFont typeface="Arial"/>
              <a:buChar char="•"/>
            </a:pPr>
            <a:r>
              <a:rPr lang="en-US" sz="2000" b="0" i="0">
                <a:solidFill>
                  <a:srgbClr val="6F868D"/>
                </a:solidFill>
                <a:latin typeface="Calibri"/>
                <a:ea typeface="Calibri"/>
                <a:cs typeface="Calibri"/>
                <a:sym typeface="Calibri"/>
              </a:rPr>
              <a:t>Narrative, but only for strategy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F868D"/>
              </a:buClr>
              <a:buSzPts val="2000"/>
              <a:buFont typeface="Arial"/>
              <a:buChar char="•"/>
            </a:pPr>
            <a:r>
              <a:rPr lang="en-US" sz="2000" b="0" i="0">
                <a:solidFill>
                  <a:srgbClr val="6F868D"/>
                </a:solidFill>
                <a:latin typeface="Calibri"/>
                <a:ea typeface="Calibri"/>
                <a:cs typeface="Calibri"/>
                <a:sym typeface="Calibri"/>
              </a:rPr>
              <a:t>Planning transfers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F868D"/>
              </a:buClr>
              <a:buSzPts val="2000"/>
              <a:buFont typeface="Arial"/>
              <a:buChar char="•"/>
            </a:pPr>
            <a:r>
              <a:rPr lang="en-US" sz="2000" b="0" i="0">
                <a:solidFill>
                  <a:srgbClr val="6F868D"/>
                </a:solidFill>
                <a:latin typeface="Calibri"/>
                <a:ea typeface="Calibri"/>
                <a:cs typeface="Calibri"/>
                <a:sym typeface="Calibri"/>
              </a:rPr>
              <a:t>Planning by org</a:t>
            </a:r>
            <a:endParaRPr/>
          </a:p>
        </p:txBody>
      </p:sp>
      <p:sp>
        <p:nvSpPr>
          <p:cNvPr id="176" name="Google Shape;176;p21"/>
          <p:cNvSpPr txBox="1"/>
          <p:nvPr/>
        </p:nvSpPr>
        <p:spPr>
          <a:xfrm>
            <a:off x="0" y="0"/>
            <a:ext cx="9144000" cy="854016"/>
          </a:xfrm>
          <a:prstGeom prst="rect">
            <a:avLst/>
          </a:prstGeom>
          <a:solidFill>
            <a:schemeClr val="accent1">
              <a:alpha val="35686"/>
            </a:schemeClr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>
                <a:solidFill>
                  <a:srgbClr val="0C234B"/>
                </a:solidFill>
                <a:latin typeface="Verdana"/>
                <a:ea typeface="Verdana"/>
                <a:cs typeface="Verdana"/>
                <a:sym typeface="Verdana"/>
              </a:rPr>
              <a:t>WHAT’S NOT CHANGING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2" descr="See the source image"/>
          <p:cNvPicPr preferRelativeResize="0"/>
          <p:nvPr/>
        </p:nvPicPr>
        <p:blipFill rotWithShape="1">
          <a:blip r:embed="rId3">
            <a:alphaModFix amt="42000"/>
          </a:blip>
          <a:srcRect l="-2080" t="41999" r="-1188" b="34364"/>
          <a:stretch/>
        </p:blipFill>
        <p:spPr>
          <a:xfrm>
            <a:off x="-371475" y="2020093"/>
            <a:ext cx="9857448" cy="1103314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2"/>
          <p:cNvSpPr txBox="1">
            <a:spLocks noGrp="1"/>
          </p:cNvSpPr>
          <p:nvPr>
            <p:ph type="sldNum" idx="12"/>
          </p:nvPr>
        </p:nvSpPr>
        <p:spPr>
          <a:xfrm>
            <a:off x="4315389" y="4882202"/>
            <a:ext cx="505516" cy="261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84" name="Google Shape;184;p22"/>
          <p:cNvSpPr txBox="1">
            <a:spLocks noGrp="1"/>
          </p:cNvSpPr>
          <p:nvPr>
            <p:ph type="title"/>
          </p:nvPr>
        </p:nvSpPr>
        <p:spPr>
          <a:xfrm>
            <a:off x="-435880" y="2020094"/>
            <a:ext cx="9744075" cy="1103313"/>
          </a:xfrm>
          <a:prstGeom prst="rect">
            <a:avLst/>
          </a:prstGeom>
          <a:solidFill>
            <a:srgbClr val="C8D9D8">
              <a:alpha val="35686"/>
            </a:srgbClr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/>
              <a:t>WHAT IS CHANGING?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3"/>
          <p:cNvSpPr txBox="1">
            <a:spLocks noGrp="1"/>
          </p:cNvSpPr>
          <p:nvPr>
            <p:ph type="sldNum" idx="12"/>
          </p:nvPr>
        </p:nvSpPr>
        <p:spPr>
          <a:xfrm>
            <a:off x="4315389" y="4882202"/>
            <a:ext cx="505516" cy="261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191" name="Google Shape;191;p23"/>
          <p:cNvSpPr txBox="1">
            <a:spLocks noGrp="1"/>
          </p:cNvSpPr>
          <p:nvPr>
            <p:ph type="body" idx="1"/>
          </p:nvPr>
        </p:nvSpPr>
        <p:spPr>
          <a:xfrm>
            <a:off x="300730" y="1141993"/>
            <a:ext cx="4267417" cy="3575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374F"/>
              </a:buClr>
              <a:buSzPts val="2400"/>
              <a:buFont typeface="Verdana"/>
              <a:buNone/>
            </a:pPr>
            <a:r>
              <a:rPr lang="en-US" sz="2400">
                <a:solidFill>
                  <a:srgbClr val="C9374F"/>
                </a:solidFill>
              </a:rPr>
              <a:t>Used to Be….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9374F"/>
              </a:buClr>
              <a:buSzPts val="2000"/>
              <a:buFont typeface="Arial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“Planning” aka Adaptive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9374F"/>
              </a:buClr>
              <a:buSzPts val="2000"/>
              <a:buFont typeface="Arial"/>
              <a:buChar char="•"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Two Processes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: LFB and AFMY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9374F"/>
              </a:buClr>
              <a:buSzPts val="2000"/>
              <a:buFont typeface="Arial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No position-level planning required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9374F"/>
              </a:buClr>
              <a:buSzPts val="2000"/>
              <a:buFont typeface="Arial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Plan at account level (for LFB)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9374F"/>
              </a:buClr>
              <a:buSzPts val="2000"/>
              <a:buFont typeface="Arial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“Summary Object Code” (less detailed)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9374F"/>
              </a:buClr>
              <a:buSzPts val="2000"/>
              <a:buFont typeface="Arial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Planning by “Natural Classification” (P/S, ERE, Ops, Etc) only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9374F"/>
              </a:buClr>
              <a:buSzPts val="20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3"/>
          <p:cNvSpPr txBox="1">
            <a:spLocks noGrp="1"/>
          </p:cNvSpPr>
          <p:nvPr>
            <p:ph type="body" idx="2"/>
          </p:nvPr>
        </p:nvSpPr>
        <p:spPr>
          <a:xfrm>
            <a:off x="4435813" y="1141992"/>
            <a:ext cx="4396902" cy="3575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374F"/>
              </a:buClr>
              <a:buSzPts val="2400"/>
              <a:buFont typeface="Verdana"/>
              <a:buNone/>
            </a:pPr>
            <a:r>
              <a:rPr lang="en-US" sz="2400">
                <a:solidFill>
                  <a:srgbClr val="C9374F"/>
                </a:solidFill>
              </a:rPr>
              <a:t>Now its….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9374F"/>
              </a:buClr>
              <a:buSzPts val="2000"/>
              <a:buFont typeface="Arial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“Budget and Planning” aka Axiom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9374F"/>
              </a:buClr>
              <a:buSzPts val="2000"/>
              <a:buFont typeface="Arial"/>
              <a:buChar char="•"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One Process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: All Funds Planning (AFP)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9374F"/>
              </a:buClr>
              <a:buSzPts val="2000"/>
              <a:buFont typeface="Arial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Position-level planning is required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9374F"/>
              </a:buClr>
              <a:buSzPts val="2000"/>
              <a:buFont typeface="Arial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No more planning at account level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C9374F"/>
              </a:buClr>
              <a:buSzPts val="2000"/>
              <a:buFont typeface="Arial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“Budget Object” (more detailed)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C9374F"/>
              </a:buClr>
              <a:buSzPts val="2000"/>
              <a:buFont typeface="Arial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Planning by “Budget Object” within each “Planning Fund”</a:t>
            </a:r>
            <a:endParaRPr/>
          </a:p>
        </p:txBody>
      </p:sp>
      <p:sp>
        <p:nvSpPr>
          <p:cNvPr id="193" name="Google Shape;193;p23"/>
          <p:cNvSpPr txBox="1"/>
          <p:nvPr/>
        </p:nvSpPr>
        <p:spPr>
          <a:xfrm>
            <a:off x="0" y="0"/>
            <a:ext cx="9144000" cy="854016"/>
          </a:xfrm>
          <a:prstGeom prst="rect">
            <a:avLst/>
          </a:prstGeom>
          <a:solidFill>
            <a:schemeClr val="accent1">
              <a:alpha val="35686"/>
            </a:schemeClr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>
                <a:solidFill>
                  <a:srgbClr val="0C234B"/>
                </a:solidFill>
                <a:latin typeface="Verdana"/>
                <a:ea typeface="Verdana"/>
                <a:cs typeface="Verdana"/>
                <a:sym typeface="Verdana"/>
              </a:rPr>
              <a:t>WHAT’S CHANGING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4"/>
          <p:cNvSpPr txBox="1">
            <a:spLocks noGrp="1"/>
          </p:cNvSpPr>
          <p:nvPr>
            <p:ph type="sldNum" idx="12"/>
          </p:nvPr>
        </p:nvSpPr>
        <p:spPr>
          <a:xfrm>
            <a:off x="4315389" y="4882202"/>
            <a:ext cx="505516" cy="261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200" name="Google Shape;200;p24"/>
          <p:cNvSpPr txBox="1"/>
          <p:nvPr/>
        </p:nvSpPr>
        <p:spPr>
          <a:xfrm>
            <a:off x="0" y="0"/>
            <a:ext cx="9144000" cy="854016"/>
          </a:xfrm>
          <a:prstGeom prst="rect">
            <a:avLst/>
          </a:prstGeom>
          <a:solidFill>
            <a:schemeClr val="accent1">
              <a:alpha val="35686"/>
            </a:schemeClr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What it will look like</a:t>
            </a:r>
            <a:endParaRPr/>
          </a:p>
        </p:txBody>
      </p:sp>
      <p:grpSp>
        <p:nvGrpSpPr>
          <p:cNvPr id="201" name="Google Shape;201;p24"/>
          <p:cNvGrpSpPr/>
          <p:nvPr/>
        </p:nvGrpSpPr>
        <p:grpSpPr>
          <a:xfrm>
            <a:off x="3752910" y="854015"/>
            <a:ext cx="4565553" cy="3941720"/>
            <a:chOff x="1910290" y="330325"/>
            <a:chExt cx="4565553" cy="3941720"/>
          </a:xfrm>
        </p:grpSpPr>
        <p:sp>
          <p:nvSpPr>
            <p:cNvPr id="202" name="Google Shape;202;p24"/>
            <p:cNvSpPr/>
            <p:nvPr/>
          </p:nvSpPr>
          <p:spPr>
            <a:xfrm>
              <a:off x="3583314" y="2157312"/>
              <a:ext cx="2109836" cy="211473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177" y="19109"/>
                  </a:moveTo>
                  <a:lnTo>
                    <a:pt x="94522" y="11308"/>
                  </a:lnTo>
                  <a:lnTo>
                    <a:pt x="101983" y="17572"/>
                  </a:lnTo>
                  <a:lnTo>
                    <a:pt x="95875" y="28091"/>
                  </a:lnTo>
                  <a:lnTo>
                    <a:pt x="95875" y="28091"/>
                  </a:lnTo>
                  <a:cubicBezTo>
                    <a:pt x="100207" y="32967"/>
                    <a:pt x="103501" y="38676"/>
                    <a:pt x="105555" y="44868"/>
                  </a:cubicBezTo>
                  <a:lnTo>
                    <a:pt x="117740" y="44874"/>
                  </a:lnTo>
                  <a:lnTo>
                    <a:pt x="119433" y="54477"/>
                  </a:lnTo>
                  <a:lnTo>
                    <a:pt x="107980" y="58629"/>
                  </a:lnTo>
                  <a:cubicBezTo>
                    <a:pt x="108167" y="65151"/>
                    <a:pt x="107023" y="71643"/>
                    <a:pt x="104618" y="77708"/>
                  </a:cubicBezTo>
                  <a:lnTo>
                    <a:pt x="113963" y="85510"/>
                  </a:lnTo>
                  <a:lnTo>
                    <a:pt x="109091" y="93953"/>
                  </a:lnTo>
                  <a:lnTo>
                    <a:pt x="97636" y="89809"/>
                  </a:lnTo>
                  <a:cubicBezTo>
                    <a:pt x="93588" y="94925"/>
                    <a:pt x="88542" y="99162"/>
                    <a:pt x="82804" y="102262"/>
                  </a:cubicBezTo>
                  <a:lnTo>
                    <a:pt x="84931" y="114232"/>
                  </a:lnTo>
                  <a:lnTo>
                    <a:pt x="75783" y="117563"/>
                  </a:lnTo>
                  <a:lnTo>
                    <a:pt x="69681" y="107041"/>
                  </a:lnTo>
                  <a:lnTo>
                    <a:pt x="69681" y="107041"/>
                  </a:lnTo>
                  <a:cubicBezTo>
                    <a:pt x="63294" y="108357"/>
                    <a:pt x="56706" y="108357"/>
                    <a:pt x="50319" y="107041"/>
                  </a:cubicBezTo>
                  <a:lnTo>
                    <a:pt x="44217" y="117563"/>
                  </a:lnTo>
                  <a:lnTo>
                    <a:pt x="35069" y="114232"/>
                  </a:lnTo>
                  <a:lnTo>
                    <a:pt x="37196" y="102262"/>
                  </a:lnTo>
                  <a:lnTo>
                    <a:pt x="37196" y="102262"/>
                  </a:lnTo>
                  <a:cubicBezTo>
                    <a:pt x="31458" y="99162"/>
                    <a:pt x="26412" y="94925"/>
                    <a:pt x="22364" y="89809"/>
                  </a:cubicBezTo>
                  <a:lnTo>
                    <a:pt x="10909" y="93953"/>
                  </a:lnTo>
                  <a:lnTo>
                    <a:pt x="6037" y="85510"/>
                  </a:lnTo>
                  <a:lnTo>
                    <a:pt x="15382" y="77708"/>
                  </a:lnTo>
                  <a:cubicBezTo>
                    <a:pt x="12977" y="71643"/>
                    <a:pt x="11833" y="65151"/>
                    <a:pt x="12020" y="58629"/>
                  </a:cubicBezTo>
                  <a:lnTo>
                    <a:pt x="567" y="54477"/>
                  </a:lnTo>
                  <a:lnTo>
                    <a:pt x="2260" y="44874"/>
                  </a:lnTo>
                  <a:lnTo>
                    <a:pt x="14445" y="44868"/>
                  </a:lnTo>
                  <a:lnTo>
                    <a:pt x="14445" y="44868"/>
                  </a:lnTo>
                  <a:cubicBezTo>
                    <a:pt x="16499" y="38676"/>
                    <a:pt x="19793" y="32967"/>
                    <a:pt x="24125" y="28091"/>
                  </a:cubicBezTo>
                  <a:lnTo>
                    <a:pt x="18017" y="17572"/>
                  </a:lnTo>
                  <a:lnTo>
                    <a:pt x="25478" y="11308"/>
                  </a:lnTo>
                  <a:lnTo>
                    <a:pt x="34823" y="19109"/>
                  </a:lnTo>
                  <a:lnTo>
                    <a:pt x="34823" y="19109"/>
                  </a:lnTo>
                  <a:cubicBezTo>
                    <a:pt x="40375" y="15687"/>
                    <a:pt x="46566" y="13432"/>
                    <a:pt x="53017" y="12483"/>
                  </a:cubicBezTo>
                  <a:lnTo>
                    <a:pt x="55133" y="511"/>
                  </a:lnTo>
                  <a:lnTo>
                    <a:pt x="64867" y="511"/>
                  </a:lnTo>
                  <a:lnTo>
                    <a:pt x="66983" y="12483"/>
                  </a:lnTo>
                  <a:lnTo>
                    <a:pt x="66983" y="12483"/>
                  </a:lnTo>
                  <a:cubicBezTo>
                    <a:pt x="73434" y="13432"/>
                    <a:pt x="79625" y="15687"/>
                    <a:pt x="85177" y="19109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4"/>
            <p:cNvSpPr txBox="1"/>
            <p:nvPr/>
          </p:nvSpPr>
          <p:spPr>
            <a:xfrm>
              <a:off x="4007485" y="2652353"/>
              <a:ext cx="1261494" cy="10876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000"/>
                <a:buFont typeface="Gill Sans"/>
                <a:buNone/>
              </a:pPr>
              <a:r>
                <a:rPr lang="en-US" sz="1100">
                  <a:solidFill>
                    <a:srgbClr val="C9374F"/>
                  </a:solidFill>
                  <a:latin typeface="Verdana"/>
                  <a:ea typeface="Verdana"/>
                  <a:cs typeface="Verdana"/>
                  <a:sym typeface="Verdana"/>
                </a:rPr>
                <a:t>Strategic Narratives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rgbClr val="606060"/>
                </a:buClr>
                <a:buSzPts val="900"/>
                <a:buFont typeface="Gill Sans"/>
                <a:buNone/>
              </a:pPr>
              <a:r>
                <a:rPr lang="en-US" sz="900" i="1">
                  <a:solidFill>
                    <a:srgbClr val="606060"/>
                  </a:solidFill>
                  <a:latin typeface="Gill Sans"/>
                  <a:ea typeface="Gill Sans"/>
                  <a:cs typeface="Gill Sans"/>
                  <a:sym typeface="Gill Sans"/>
                </a:rPr>
                <a:t>Align Strategic Plans with Financial Plans</a:t>
              </a:r>
              <a:endParaRPr/>
            </a:p>
          </p:txBody>
        </p:sp>
        <p:sp>
          <p:nvSpPr>
            <p:cNvPr id="204" name="Google Shape;204;p24"/>
            <p:cNvSpPr/>
            <p:nvPr/>
          </p:nvSpPr>
          <p:spPr>
            <a:xfrm>
              <a:off x="2472772" y="623000"/>
              <a:ext cx="2090277" cy="212472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9790" y="30187"/>
                  </a:moveTo>
                  <a:lnTo>
                    <a:pt x="107546" y="25113"/>
                  </a:lnTo>
                  <a:lnTo>
                    <a:pt x="114134" y="36603"/>
                  </a:lnTo>
                  <a:lnTo>
                    <a:pt x="100535" y="48929"/>
                  </a:lnTo>
                  <a:lnTo>
                    <a:pt x="100535" y="48929"/>
                  </a:lnTo>
                  <a:cubicBezTo>
                    <a:pt x="102488" y="56179"/>
                    <a:pt x="102488" y="63821"/>
                    <a:pt x="100535" y="71071"/>
                  </a:cubicBezTo>
                  <a:lnTo>
                    <a:pt x="114134" y="83397"/>
                  </a:lnTo>
                  <a:lnTo>
                    <a:pt x="107546" y="94887"/>
                  </a:lnTo>
                  <a:lnTo>
                    <a:pt x="89790" y="89813"/>
                  </a:lnTo>
                  <a:lnTo>
                    <a:pt x="89790" y="89813"/>
                  </a:lnTo>
                  <a:cubicBezTo>
                    <a:pt x="84531" y="95141"/>
                    <a:pt x="77957" y="98962"/>
                    <a:pt x="70746" y="100884"/>
                  </a:cubicBezTo>
                  <a:lnTo>
                    <a:pt x="66514" y="118592"/>
                  </a:lnTo>
                  <a:lnTo>
                    <a:pt x="53486" y="118592"/>
                  </a:lnTo>
                  <a:lnTo>
                    <a:pt x="49254" y="100884"/>
                  </a:lnTo>
                  <a:lnTo>
                    <a:pt x="49254" y="100884"/>
                  </a:lnTo>
                  <a:cubicBezTo>
                    <a:pt x="42043" y="98962"/>
                    <a:pt x="35469" y="95141"/>
                    <a:pt x="30210" y="89813"/>
                  </a:cubicBezTo>
                  <a:lnTo>
                    <a:pt x="12454" y="94887"/>
                  </a:lnTo>
                  <a:lnTo>
                    <a:pt x="5866" y="83397"/>
                  </a:lnTo>
                  <a:lnTo>
                    <a:pt x="19465" y="71071"/>
                  </a:lnTo>
                  <a:lnTo>
                    <a:pt x="19465" y="71071"/>
                  </a:lnTo>
                  <a:cubicBezTo>
                    <a:pt x="17512" y="63821"/>
                    <a:pt x="17512" y="56179"/>
                    <a:pt x="19465" y="48929"/>
                  </a:cubicBezTo>
                  <a:lnTo>
                    <a:pt x="5866" y="36603"/>
                  </a:lnTo>
                  <a:lnTo>
                    <a:pt x="12454" y="25113"/>
                  </a:lnTo>
                  <a:lnTo>
                    <a:pt x="30210" y="30187"/>
                  </a:lnTo>
                  <a:lnTo>
                    <a:pt x="30210" y="30187"/>
                  </a:lnTo>
                  <a:cubicBezTo>
                    <a:pt x="35469" y="24859"/>
                    <a:pt x="42043" y="21038"/>
                    <a:pt x="49254" y="19116"/>
                  </a:cubicBezTo>
                  <a:lnTo>
                    <a:pt x="53486" y="1408"/>
                  </a:lnTo>
                  <a:lnTo>
                    <a:pt x="66514" y="1408"/>
                  </a:lnTo>
                  <a:lnTo>
                    <a:pt x="70746" y="19116"/>
                  </a:lnTo>
                  <a:lnTo>
                    <a:pt x="70746" y="19116"/>
                  </a:lnTo>
                  <a:cubicBezTo>
                    <a:pt x="77957" y="21038"/>
                    <a:pt x="84531" y="24859"/>
                    <a:pt x="89790" y="30187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4"/>
            <p:cNvSpPr txBox="1"/>
            <p:nvPr/>
          </p:nvSpPr>
          <p:spPr>
            <a:xfrm>
              <a:off x="2999006" y="1157497"/>
              <a:ext cx="1037809" cy="1055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000"/>
                <a:buFont typeface="Gill Sans"/>
                <a:buNone/>
              </a:pPr>
              <a:r>
                <a:rPr lang="en-US" sz="1100">
                  <a:solidFill>
                    <a:srgbClr val="C9374F"/>
                  </a:solidFill>
                  <a:latin typeface="Verdana"/>
                  <a:ea typeface="Verdana"/>
                  <a:cs typeface="Verdana"/>
                  <a:sym typeface="Verdana"/>
                </a:rPr>
                <a:t>Operations and Multi-Year Plans</a:t>
              </a:r>
              <a:endParaRPr sz="1100"/>
            </a:p>
            <a:p>
              <a:pPr marL="0" marR="0" lvl="0" indent="0" algn="ctr" rtl="0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rgbClr val="606060"/>
                </a:buClr>
                <a:buSzPts val="900"/>
                <a:buFont typeface="Gill Sans"/>
                <a:buNone/>
              </a:pPr>
              <a:r>
                <a:rPr lang="en-US" sz="900" i="1">
                  <a:solidFill>
                    <a:srgbClr val="606060"/>
                  </a:solidFill>
                  <a:latin typeface="Gill Sans"/>
                  <a:ea typeface="Gill Sans"/>
                  <a:cs typeface="Gill Sans"/>
                  <a:sym typeface="Gill Sans"/>
                </a:rPr>
                <a:t>By Organization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rgbClr val="606060"/>
                </a:buClr>
                <a:buSzPts val="900"/>
                <a:buFont typeface="Arial"/>
                <a:buNone/>
              </a:pPr>
              <a:r>
                <a:rPr lang="en-US" sz="900" i="1">
                  <a:solidFill>
                    <a:srgbClr val="606060"/>
                  </a:solidFill>
                  <a:latin typeface="Gill Sans"/>
                  <a:ea typeface="Gill Sans"/>
                  <a:cs typeface="Gill Sans"/>
                  <a:sym typeface="Gill Sans"/>
                </a:rPr>
                <a:t>By Planning Fund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rgbClr val="606060"/>
                </a:buClr>
                <a:buSzPts val="900"/>
                <a:buFont typeface="Arial"/>
                <a:buNone/>
              </a:pPr>
              <a:r>
                <a:rPr lang="en-US" sz="900" i="1">
                  <a:solidFill>
                    <a:srgbClr val="606060"/>
                  </a:solidFill>
                  <a:latin typeface="Gill Sans"/>
                  <a:ea typeface="Gill Sans"/>
                  <a:cs typeface="Gill Sans"/>
                  <a:sym typeface="Gill Sans"/>
                </a:rPr>
                <a:t>By Budget Object</a:t>
              </a:r>
              <a:endParaRPr/>
            </a:p>
          </p:txBody>
        </p:sp>
        <p:sp>
          <p:nvSpPr>
            <p:cNvPr id="206" name="Google Shape;206;p24"/>
            <p:cNvSpPr/>
            <p:nvPr/>
          </p:nvSpPr>
          <p:spPr>
            <a:xfrm>
              <a:off x="3268536" y="655449"/>
              <a:ext cx="3207307" cy="219472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8876" y="4969"/>
                  </a:moveTo>
                  <a:lnTo>
                    <a:pt x="48876" y="4969"/>
                  </a:lnTo>
                  <a:cubicBezTo>
                    <a:pt x="76948" y="-465"/>
                    <a:pt x="104815" y="15190"/>
                    <a:pt x="114176" y="41650"/>
                  </a:cubicBezTo>
                  <a:cubicBezTo>
                    <a:pt x="123536" y="68110"/>
                    <a:pt x="111523" y="97273"/>
                    <a:pt x="86026" y="109984"/>
                  </a:cubicBezTo>
                  <a:lnTo>
                    <a:pt x="87433" y="113237"/>
                  </a:lnTo>
                  <a:lnTo>
                    <a:pt x="81242" y="109096"/>
                  </a:lnTo>
                  <a:lnTo>
                    <a:pt x="82438" y="101692"/>
                  </a:lnTo>
                  <a:lnTo>
                    <a:pt x="83844" y="104941"/>
                  </a:lnTo>
                  <a:cubicBezTo>
                    <a:pt x="107656" y="93725"/>
                    <a:pt x="119041" y="67678"/>
                    <a:pt x="110517" y="43914"/>
                  </a:cubicBezTo>
                  <a:cubicBezTo>
                    <a:pt x="101994" y="20150"/>
                    <a:pt x="76175" y="5950"/>
                    <a:pt x="50023" y="10643"/>
                  </a:cubicBezTo>
                  <a:close/>
                </a:path>
              </a:pathLst>
            </a:custGeom>
            <a:solidFill>
              <a:srgbClr val="D7E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4"/>
            <p:cNvSpPr/>
            <p:nvPr/>
          </p:nvSpPr>
          <p:spPr>
            <a:xfrm rot="5400000" flipH="1">
              <a:off x="2079049" y="161566"/>
              <a:ext cx="2845635" cy="318315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6565" y="9926"/>
                  </a:moveTo>
                  <a:lnTo>
                    <a:pt x="36565" y="9926"/>
                  </a:lnTo>
                  <a:cubicBezTo>
                    <a:pt x="58297" y="-448"/>
                    <a:pt x="84184" y="4680"/>
                    <a:pt x="100426" y="22575"/>
                  </a:cubicBezTo>
                  <a:cubicBezTo>
                    <a:pt x="116667" y="40471"/>
                    <a:pt x="119477" y="66964"/>
                    <a:pt x="107357" y="87928"/>
                  </a:cubicBezTo>
                  <a:cubicBezTo>
                    <a:pt x="95237" y="108892"/>
                    <a:pt x="71012" y="119441"/>
                    <a:pt x="47598" y="113951"/>
                  </a:cubicBezTo>
                  <a:cubicBezTo>
                    <a:pt x="24184" y="108461"/>
                    <a:pt x="7039" y="88211"/>
                    <a:pt x="5304" y="63998"/>
                  </a:cubicBezTo>
                  <a:lnTo>
                    <a:pt x="166" y="63839"/>
                  </a:lnTo>
                  <a:lnTo>
                    <a:pt x="9056" y="58421"/>
                  </a:lnTo>
                  <a:lnTo>
                    <a:pt x="18220" y="64398"/>
                  </a:lnTo>
                  <a:lnTo>
                    <a:pt x="13084" y="64239"/>
                  </a:lnTo>
                  <a:lnTo>
                    <a:pt x="13084" y="64239"/>
                  </a:lnTo>
                  <a:cubicBezTo>
                    <a:pt x="14887" y="85364"/>
                    <a:pt x="29827" y="102830"/>
                    <a:pt x="49961" y="107351"/>
                  </a:cubicBezTo>
                  <a:cubicBezTo>
                    <a:pt x="70095" y="111871"/>
                    <a:pt x="90747" y="102396"/>
                    <a:pt x="100937" y="83963"/>
                  </a:cubicBezTo>
                  <a:cubicBezTo>
                    <a:pt x="111126" y="65530"/>
                    <a:pt x="108486" y="42421"/>
                    <a:pt x="94421" y="26922"/>
                  </a:cubicBezTo>
                  <a:cubicBezTo>
                    <a:pt x="80356" y="11423"/>
                    <a:pt x="58132" y="7134"/>
                    <a:pt x="39565" y="16335"/>
                  </a:cubicBezTo>
                  <a:close/>
                </a:path>
              </a:pathLst>
            </a:custGeom>
            <a:solidFill>
              <a:srgbClr val="D7E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24"/>
          <p:cNvGrpSpPr/>
          <p:nvPr/>
        </p:nvGrpSpPr>
        <p:grpSpPr>
          <a:xfrm>
            <a:off x="297367" y="1471960"/>
            <a:ext cx="3606668" cy="720000"/>
            <a:chOff x="0" y="0"/>
            <a:chExt cx="3606668" cy="720000"/>
          </a:xfrm>
        </p:grpSpPr>
        <p:sp>
          <p:nvSpPr>
            <p:cNvPr id="209" name="Google Shape;209;p24"/>
            <p:cNvSpPr/>
            <p:nvPr/>
          </p:nvSpPr>
          <p:spPr>
            <a:xfrm>
              <a:off x="0" y="0"/>
              <a:ext cx="3606668" cy="720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4"/>
            <p:cNvSpPr/>
            <p:nvPr/>
          </p:nvSpPr>
          <p:spPr>
            <a:xfrm>
              <a:off x="333352" y="169670"/>
              <a:ext cx="1917246" cy="36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4"/>
            <p:cNvSpPr txBox="1"/>
            <p:nvPr/>
          </p:nvSpPr>
          <p:spPr>
            <a:xfrm>
              <a:off x="333352" y="169670"/>
              <a:ext cx="1917246" cy="36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1600" rIns="0" bIns="101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Gill Sans"/>
                <a:buNone/>
              </a:pPr>
              <a:r>
                <a:rPr lang="en-US" sz="1100">
                  <a:solidFill>
                    <a:srgbClr val="C9374F"/>
                  </a:solidFill>
                  <a:latin typeface="Verdana"/>
                  <a:ea typeface="Verdana"/>
                  <a:cs typeface="Verdana"/>
                  <a:sym typeface="Verdana"/>
                </a:rPr>
                <a:t>RCM Metrics</a:t>
              </a:r>
              <a:endParaRPr sz="1100">
                <a:solidFill>
                  <a:srgbClr val="C9374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212" name="Google Shape;212;p24"/>
          <p:cNvSpPr/>
          <p:nvPr/>
        </p:nvSpPr>
        <p:spPr>
          <a:xfrm>
            <a:off x="719847" y="2195313"/>
            <a:ext cx="2863174" cy="61362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C9374F"/>
                </a:solidFill>
                <a:latin typeface="Verdana"/>
                <a:ea typeface="Verdana"/>
                <a:cs typeface="Verdana"/>
                <a:sym typeface="Verdana"/>
              </a:rPr>
              <a:t>Labor Planning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5"/>
          <p:cNvSpPr txBox="1">
            <a:spLocks noGrp="1"/>
          </p:cNvSpPr>
          <p:nvPr>
            <p:ph type="sldNum" idx="12"/>
          </p:nvPr>
        </p:nvSpPr>
        <p:spPr>
          <a:xfrm>
            <a:off x="4315389" y="4882202"/>
            <a:ext cx="505516" cy="261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grpSp>
        <p:nvGrpSpPr>
          <p:cNvPr id="219" name="Google Shape;219;p25"/>
          <p:cNvGrpSpPr/>
          <p:nvPr/>
        </p:nvGrpSpPr>
        <p:grpSpPr>
          <a:xfrm>
            <a:off x="435861" y="1202267"/>
            <a:ext cx="3879526" cy="3810579"/>
            <a:chOff x="21192" y="11420"/>
            <a:chExt cx="3879526" cy="3810579"/>
          </a:xfrm>
        </p:grpSpPr>
        <p:sp>
          <p:nvSpPr>
            <p:cNvPr id="220" name="Google Shape;220;p25"/>
            <p:cNvSpPr/>
            <p:nvPr/>
          </p:nvSpPr>
          <p:spPr>
            <a:xfrm>
              <a:off x="21192" y="11420"/>
              <a:ext cx="3879526" cy="1211438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5"/>
            <p:cNvSpPr txBox="1"/>
            <p:nvPr/>
          </p:nvSpPr>
          <p:spPr>
            <a:xfrm>
              <a:off x="56674" y="46902"/>
              <a:ext cx="3808562" cy="11404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25400" rIns="381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2000"/>
                <a:buFont typeface="Gill Sans"/>
                <a:buNone/>
              </a:pPr>
              <a:r>
                <a:rPr lang="en-US" sz="2220">
                  <a:solidFill>
                    <a:srgbClr val="C9374F"/>
                  </a:solidFill>
                  <a:latin typeface="Verdana"/>
                  <a:ea typeface="Verdana"/>
                  <a:cs typeface="Verdana"/>
                  <a:sym typeface="Verdana"/>
                </a:rPr>
                <a:t>College/Division</a:t>
              </a:r>
              <a:endParaRPr/>
            </a:p>
          </p:txBody>
        </p:sp>
        <p:sp>
          <p:nvSpPr>
            <p:cNvPr id="222" name="Google Shape;222;p25"/>
            <p:cNvSpPr/>
            <p:nvPr/>
          </p:nvSpPr>
          <p:spPr>
            <a:xfrm>
              <a:off x="409145" y="1222858"/>
              <a:ext cx="377356" cy="51069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93B1B3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23" name="Google Shape;223;p25"/>
            <p:cNvSpPr/>
            <p:nvPr/>
          </p:nvSpPr>
          <p:spPr>
            <a:xfrm>
              <a:off x="786501" y="1385479"/>
              <a:ext cx="1658438" cy="69614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5"/>
            <p:cNvSpPr txBox="1"/>
            <p:nvPr/>
          </p:nvSpPr>
          <p:spPr>
            <a:xfrm>
              <a:off x="806890" y="1405868"/>
              <a:ext cx="1617660" cy="6553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Gill Sans"/>
                <a:buNone/>
              </a:pPr>
              <a:r>
                <a:rPr lang="en-US" sz="1850">
                  <a:solidFill>
                    <a:srgbClr val="6F868D"/>
                  </a:solidFill>
                  <a:latin typeface="Calibri"/>
                  <a:ea typeface="Calibri"/>
                  <a:cs typeface="Calibri"/>
                  <a:sym typeface="Calibri"/>
                </a:rPr>
                <a:t>Unit Head</a:t>
              </a:r>
              <a:endParaRPr/>
            </a:p>
          </p:txBody>
        </p:sp>
        <p:sp>
          <p:nvSpPr>
            <p:cNvPr id="225" name="Google Shape;225;p25"/>
            <p:cNvSpPr/>
            <p:nvPr/>
          </p:nvSpPr>
          <p:spPr>
            <a:xfrm>
              <a:off x="409145" y="1222858"/>
              <a:ext cx="377356" cy="138088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93B1B3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26" name="Google Shape;226;p25"/>
            <p:cNvSpPr/>
            <p:nvPr/>
          </p:nvSpPr>
          <p:spPr>
            <a:xfrm>
              <a:off x="786501" y="2255665"/>
              <a:ext cx="1821080" cy="69614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5"/>
            <p:cNvSpPr txBox="1"/>
            <p:nvPr/>
          </p:nvSpPr>
          <p:spPr>
            <a:xfrm>
              <a:off x="806890" y="2276054"/>
              <a:ext cx="1780302" cy="6553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Gill Sans"/>
                <a:buNone/>
              </a:pPr>
              <a:r>
                <a:rPr lang="en-US" sz="1850">
                  <a:solidFill>
                    <a:srgbClr val="6F868D"/>
                  </a:solidFill>
                  <a:latin typeface="Calibri"/>
                  <a:ea typeface="Calibri"/>
                  <a:cs typeface="Calibri"/>
                  <a:sym typeface="Calibri"/>
                </a:rPr>
                <a:t>Finance Leader</a:t>
              </a:r>
              <a:endParaRPr/>
            </a:p>
          </p:txBody>
        </p:sp>
        <p:sp>
          <p:nvSpPr>
            <p:cNvPr id="228" name="Google Shape;228;p25"/>
            <p:cNvSpPr/>
            <p:nvPr/>
          </p:nvSpPr>
          <p:spPr>
            <a:xfrm>
              <a:off x="409145" y="1222858"/>
              <a:ext cx="377356" cy="225106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93B1B3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29" name="Google Shape;229;p25"/>
            <p:cNvSpPr/>
            <p:nvPr/>
          </p:nvSpPr>
          <p:spPr>
            <a:xfrm>
              <a:off x="786501" y="3125851"/>
              <a:ext cx="2182131" cy="69614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5"/>
            <p:cNvSpPr txBox="1"/>
            <p:nvPr/>
          </p:nvSpPr>
          <p:spPr>
            <a:xfrm>
              <a:off x="806890" y="3146240"/>
              <a:ext cx="2141353" cy="6553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Gill Sans"/>
                <a:buNone/>
              </a:pPr>
              <a:r>
                <a:rPr lang="en-US" sz="1850">
                  <a:solidFill>
                    <a:srgbClr val="6F868D"/>
                  </a:solidFill>
                  <a:latin typeface="Calibri"/>
                  <a:ea typeface="Calibri"/>
                  <a:cs typeface="Calibri"/>
                  <a:sym typeface="Calibri"/>
                </a:rPr>
                <a:t>Business Manager</a:t>
              </a:r>
              <a:endParaRPr/>
            </a:p>
          </p:txBody>
        </p:sp>
      </p:grpSp>
      <p:sp>
        <p:nvSpPr>
          <p:cNvPr id="231" name="Google Shape;231;p25"/>
          <p:cNvSpPr txBox="1">
            <a:spLocks noGrp="1"/>
          </p:cNvSpPr>
          <p:nvPr>
            <p:ph type="body" idx="2"/>
          </p:nvPr>
        </p:nvSpPr>
        <p:spPr>
          <a:xfrm>
            <a:off x="4820905" y="1190848"/>
            <a:ext cx="4111222" cy="3691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9374F"/>
              </a:buClr>
              <a:buSzPts val="2220"/>
              <a:buNone/>
            </a:pPr>
            <a:r>
              <a:rPr lang="en-US" sz="2220">
                <a:solidFill>
                  <a:srgbClr val="C9374F"/>
                </a:solidFill>
              </a:rPr>
              <a:t>Questions to consider: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9374F"/>
              </a:buClr>
              <a:buSzPts val="1850"/>
              <a:buFont typeface="Arial"/>
              <a:buChar char="•"/>
            </a:pPr>
            <a:r>
              <a:rPr lang="en-US" sz="1850">
                <a:latin typeface="Calibri"/>
                <a:ea typeface="Calibri"/>
                <a:cs typeface="Calibri"/>
                <a:sym typeface="Calibri"/>
              </a:rPr>
              <a:t>Who will input position level detail for the department?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9374F"/>
              </a:buClr>
              <a:buSzPts val="1850"/>
              <a:buFont typeface="Arial"/>
              <a:buChar char="•"/>
            </a:pPr>
            <a:r>
              <a:rPr lang="en-US" sz="1850">
                <a:latin typeface="Calibri"/>
                <a:ea typeface="Calibri"/>
                <a:cs typeface="Calibri"/>
                <a:sym typeface="Calibri"/>
              </a:rPr>
              <a:t>Who will input operational and revenue projections for the department?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9374F"/>
              </a:buClr>
              <a:buSzPts val="1850"/>
              <a:buFont typeface="Arial"/>
              <a:buChar char="•"/>
            </a:pPr>
            <a:r>
              <a:rPr lang="en-US" sz="1850">
                <a:latin typeface="Calibri"/>
                <a:ea typeface="Calibri"/>
                <a:cs typeface="Calibri"/>
                <a:sym typeface="Calibri"/>
              </a:rPr>
              <a:t>Who will approve the budgets for the college/division?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9374F"/>
              </a:buClr>
              <a:buSzPts val="1850"/>
              <a:buFont typeface="Arial"/>
              <a:buChar char="•"/>
            </a:pPr>
            <a:r>
              <a:rPr lang="en-US" sz="1850">
                <a:latin typeface="Calibri"/>
                <a:ea typeface="Calibri"/>
                <a:cs typeface="Calibri"/>
                <a:sym typeface="Calibri"/>
              </a:rPr>
              <a:t>How will you coordinate collaboration and communication between all parties involved?</a:t>
            </a:r>
            <a:endParaRPr/>
          </a:p>
          <a:p>
            <a:pPr marL="342900" lvl="0" indent="-260667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SzPts val="1295"/>
              <a:buNone/>
            </a:pPr>
            <a:endParaRPr sz="1295"/>
          </a:p>
        </p:txBody>
      </p:sp>
      <p:sp>
        <p:nvSpPr>
          <p:cNvPr id="232" name="Google Shape;232;p2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03313"/>
          </a:xfrm>
          <a:prstGeom prst="rect">
            <a:avLst/>
          </a:prstGeom>
          <a:solidFill>
            <a:schemeClr val="accent1">
              <a:alpha val="35686"/>
            </a:schemeClr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Who will be impacted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26" descr="See the source image"/>
          <p:cNvPicPr preferRelativeResize="0"/>
          <p:nvPr/>
        </p:nvPicPr>
        <p:blipFill rotWithShape="1">
          <a:blip r:embed="rId3">
            <a:alphaModFix amt="42000"/>
          </a:blip>
          <a:srcRect l="-2080" t="41999" r="-1188" b="34364"/>
          <a:stretch/>
        </p:blipFill>
        <p:spPr>
          <a:xfrm>
            <a:off x="-371475" y="2020093"/>
            <a:ext cx="9857448" cy="1103314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6"/>
          <p:cNvSpPr txBox="1">
            <a:spLocks noGrp="1"/>
          </p:cNvSpPr>
          <p:nvPr>
            <p:ph type="sldNum" idx="12"/>
          </p:nvPr>
        </p:nvSpPr>
        <p:spPr>
          <a:xfrm>
            <a:off x="4315389" y="4882202"/>
            <a:ext cx="505516" cy="261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240" name="Google Shape;240;p26"/>
          <p:cNvSpPr txBox="1">
            <a:spLocks noGrp="1"/>
          </p:cNvSpPr>
          <p:nvPr>
            <p:ph type="title"/>
          </p:nvPr>
        </p:nvSpPr>
        <p:spPr>
          <a:xfrm>
            <a:off x="-435880" y="2020094"/>
            <a:ext cx="9744075" cy="1103313"/>
          </a:xfrm>
          <a:prstGeom prst="rect">
            <a:avLst/>
          </a:prstGeom>
          <a:solidFill>
            <a:srgbClr val="C8D9D8">
              <a:alpha val="35686"/>
            </a:srgbClr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/>
              <a:t>PLANNING DIMENSIONS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7"/>
          <p:cNvSpPr txBox="1">
            <a:spLocks noGrp="1"/>
          </p:cNvSpPr>
          <p:nvPr>
            <p:ph type="sldNum" idx="12"/>
          </p:nvPr>
        </p:nvSpPr>
        <p:spPr>
          <a:xfrm>
            <a:off x="4315389" y="4882202"/>
            <a:ext cx="505516" cy="261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247" name="Google Shape;247;p27"/>
          <p:cNvSpPr txBox="1"/>
          <p:nvPr/>
        </p:nvSpPr>
        <p:spPr>
          <a:xfrm>
            <a:off x="535250" y="1764500"/>
            <a:ext cx="3890400" cy="30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868D"/>
              </a:buClr>
              <a:buSzPts val="2000"/>
              <a:buFont typeface="Arial"/>
              <a:buChar char="•"/>
            </a:pPr>
            <a:r>
              <a:rPr lang="en-US" sz="2000" b="0" i="0">
                <a:solidFill>
                  <a:srgbClr val="6F868D"/>
                </a:solidFill>
                <a:latin typeface="Calibri"/>
                <a:ea typeface="Calibri"/>
                <a:cs typeface="Calibri"/>
                <a:sym typeface="Calibri"/>
              </a:rPr>
              <a:t>Academic Enhancement Fund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F868D"/>
              </a:buClr>
              <a:buSzPts val="2000"/>
              <a:buFont typeface="Arial"/>
              <a:buChar char="•"/>
            </a:pPr>
            <a:r>
              <a:rPr lang="en-US" sz="2000" b="0" i="0">
                <a:solidFill>
                  <a:srgbClr val="6F868D"/>
                </a:solidFill>
                <a:latin typeface="Calibri"/>
                <a:ea typeface="Calibri"/>
                <a:cs typeface="Calibri"/>
                <a:sym typeface="Calibri"/>
              </a:rPr>
              <a:t>Auxiliaries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F868D"/>
              </a:buClr>
              <a:buSzPts val="2000"/>
              <a:buFont typeface="Arial"/>
              <a:buChar char="•"/>
            </a:pPr>
            <a:r>
              <a:rPr lang="en-US" sz="2000" b="0" i="0">
                <a:solidFill>
                  <a:srgbClr val="6F868D"/>
                </a:solidFill>
                <a:latin typeface="Calibri"/>
                <a:ea typeface="Calibri"/>
                <a:cs typeface="Calibri"/>
                <a:sym typeface="Calibri"/>
              </a:rPr>
              <a:t>Banner (Op &amp; Non-op)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F868D"/>
              </a:buClr>
              <a:buSzPts val="2000"/>
              <a:buFont typeface="Arial"/>
              <a:buChar char="•"/>
            </a:pPr>
            <a:r>
              <a:rPr lang="en-US" sz="2000" b="0" i="0">
                <a:solidFill>
                  <a:srgbClr val="6F868D"/>
                </a:solidFill>
                <a:latin typeface="Calibri"/>
                <a:ea typeface="Calibri"/>
                <a:cs typeface="Calibri"/>
                <a:sym typeface="Calibri"/>
              </a:rPr>
              <a:t>Designated-Other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F868D"/>
              </a:buClr>
              <a:buSzPts val="2000"/>
              <a:buFont typeface="Arial"/>
              <a:buChar char="•"/>
            </a:pPr>
            <a:r>
              <a:rPr lang="en-US" sz="2000" b="0" i="0">
                <a:solidFill>
                  <a:srgbClr val="6F868D"/>
                </a:solidFill>
                <a:latin typeface="Calibri"/>
                <a:ea typeface="Calibri"/>
                <a:cs typeface="Calibri"/>
                <a:sym typeface="Calibri"/>
              </a:rPr>
              <a:t>Designated-Service Centers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F868D"/>
              </a:buClr>
              <a:buSzPts val="2000"/>
              <a:buFont typeface="Arial"/>
              <a:buChar char="•"/>
            </a:pPr>
            <a:r>
              <a:rPr lang="en-US" sz="2000" b="0" i="0">
                <a:solidFill>
                  <a:srgbClr val="6F868D"/>
                </a:solidFill>
                <a:latin typeface="Calibri"/>
                <a:ea typeface="Calibri"/>
                <a:cs typeface="Calibri"/>
                <a:sym typeface="Calibri"/>
              </a:rPr>
              <a:t>Dean’s Tax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F868D"/>
              </a:buClr>
              <a:buSzPts val="2000"/>
              <a:buFont typeface="Arial"/>
              <a:buChar char="•"/>
            </a:pPr>
            <a:r>
              <a:rPr lang="en-US" sz="2000" b="0" i="0">
                <a:solidFill>
                  <a:srgbClr val="6F868D"/>
                </a:solidFill>
                <a:latin typeface="Calibri"/>
                <a:ea typeface="Calibri"/>
                <a:cs typeface="Calibri"/>
                <a:sym typeface="Calibri"/>
              </a:rPr>
              <a:t>Federal Agriculture</a:t>
            </a:r>
            <a:endParaRPr/>
          </a:p>
          <a:p>
            <a:pPr marL="228600" marR="0" lvl="0" indent="-101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F868D"/>
              </a:buClr>
              <a:buSzPts val="2000"/>
              <a:buFont typeface="Arial"/>
              <a:buNone/>
            </a:pPr>
            <a:endParaRPr sz="2000" b="0" i="0">
              <a:solidFill>
                <a:srgbClr val="6F868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7"/>
          <p:cNvSpPr txBox="1"/>
          <p:nvPr/>
        </p:nvSpPr>
        <p:spPr>
          <a:xfrm>
            <a:off x="0" y="0"/>
            <a:ext cx="9144000" cy="854016"/>
          </a:xfrm>
          <a:prstGeom prst="rect">
            <a:avLst/>
          </a:prstGeom>
          <a:solidFill>
            <a:schemeClr val="accent1">
              <a:alpha val="35686"/>
            </a:schemeClr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>
                <a:solidFill>
                  <a:srgbClr val="0C234B"/>
                </a:solidFill>
                <a:latin typeface="Verdana"/>
                <a:ea typeface="Verdana"/>
                <a:cs typeface="Verdana"/>
                <a:sym typeface="Verdana"/>
              </a:rPr>
              <a:t>PLANNING DIMENSIONS</a:t>
            </a:r>
            <a:endParaRPr/>
          </a:p>
        </p:txBody>
      </p:sp>
      <p:sp>
        <p:nvSpPr>
          <p:cNvPr id="249" name="Google Shape;249;p27"/>
          <p:cNvSpPr txBox="1"/>
          <p:nvPr/>
        </p:nvSpPr>
        <p:spPr>
          <a:xfrm>
            <a:off x="553661" y="1054041"/>
            <a:ext cx="8028971" cy="51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374F"/>
              </a:buClr>
              <a:buSzPts val="2400"/>
              <a:buFont typeface="Verdana"/>
              <a:buNone/>
            </a:pPr>
            <a:r>
              <a:rPr lang="en-US" sz="2400" b="0" i="0">
                <a:solidFill>
                  <a:srgbClr val="C9374F"/>
                </a:solidFill>
                <a:latin typeface="Verdana"/>
                <a:ea typeface="Verdana"/>
                <a:cs typeface="Verdana"/>
                <a:sym typeface="Verdana"/>
              </a:rPr>
              <a:t>Planning Funds – Current List</a:t>
            </a:r>
            <a:endParaRPr/>
          </a:p>
          <a:p>
            <a:pPr marL="228600" marR="0" lvl="0" indent="-101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F868D"/>
              </a:buClr>
              <a:buSzPts val="2000"/>
              <a:buFont typeface="Arial"/>
              <a:buNone/>
            </a:pPr>
            <a:endParaRPr sz="2000" b="0" i="0">
              <a:solidFill>
                <a:srgbClr val="6F868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7"/>
          <p:cNvSpPr txBox="1"/>
          <p:nvPr/>
        </p:nvSpPr>
        <p:spPr>
          <a:xfrm>
            <a:off x="4765450" y="1646075"/>
            <a:ext cx="4256100" cy="30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spcBef>
                <a:spcPts val="800"/>
              </a:spcBef>
              <a:spcAft>
                <a:spcPts val="0"/>
              </a:spcAft>
              <a:buClr>
                <a:srgbClr val="6F868D"/>
              </a:buClr>
              <a:buSzPts val="2000"/>
              <a:buChar char="•"/>
            </a:pPr>
            <a:r>
              <a:rPr lang="en-US" sz="2000">
                <a:solidFill>
                  <a:srgbClr val="6F868D"/>
                </a:solidFill>
                <a:latin typeface="Calibri"/>
                <a:ea typeface="Calibri"/>
                <a:cs typeface="Calibri"/>
                <a:sym typeface="Calibri"/>
              </a:rPr>
              <a:t>Financial Aid</a:t>
            </a:r>
            <a:endParaRPr sz="2000">
              <a:solidFill>
                <a:srgbClr val="6F868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F868D"/>
              </a:buClr>
              <a:buSzPts val="2000"/>
              <a:buFont typeface="Arial"/>
              <a:buChar char="•"/>
            </a:pPr>
            <a:r>
              <a:rPr lang="en-US" sz="2000" b="0" i="0">
                <a:solidFill>
                  <a:srgbClr val="6F868D"/>
                </a:solidFill>
                <a:latin typeface="Calibri"/>
                <a:ea typeface="Calibri"/>
                <a:cs typeface="Calibri"/>
                <a:sym typeface="Calibri"/>
              </a:rPr>
              <a:t>Locally Allocated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F868D"/>
              </a:buClr>
              <a:buSzPts val="2000"/>
              <a:buFont typeface="Arial"/>
              <a:buChar char="•"/>
            </a:pPr>
            <a:r>
              <a:rPr lang="en-US" sz="2000" b="0" i="0">
                <a:solidFill>
                  <a:srgbClr val="6F868D"/>
                </a:solidFill>
                <a:latin typeface="Calibri"/>
                <a:ea typeface="Calibri"/>
                <a:cs typeface="Calibri"/>
                <a:sym typeface="Calibri"/>
              </a:rPr>
              <a:t>Mandatory Fees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F868D"/>
              </a:buClr>
              <a:buSzPts val="2000"/>
              <a:buFont typeface="Arial"/>
              <a:buChar char="•"/>
            </a:pPr>
            <a:r>
              <a:rPr lang="en-US" sz="2000" b="0" i="0">
                <a:solidFill>
                  <a:srgbClr val="6F868D"/>
                </a:solidFill>
                <a:latin typeface="Calibri"/>
                <a:ea typeface="Calibri"/>
                <a:cs typeface="Calibri"/>
                <a:sym typeface="Calibri"/>
              </a:rPr>
              <a:t>Other Funds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F868D"/>
              </a:buClr>
              <a:buSzPts val="2000"/>
              <a:buFont typeface="Arial"/>
              <a:buChar char="•"/>
            </a:pPr>
            <a:r>
              <a:rPr lang="en-US" sz="2000" b="0" i="0">
                <a:solidFill>
                  <a:srgbClr val="6F868D"/>
                </a:solidFill>
                <a:latin typeface="Calibri"/>
                <a:ea typeface="Calibri"/>
                <a:cs typeface="Calibri"/>
                <a:sym typeface="Calibri"/>
              </a:rPr>
              <a:t>Program Fees &amp; Differential Tuition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F868D"/>
              </a:buClr>
              <a:buSzPts val="2000"/>
              <a:buFont typeface="Arial"/>
              <a:buChar char="•"/>
            </a:pPr>
            <a:r>
              <a:rPr lang="en-US" sz="2000" b="0" i="0">
                <a:solidFill>
                  <a:srgbClr val="6F868D"/>
                </a:solidFill>
                <a:latin typeface="Calibri"/>
                <a:ea typeface="Calibri"/>
                <a:cs typeface="Calibri"/>
                <a:sym typeface="Calibri"/>
              </a:rPr>
              <a:t>Sponsored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F868D"/>
              </a:buClr>
              <a:buSzPts val="2000"/>
              <a:buFont typeface="Arial"/>
              <a:buChar char="•"/>
            </a:pPr>
            <a:r>
              <a:rPr lang="en-US" sz="2000" b="0" i="0">
                <a:solidFill>
                  <a:srgbClr val="6F868D"/>
                </a:solidFill>
                <a:latin typeface="Calibri"/>
                <a:ea typeface="Calibri"/>
                <a:cs typeface="Calibri"/>
                <a:sym typeface="Calibri"/>
              </a:rPr>
              <a:t>State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8"/>
          <p:cNvSpPr txBox="1">
            <a:spLocks noGrp="1"/>
          </p:cNvSpPr>
          <p:nvPr>
            <p:ph type="sldNum" idx="12"/>
          </p:nvPr>
        </p:nvSpPr>
        <p:spPr>
          <a:xfrm>
            <a:off x="4315389" y="4882202"/>
            <a:ext cx="505516" cy="261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256" name="Google Shape;256;p28"/>
          <p:cNvSpPr txBox="1">
            <a:spLocks noGrp="1"/>
          </p:cNvSpPr>
          <p:nvPr>
            <p:ph type="body" idx="1"/>
          </p:nvPr>
        </p:nvSpPr>
        <p:spPr>
          <a:xfrm>
            <a:off x="209551" y="1054100"/>
            <a:ext cx="4155158" cy="354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374F"/>
              </a:buClr>
              <a:buSzPts val="2400"/>
              <a:buFont typeface="Verdana"/>
              <a:buNone/>
            </a:pPr>
            <a:r>
              <a:rPr lang="en-US" sz="2400">
                <a:solidFill>
                  <a:srgbClr val="C9374F"/>
                </a:solidFill>
              </a:rPr>
              <a:t>Shell/Sub-Fund: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9374F"/>
              </a:buClr>
              <a:buSzPts val="20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Arizona Research Lab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9374F"/>
              </a:buClr>
              <a:buSzPts val="20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University Animal Care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9374F"/>
              </a:buClr>
              <a:buSzPts val="20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Radiation Control Service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F868D"/>
              </a:buClr>
              <a:buSzPts val="2000"/>
              <a:buFont typeface="Verdana"/>
              <a:buNone/>
            </a:pPr>
            <a:endParaRPr/>
          </a:p>
          <a:p>
            <a:pPr marL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C9374F"/>
              </a:buClr>
              <a:buSzPts val="20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Administrative Service Charge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C9374F"/>
              </a:buClr>
              <a:buSzPts val="20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IDC-Allocated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C9374F"/>
              </a:buClr>
              <a:buSzPts val="20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Student Retained Fees</a:t>
            </a:r>
            <a:endParaRPr/>
          </a:p>
          <a:p>
            <a:pPr marL="342900" lvl="0" indent="-215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Arial"/>
              <a:buNone/>
            </a:pPr>
            <a:endParaRPr/>
          </a:p>
        </p:txBody>
      </p:sp>
      <p:sp>
        <p:nvSpPr>
          <p:cNvPr id="257" name="Google Shape;257;p28"/>
          <p:cNvSpPr txBox="1">
            <a:spLocks noGrp="1"/>
          </p:cNvSpPr>
          <p:nvPr>
            <p:ph type="body" idx="2"/>
          </p:nvPr>
        </p:nvSpPr>
        <p:spPr>
          <a:xfrm>
            <a:off x="4772589" y="1054100"/>
            <a:ext cx="4034861" cy="354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374F"/>
              </a:buClr>
              <a:buSzPts val="2400"/>
              <a:buFont typeface="Verdana"/>
              <a:buNone/>
            </a:pPr>
            <a:r>
              <a:rPr lang="en-US" sz="2400">
                <a:solidFill>
                  <a:srgbClr val="C9374F"/>
                </a:solidFill>
              </a:rPr>
              <a:t>Planning Fund:</a:t>
            </a:r>
            <a:endParaRPr/>
          </a:p>
          <a:p>
            <a:pPr marL="342900" lvl="0" indent="-215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9374F"/>
              </a:buClr>
              <a:buSzPts val="20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Designated-Service Centers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9374F"/>
              </a:buClr>
              <a:buSzPts val="20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9374F"/>
              </a:buClr>
              <a:buSzPts val="20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9374F"/>
              </a:buClr>
              <a:buSzPts val="20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9374F"/>
              </a:buClr>
              <a:buSzPts val="20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Locally Allocated</a:t>
            </a:r>
            <a:endParaRPr/>
          </a:p>
        </p:txBody>
      </p:sp>
      <p:sp>
        <p:nvSpPr>
          <p:cNvPr id="258" name="Google Shape;258;p28"/>
          <p:cNvSpPr txBox="1"/>
          <p:nvPr/>
        </p:nvSpPr>
        <p:spPr>
          <a:xfrm>
            <a:off x="0" y="0"/>
            <a:ext cx="9144000" cy="854016"/>
          </a:xfrm>
          <a:prstGeom prst="rect">
            <a:avLst/>
          </a:prstGeom>
          <a:solidFill>
            <a:schemeClr val="accent1">
              <a:alpha val="35686"/>
            </a:schemeClr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>
                <a:solidFill>
                  <a:srgbClr val="0C234B"/>
                </a:solidFill>
                <a:latin typeface="Verdana"/>
                <a:ea typeface="Verdana"/>
                <a:cs typeface="Verdana"/>
                <a:sym typeface="Verdana"/>
              </a:rPr>
              <a:t>PLANNING DIMENSIONS</a:t>
            </a:r>
            <a:endParaRPr/>
          </a:p>
        </p:txBody>
      </p:sp>
      <p:sp>
        <p:nvSpPr>
          <p:cNvPr id="259" name="Google Shape;259;p28"/>
          <p:cNvSpPr/>
          <p:nvPr/>
        </p:nvSpPr>
        <p:spPr>
          <a:xfrm>
            <a:off x="3816035" y="1542948"/>
            <a:ext cx="499354" cy="1281214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Gill Sans"/>
              <a:buNone/>
            </a:pPr>
            <a:endParaRPr sz="42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0" name="Google Shape;260;p28"/>
          <p:cNvSpPr/>
          <p:nvPr/>
        </p:nvSpPr>
        <p:spPr>
          <a:xfrm>
            <a:off x="3816035" y="3186923"/>
            <a:ext cx="499354" cy="1281214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Gill Sans"/>
              <a:buNone/>
            </a:pPr>
            <a:endParaRPr sz="42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1" descr="See the source image"/>
          <p:cNvPicPr preferRelativeResize="0"/>
          <p:nvPr/>
        </p:nvPicPr>
        <p:blipFill rotWithShape="1">
          <a:blip r:embed="rId3">
            <a:alphaModFix amt="40000"/>
          </a:blip>
          <a:srcRect/>
          <a:stretch/>
        </p:blipFill>
        <p:spPr>
          <a:xfrm>
            <a:off x="-66036" y="-118612"/>
            <a:ext cx="4147591" cy="609025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1"/>
          <p:cNvSpPr/>
          <p:nvPr/>
        </p:nvSpPr>
        <p:spPr>
          <a:xfrm>
            <a:off x="-188888" y="-118611"/>
            <a:ext cx="4270443" cy="6090250"/>
          </a:xfrm>
          <a:prstGeom prst="rect">
            <a:avLst/>
          </a:prstGeom>
          <a:solidFill>
            <a:schemeClr val="accent1">
              <a:alpha val="4392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Gill Sans"/>
              <a:buNone/>
            </a:pPr>
            <a:endParaRPr sz="42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4319242" y="4884438"/>
            <a:ext cx="505516" cy="261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229928" y="321335"/>
            <a:ext cx="3622406" cy="2723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/>
              <a:t>AGENDA</a:t>
            </a:r>
            <a:br>
              <a:rPr lang="en-US" sz="3600" b="0"/>
            </a:br>
            <a:r>
              <a:rPr lang="en-US" sz="1800" b="0">
                <a:solidFill>
                  <a:srgbClr val="C9374F"/>
                </a:solidFill>
              </a:rPr>
              <a:t>All Funds Planning </a:t>
            </a:r>
            <a:br>
              <a:rPr lang="en-US" sz="1800" b="0">
                <a:solidFill>
                  <a:srgbClr val="C9374F"/>
                </a:solidFill>
              </a:rPr>
            </a:br>
            <a:r>
              <a:rPr lang="en-US" sz="1800" b="0">
                <a:solidFill>
                  <a:srgbClr val="C9374F"/>
                </a:solidFill>
              </a:rPr>
              <a:t>FY20</a:t>
            </a:r>
            <a:endParaRPr sz="3600" b="0">
              <a:solidFill>
                <a:srgbClr val="C9374F"/>
              </a:solidFill>
            </a:endParaRPr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5062445" y="594788"/>
            <a:ext cx="3599264" cy="4488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C9374F"/>
              </a:buClr>
              <a:buSzPts val="1800"/>
              <a:buChar char="•"/>
            </a:pPr>
            <a:r>
              <a:rPr lang="en-US" sz="1800"/>
              <a:t>Background/History</a:t>
            </a:r>
            <a:endParaRPr/>
          </a:p>
          <a:p>
            <a:pPr marL="342900" lvl="0" indent="-342900" algn="l" rtl="0">
              <a:spcBef>
                <a:spcPts val="800"/>
              </a:spcBef>
              <a:spcAft>
                <a:spcPts val="0"/>
              </a:spcAft>
              <a:buClr>
                <a:srgbClr val="C9374F"/>
              </a:buClr>
              <a:buSzPts val="1800"/>
              <a:buChar char="•"/>
            </a:pPr>
            <a:r>
              <a:rPr lang="en-US" sz="1800"/>
              <a:t>The Why</a:t>
            </a:r>
            <a:endParaRPr/>
          </a:p>
          <a:p>
            <a:pPr marL="342900" lvl="0" indent="-342900" algn="l" rtl="0">
              <a:spcBef>
                <a:spcPts val="800"/>
              </a:spcBef>
              <a:spcAft>
                <a:spcPts val="0"/>
              </a:spcAft>
              <a:buClr>
                <a:srgbClr val="C9374F"/>
              </a:buClr>
              <a:buSzPts val="1800"/>
              <a:buChar char="•"/>
            </a:pPr>
            <a:r>
              <a:rPr lang="en-US" sz="1800"/>
              <a:t>Prior Year Processes</a:t>
            </a:r>
            <a:endParaRPr/>
          </a:p>
          <a:p>
            <a:pPr marL="342900" lvl="0" indent="-342900" algn="l" rtl="0">
              <a:spcBef>
                <a:spcPts val="800"/>
              </a:spcBef>
              <a:spcAft>
                <a:spcPts val="0"/>
              </a:spcAft>
              <a:buClr>
                <a:srgbClr val="C9374F"/>
              </a:buClr>
              <a:buSzPts val="1800"/>
              <a:buChar char="•"/>
            </a:pPr>
            <a:r>
              <a:rPr lang="en-US" sz="1800"/>
              <a:t>What’s Not Changing?</a:t>
            </a:r>
            <a:endParaRPr/>
          </a:p>
          <a:p>
            <a:pPr marL="342900" lvl="0" indent="-342900" algn="l" rtl="0">
              <a:spcBef>
                <a:spcPts val="800"/>
              </a:spcBef>
              <a:spcAft>
                <a:spcPts val="0"/>
              </a:spcAft>
              <a:buClr>
                <a:srgbClr val="C9374F"/>
              </a:buClr>
              <a:buSzPts val="1800"/>
              <a:buChar char="•"/>
            </a:pPr>
            <a:r>
              <a:rPr lang="en-US" sz="1800"/>
              <a:t>What Is Changing?</a:t>
            </a:r>
            <a:endParaRPr/>
          </a:p>
          <a:p>
            <a:pPr marL="342900" lvl="0" indent="-342900" algn="l" rtl="0">
              <a:spcBef>
                <a:spcPts val="800"/>
              </a:spcBef>
              <a:spcAft>
                <a:spcPts val="0"/>
              </a:spcAft>
              <a:buClr>
                <a:srgbClr val="C9374F"/>
              </a:buClr>
              <a:buSzPts val="1800"/>
              <a:buChar char="•"/>
            </a:pPr>
            <a:r>
              <a:rPr lang="en-US" sz="1800"/>
              <a:t>Planning Dimensions </a:t>
            </a:r>
            <a:endParaRPr/>
          </a:p>
          <a:p>
            <a:pPr marL="342900" lvl="0" indent="-342900" algn="l" rtl="0">
              <a:spcBef>
                <a:spcPts val="800"/>
              </a:spcBef>
              <a:spcAft>
                <a:spcPts val="0"/>
              </a:spcAft>
              <a:buClr>
                <a:srgbClr val="C9374F"/>
              </a:buClr>
              <a:buSzPts val="1800"/>
              <a:buChar char="•"/>
            </a:pPr>
            <a:r>
              <a:rPr lang="en-US" sz="1800"/>
              <a:t>Communication </a:t>
            </a:r>
            <a:endParaRPr/>
          </a:p>
          <a:p>
            <a:pPr marL="342900" lvl="0" indent="-342900" algn="l" rtl="0">
              <a:spcBef>
                <a:spcPts val="800"/>
              </a:spcBef>
              <a:spcAft>
                <a:spcPts val="0"/>
              </a:spcAft>
              <a:buClr>
                <a:srgbClr val="C9374F"/>
              </a:buClr>
              <a:buSzPts val="1800"/>
              <a:buChar char="•"/>
            </a:pPr>
            <a:r>
              <a:rPr lang="en-US" sz="1800"/>
              <a:t>Training</a:t>
            </a:r>
            <a:endParaRPr/>
          </a:p>
          <a:p>
            <a:pPr marL="342900" lvl="0" indent="-342900" algn="l" rtl="0">
              <a:spcBef>
                <a:spcPts val="800"/>
              </a:spcBef>
              <a:spcAft>
                <a:spcPts val="0"/>
              </a:spcAft>
              <a:buClr>
                <a:srgbClr val="C9374F"/>
              </a:buClr>
              <a:buSzPts val="1800"/>
              <a:buChar char="•"/>
            </a:pPr>
            <a:r>
              <a:rPr lang="en-US" sz="1800"/>
              <a:t>Q&amp;A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9"/>
          <p:cNvSpPr txBox="1">
            <a:spLocks noGrp="1"/>
          </p:cNvSpPr>
          <p:nvPr>
            <p:ph type="sldNum" idx="12"/>
          </p:nvPr>
        </p:nvSpPr>
        <p:spPr>
          <a:xfrm>
            <a:off x="4315389" y="4882202"/>
            <a:ext cx="505500" cy="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267" name="Google Shape;267;p29"/>
          <p:cNvSpPr txBox="1"/>
          <p:nvPr/>
        </p:nvSpPr>
        <p:spPr>
          <a:xfrm>
            <a:off x="535250" y="1764500"/>
            <a:ext cx="3890400" cy="30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F868D"/>
              </a:buClr>
              <a:buSzPts val="2000"/>
              <a:buChar char="•"/>
            </a:pPr>
            <a:r>
              <a:rPr lang="en-US" sz="2000">
                <a:solidFill>
                  <a:srgbClr val="6F868D"/>
                </a:solidFill>
                <a:latin typeface="Calibri"/>
                <a:ea typeface="Calibri"/>
                <a:cs typeface="Calibri"/>
                <a:sym typeface="Calibri"/>
              </a:rPr>
              <a:t>0080-Online Tuition</a:t>
            </a:r>
            <a:endParaRPr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6F868D"/>
              </a:buClr>
              <a:buSzPts val="2000"/>
              <a:buChar char="•"/>
            </a:pPr>
            <a:r>
              <a:rPr lang="en-US" sz="2000">
                <a:solidFill>
                  <a:srgbClr val="6F868D"/>
                </a:solidFill>
                <a:latin typeface="Calibri"/>
                <a:ea typeface="Calibri"/>
                <a:cs typeface="Calibri"/>
                <a:sym typeface="Calibri"/>
              </a:rPr>
              <a:t>0250-Revenue Allocations</a:t>
            </a:r>
            <a:endParaRPr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6F868D"/>
              </a:buClr>
              <a:buSzPts val="2000"/>
              <a:buChar char="•"/>
            </a:pPr>
            <a:r>
              <a:rPr lang="en-US" sz="2000">
                <a:solidFill>
                  <a:srgbClr val="6F868D"/>
                </a:solidFill>
                <a:latin typeface="Calibri"/>
                <a:ea typeface="Calibri"/>
                <a:cs typeface="Calibri"/>
                <a:sym typeface="Calibri"/>
              </a:rPr>
              <a:t>0300-Grant &amp; Contract Revenue</a:t>
            </a:r>
            <a:endParaRPr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6F868D"/>
              </a:buClr>
              <a:buSzPts val="2000"/>
              <a:buChar char="•"/>
            </a:pPr>
            <a:r>
              <a:rPr lang="en-US" sz="2000">
                <a:solidFill>
                  <a:srgbClr val="6F868D"/>
                </a:solidFill>
                <a:latin typeface="Calibri"/>
                <a:ea typeface="Calibri"/>
                <a:cs typeface="Calibri"/>
                <a:sym typeface="Calibri"/>
              </a:rPr>
              <a:t>0350-Gifts</a:t>
            </a:r>
            <a:endParaRPr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6F868D"/>
              </a:buClr>
              <a:buSzPts val="2000"/>
              <a:buChar char="•"/>
            </a:pPr>
            <a:r>
              <a:rPr lang="en-US" sz="2000">
                <a:solidFill>
                  <a:srgbClr val="6F868D"/>
                </a:solidFill>
                <a:latin typeface="Calibri"/>
                <a:ea typeface="Calibri"/>
                <a:cs typeface="Calibri"/>
                <a:sym typeface="Calibri"/>
              </a:rPr>
              <a:t>0390-Sales and Service</a:t>
            </a:r>
            <a:endParaRPr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6F868D"/>
              </a:buClr>
              <a:buSzPts val="2000"/>
              <a:buChar char="•"/>
            </a:pPr>
            <a:r>
              <a:rPr lang="en-US" sz="2000">
                <a:solidFill>
                  <a:srgbClr val="6F868D"/>
                </a:solidFill>
                <a:latin typeface="Calibri"/>
                <a:ea typeface="Calibri"/>
                <a:cs typeface="Calibri"/>
                <a:sym typeface="Calibri"/>
              </a:rPr>
              <a:t>1110-Clinical Salaries</a:t>
            </a:r>
            <a:endParaRPr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6F868D"/>
              </a:buClr>
              <a:buSzPts val="2000"/>
              <a:buChar char="•"/>
            </a:pPr>
            <a:r>
              <a:rPr lang="en-US" sz="2000">
                <a:solidFill>
                  <a:srgbClr val="6F868D"/>
                </a:solidFill>
                <a:latin typeface="Calibri"/>
                <a:ea typeface="Calibri"/>
                <a:cs typeface="Calibri"/>
                <a:sym typeface="Calibri"/>
              </a:rPr>
              <a:t>1300-Wages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6F868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01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F868D"/>
              </a:buClr>
              <a:buSzPts val="2000"/>
              <a:buFont typeface="Arial"/>
              <a:buNone/>
            </a:pPr>
            <a:endParaRPr sz="2000" b="0" i="0">
              <a:solidFill>
                <a:srgbClr val="6F868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9"/>
          <p:cNvSpPr txBox="1"/>
          <p:nvPr/>
        </p:nvSpPr>
        <p:spPr>
          <a:xfrm>
            <a:off x="0" y="0"/>
            <a:ext cx="9144000" cy="854100"/>
          </a:xfrm>
          <a:prstGeom prst="rect">
            <a:avLst/>
          </a:prstGeom>
          <a:solidFill>
            <a:schemeClr val="accent1">
              <a:alpha val="35690"/>
            </a:schemeClr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>
                <a:solidFill>
                  <a:srgbClr val="0C234B"/>
                </a:solidFill>
                <a:latin typeface="Verdana"/>
                <a:ea typeface="Verdana"/>
                <a:cs typeface="Verdana"/>
                <a:sym typeface="Verdana"/>
              </a:rPr>
              <a:t>PLANNING DIMENSIONS</a:t>
            </a:r>
            <a:endParaRPr/>
          </a:p>
        </p:txBody>
      </p:sp>
      <p:sp>
        <p:nvSpPr>
          <p:cNvPr id="269" name="Google Shape;269;p29"/>
          <p:cNvSpPr txBox="1"/>
          <p:nvPr/>
        </p:nvSpPr>
        <p:spPr>
          <a:xfrm>
            <a:off x="553661" y="1054041"/>
            <a:ext cx="8028900" cy="5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9374F"/>
              </a:buClr>
              <a:buSzPts val="2400"/>
              <a:buFont typeface="Verdana"/>
              <a:buNone/>
            </a:pPr>
            <a:r>
              <a:rPr lang="en-US" sz="2400">
                <a:solidFill>
                  <a:srgbClr val="C9374F"/>
                </a:solidFill>
                <a:latin typeface="Verdana"/>
                <a:ea typeface="Verdana"/>
                <a:cs typeface="Verdana"/>
                <a:sym typeface="Verdana"/>
              </a:rPr>
              <a:t>Budget Object– Current List (Partial)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374F"/>
              </a:buClr>
              <a:buSzPts val="2400"/>
              <a:buFont typeface="Verdana"/>
              <a:buNone/>
            </a:pPr>
            <a:endParaRPr sz="2400">
              <a:solidFill>
                <a:srgbClr val="C9374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28600" marR="0" lvl="0" indent="-101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F868D"/>
              </a:buClr>
              <a:buSzPts val="2000"/>
              <a:buFont typeface="Arial"/>
              <a:buNone/>
            </a:pPr>
            <a:endParaRPr sz="2000" b="0" i="0">
              <a:solidFill>
                <a:srgbClr val="6F868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29"/>
          <p:cNvSpPr txBox="1"/>
          <p:nvPr/>
        </p:nvSpPr>
        <p:spPr>
          <a:xfrm>
            <a:off x="4765450" y="1646075"/>
            <a:ext cx="4256100" cy="30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6F868D"/>
              </a:buClr>
              <a:buSzPts val="2000"/>
              <a:buChar char="•"/>
            </a:pPr>
            <a:r>
              <a:rPr lang="en-US" sz="2000">
                <a:solidFill>
                  <a:srgbClr val="6F868D"/>
                </a:solidFill>
                <a:latin typeface="Calibri"/>
                <a:ea typeface="Calibri"/>
                <a:cs typeface="Calibri"/>
                <a:sym typeface="Calibri"/>
              </a:rPr>
              <a:t>2100-Graduate Tuition Remission</a:t>
            </a:r>
            <a:endParaRPr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6F868D"/>
              </a:buClr>
              <a:buSzPts val="2000"/>
              <a:buChar char="•"/>
            </a:pPr>
            <a:r>
              <a:rPr lang="en-US" sz="2000">
                <a:solidFill>
                  <a:srgbClr val="6F868D"/>
                </a:solidFill>
                <a:latin typeface="Calibri"/>
                <a:ea typeface="Calibri"/>
                <a:cs typeface="Calibri"/>
                <a:sym typeface="Calibri"/>
              </a:rPr>
              <a:t>4600-Rentals</a:t>
            </a:r>
            <a:endParaRPr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6F868D"/>
              </a:buClr>
              <a:buSzPts val="2000"/>
              <a:buChar char="•"/>
            </a:pPr>
            <a:r>
              <a:rPr lang="en-US" sz="2000">
                <a:solidFill>
                  <a:srgbClr val="6F868D"/>
                </a:solidFill>
                <a:latin typeface="Calibri"/>
                <a:ea typeface="Calibri"/>
                <a:cs typeface="Calibri"/>
                <a:sym typeface="Calibri"/>
              </a:rPr>
              <a:t>4620-Software</a:t>
            </a:r>
            <a:endParaRPr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6F868D"/>
              </a:buClr>
              <a:buSzPts val="2000"/>
              <a:buChar char="•"/>
            </a:pPr>
            <a:r>
              <a:rPr lang="en-US" sz="2000">
                <a:solidFill>
                  <a:srgbClr val="6F868D"/>
                </a:solidFill>
                <a:latin typeface="Calibri"/>
                <a:ea typeface="Calibri"/>
                <a:cs typeface="Calibri"/>
                <a:sym typeface="Calibri"/>
              </a:rPr>
              <a:t>5100-Supplies</a:t>
            </a:r>
            <a:endParaRPr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6F868D"/>
              </a:buClr>
              <a:buSzPts val="2000"/>
              <a:buChar char="•"/>
            </a:pPr>
            <a:r>
              <a:rPr lang="en-US" sz="2000">
                <a:solidFill>
                  <a:srgbClr val="6F868D"/>
                </a:solidFill>
                <a:latin typeface="Calibri"/>
                <a:ea typeface="Calibri"/>
                <a:cs typeface="Calibri"/>
                <a:sym typeface="Calibri"/>
              </a:rPr>
              <a:t>5800-COGS</a:t>
            </a:r>
            <a:endParaRPr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6F868D"/>
              </a:buClr>
              <a:buSzPts val="2000"/>
              <a:buChar char="•"/>
            </a:pPr>
            <a:r>
              <a:rPr lang="en-US" sz="2000">
                <a:solidFill>
                  <a:srgbClr val="6F868D"/>
                </a:solidFill>
                <a:latin typeface="Calibri"/>
                <a:ea typeface="Calibri"/>
                <a:cs typeface="Calibri"/>
                <a:sym typeface="Calibri"/>
              </a:rPr>
              <a:t>6100-Travel</a:t>
            </a:r>
            <a:endParaRPr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6F868D"/>
              </a:buClr>
              <a:buSzPts val="2000"/>
              <a:buChar char="•"/>
            </a:pPr>
            <a:r>
              <a:rPr lang="en-US" sz="2000">
                <a:solidFill>
                  <a:srgbClr val="6F868D"/>
                </a:solidFill>
                <a:latin typeface="Calibri"/>
                <a:ea typeface="Calibri"/>
                <a:cs typeface="Calibri"/>
                <a:sym typeface="Calibri"/>
              </a:rPr>
              <a:t>6800-Student Support</a:t>
            </a:r>
            <a:endParaRPr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0"/>
          <p:cNvSpPr txBox="1">
            <a:spLocks noGrp="1"/>
          </p:cNvSpPr>
          <p:nvPr>
            <p:ph type="sldNum" idx="12"/>
          </p:nvPr>
        </p:nvSpPr>
        <p:spPr>
          <a:xfrm>
            <a:off x="4315389" y="4882202"/>
            <a:ext cx="505516" cy="261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276" name="Google Shape;276;p30"/>
          <p:cNvSpPr txBox="1">
            <a:spLocks noGrp="1"/>
          </p:cNvSpPr>
          <p:nvPr>
            <p:ph type="body" idx="1"/>
          </p:nvPr>
        </p:nvSpPr>
        <p:spPr>
          <a:xfrm>
            <a:off x="209551" y="1054100"/>
            <a:ext cx="4155158" cy="354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374F"/>
              </a:buClr>
              <a:buSzPts val="2400"/>
              <a:buFont typeface="Verdana"/>
              <a:buNone/>
            </a:pPr>
            <a:r>
              <a:rPr lang="en-US" sz="2400">
                <a:solidFill>
                  <a:srgbClr val="C9374F"/>
                </a:solidFill>
              </a:rPr>
              <a:t>Object Code: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9374F"/>
              </a:buClr>
              <a:buSzPts val="20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6810-Academic Scholarships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9374F"/>
              </a:buClr>
              <a:buSzPts val="20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6830-Fellowships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9374F"/>
              </a:buClr>
              <a:buSzPts val="20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6860-Other Scholarships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9374F"/>
              </a:buClr>
              <a:buSzPts val="20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9374F"/>
              </a:buClr>
              <a:buSzPts val="20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0300-Federal Grants and  Contracts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9374F"/>
              </a:buClr>
              <a:buSzPts val="20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0310-State Grants and Contracts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9374F"/>
              </a:buClr>
              <a:buSzPts val="20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0330-Private Grants and Contracts</a:t>
            </a:r>
            <a:endParaRPr/>
          </a:p>
        </p:txBody>
      </p:sp>
      <p:sp>
        <p:nvSpPr>
          <p:cNvPr id="277" name="Google Shape;277;p30"/>
          <p:cNvSpPr txBox="1">
            <a:spLocks noGrp="1"/>
          </p:cNvSpPr>
          <p:nvPr>
            <p:ph type="body" idx="2"/>
          </p:nvPr>
        </p:nvSpPr>
        <p:spPr>
          <a:xfrm>
            <a:off x="4772589" y="1054100"/>
            <a:ext cx="4034861" cy="354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374F"/>
              </a:buClr>
              <a:buSzPts val="2400"/>
              <a:buFont typeface="Verdana"/>
              <a:buNone/>
            </a:pPr>
            <a:r>
              <a:rPr lang="en-US" sz="2400">
                <a:solidFill>
                  <a:srgbClr val="C9374F"/>
                </a:solidFill>
              </a:rPr>
              <a:t>Budget Object:</a:t>
            </a:r>
            <a:endParaRPr/>
          </a:p>
          <a:p>
            <a:pPr marL="342900" lvl="0" indent="-215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9374F"/>
              </a:buClr>
              <a:buSzPts val="20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6800-Student Support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9374F"/>
              </a:buClr>
              <a:buSzPts val="20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9374F"/>
              </a:buClr>
              <a:buSzPts val="20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9374F"/>
              </a:buClr>
              <a:buSzPts val="20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9374F"/>
              </a:buClr>
              <a:buSzPts val="20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0300-Grant &amp; Contract Revenue</a:t>
            </a:r>
            <a:endParaRPr/>
          </a:p>
        </p:txBody>
      </p:sp>
      <p:sp>
        <p:nvSpPr>
          <p:cNvPr id="278" name="Google Shape;278;p30"/>
          <p:cNvSpPr txBox="1"/>
          <p:nvPr/>
        </p:nvSpPr>
        <p:spPr>
          <a:xfrm>
            <a:off x="0" y="0"/>
            <a:ext cx="9144000" cy="854016"/>
          </a:xfrm>
          <a:prstGeom prst="rect">
            <a:avLst/>
          </a:prstGeom>
          <a:solidFill>
            <a:schemeClr val="accent1">
              <a:alpha val="35686"/>
            </a:schemeClr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>
                <a:solidFill>
                  <a:srgbClr val="0C234B"/>
                </a:solidFill>
                <a:latin typeface="Verdana"/>
                <a:ea typeface="Verdana"/>
                <a:cs typeface="Verdana"/>
                <a:sym typeface="Verdana"/>
              </a:rPr>
              <a:t>PLANNING DIMENSIONS</a:t>
            </a:r>
            <a:endParaRPr/>
          </a:p>
        </p:txBody>
      </p:sp>
      <p:sp>
        <p:nvSpPr>
          <p:cNvPr id="279" name="Google Shape;279;p30"/>
          <p:cNvSpPr/>
          <p:nvPr/>
        </p:nvSpPr>
        <p:spPr>
          <a:xfrm>
            <a:off x="4065712" y="1542948"/>
            <a:ext cx="499354" cy="1281214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Gill Sans"/>
              <a:buNone/>
            </a:pPr>
            <a:endParaRPr sz="42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80" name="Google Shape;280;p30"/>
          <p:cNvSpPr/>
          <p:nvPr/>
        </p:nvSpPr>
        <p:spPr>
          <a:xfrm>
            <a:off x="4065712" y="3212575"/>
            <a:ext cx="499354" cy="1281214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Gill Sans"/>
              <a:buNone/>
            </a:pPr>
            <a:endParaRPr sz="42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1"/>
          <p:cNvSpPr txBox="1">
            <a:spLocks noGrp="1"/>
          </p:cNvSpPr>
          <p:nvPr>
            <p:ph type="sldNum" idx="12"/>
          </p:nvPr>
        </p:nvSpPr>
        <p:spPr>
          <a:xfrm>
            <a:off x="4315389" y="4882202"/>
            <a:ext cx="505516" cy="261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287" name="Google Shape;287;p31"/>
          <p:cNvSpPr txBox="1"/>
          <p:nvPr/>
        </p:nvSpPr>
        <p:spPr>
          <a:xfrm>
            <a:off x="0" y="0"/>
            <a:ext cx="9144000" cy="854016"/>
          </a:xfrm>
          <a:prstGeom prst="rect">
            <a:avLst/>
          </a:prstGeom>
          <a:solidFill>
            <a:schemeClr val="accent1">
              <a:alpha val="35686"/>
            </a:schemeClr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>
                <a:solidFill>
                  <a:srgbClr val="0C234B"/>
                </a:solidFill>
                <a:latin typeface="Verdana"/>
                <a:ea typeface="Verdana"/>
                <a:cs typeface="Verdana"/>
                <a:sym typeface="Verdana"/>
              </a:rPr>
              <a:t>RESOURCES</a:t>
            </a:r>
            <a:endParaRPr/>
          </a:p>
        </p:txBody>
      </p:sp>
      <p:grpSp>
        <p:nvGrpSpPr>
          <p:cNvPr id="288" name="Google Shape;288;p31"/>
          <p:cNvGrpSpPr/>
          <p:nvPr/>
        </p:nvGrpSpPr>
        <p:grpSpPr>
          <a:xfrm>
            <a:off x="372140" y="1021828"/>
            <a:ext cx="8580600" cy="3570187"/>
            <a:chOff x="0" y="11734"/>
            <a:chExt cx="8580600" cy="3570187"/>
          </a:xfrm>
        </p:grpSpPr>
        <p:sp>
          <p:nvSpPr>
            <p:cNvPr id="289" name="Google Shape;289;p31"/>
            <p:cNvSpPr/>
            <p:nvPr/>
          </p:nvSpPr>
          <p:spPr>
            <a:xfrm>
              <a:off x="0" y="380734"/>
              <a:ext cx="8580474" cy="1200937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1"/>
            <p:cNvSpPr txBox="1"/>
            <p:nvPr/>
          </p:nvSpPr>
          <p:spPr>
            <a:xfrm>
              <a:off x="0" y="364334"/>
              <a:ext cx="8580600" cy="120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5925" tIns="520700" rIns="665925" bIns="128000" anchor="t" anchorCtr="0">
              <a:noAutofit/>
            </a:bodyPr>
            <a:lstStyle/>
            <a:p>
              <a:pPr marL="628650" marR="0" lvl="1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9374F"/>
                </a:buClr>
                <a:buSzPts val="1800"/>
                <a:buChar char="•"/>
              </a:pPr>
              <a:r>
                <a:rPr lang="en-US" sz="1800">
                  <a:solidFill>
                    <a:srgbClr val="6F868D"/>
                  </a:solidFill>
                  <a:latin typeface="Calibri"/>
                  <a:ea typeface="Calibri"/>
                  <a:cs typeface="Calibri"/>
                  <a:sym typeface="Calibri"/>
                </a:rPr>
                <a:t>Translation Guides/Crosswalk</a:t>
              </a:r>
              <a:endParaRPr sz="1800">
                <a:solidFill>
                  <a:srgbClr val="6F868D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628650" marR="0" lvl="1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9374F"/>
                </a:buClr>
                <a:buSzPts val="1800"/>
                <a:buChar char="•"/>
              </a:pPr>
              <a:r>
                <a:rPr lang="en-US" sz="1800">
                  <a:solidFill>
                    <a:srgbClr val="6F868D"/>
                  </a:solidFill>
                  <a:latin typeface="Calibri"/>
                  <a:ea typeface="Calibri"/>
                  <a:cs typeface="Calibri"/>
                  <a:sym typeface="Calibri"/>
                </a:rPr>
                <a:t>Training Guides</a:t>
              </a:r>
              <a:endParaRPr/>
            </a:p>
          </p:txBody>
        </p:sp>
        <p:sp>
          <p:nvSpPr>
            <p:cNvPr id="291" name="Google Shape;291;p31"/>
            <p:cNvSpPr/>
            <p:nvPr/>
          </p:nvSpPr>
          <p:spPr>
            <a:xfrm>
              <a:off x="429023" y="11734"/>
              <a:ext cx="6006331" cy="7380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1"/>
            <p:cNvSpPr txBox="1"/>
            <p:nvPr/>
          </p:nvSpPr>
          <p:spPr>
            <a:xfrm>
              <a:off x="465049" y="47760"/>
              <a:ext cx="5934279" cy="6659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7025" tIns="0" rIns="2270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2000"/>
                <a:buFont typeface="Gill Sans"/>
                <a:buNone/>
              </a:pPr>
              <a:r>
                <a:rPr lang="en-US" sz="2400" dirty="0">
                  <a:solidFill>
                    <a:srgbClr val="C9374F"/>
                  </a:solidFill>
                  <a:uFill>
                    <a:noFill/>
                  </a:uFill>
                  <a:latin typeface="Verdana"/>
                  <a:ea typeface="Verdana"/>
                  <a:cs typeface="Verdana"/>
                  <a:sym typeface="Verdana"/>
                  <a:hlinkClick r:id="rId3"/>
                </a:rPr>
                <a:t>Implementation Website</a:t>
              </a:r>
              <a:endParaRPr sz="2000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93" name="Google Shape;293;p31"/>
            <p:cNvSpPr/>
            <p:nvPr/>
          </p:nvSpPr>
          <p:spPr>
            <a:xfrm>
              <a:off x="0" y="2085671"/>
              <a:ext cx="8580474" cy="149625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1"/>
            <p:cNvSpPr txBox="1"/>
            <p:nvPr/>
          </p:nvSpPr>
          <p:spPr>
            <a:xfrm>
              <a:off x="0" y="2085671"/>
              <a:ext cx="8580474" cy="1496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5925" tIns="520700" rIns="665925" bIns="128000" anchor="t" anchorCtr="0">
              <a:noAutofit/>
            </a:bodyPr>
            <a:lstStyle/>
            <a:p>
              <a:pPr marL="628650" marR="0" lvl="1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9374F"/>
                </a:buClr>
                <a:buSzPts val="1800"/>
                <a:buChar char="•"/>
              </a:pPr>
              <a:r>
                <a:rPr lang="en-US" sz="1800">
                  <a:solidFill>
                    <a:srgbClr val="6F868D"/>
                  </a:solidFill>
                  <a:latin typeface="Calibri"/>
                  <a:ea typeface="Calibri"/>
                  <a:cs typeface="Calibri"/>
                  <a:sym typeface="Calibri"/>
                </a:rPr>
                <a:t>Drill through reports</a:t>
              </a:r>
              <a:endParaRPr sz="1800">
                <a:solidFill>
                  <a:srgbClr val="6F868D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628650" marR="0" lvl="1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9374F"/>
                </a:buClr>
                <a:buSzPts val="1800"/>
                <a:buChar char="•"/>
              </a:pPr>
              <a:r>
                <a:rPr lang="en-US" sz="1800">
                  <a:solidFill>
                    <a:srgbClr val="6F868D"/>
                  </a:solidFill>
                  <a:latin typeface="Calibri"/>
                  <a:ea typeface="Calibri"/>
                  <a:cs typeface="Calibri"/>
                  <a:sym typeface="Calibri"/>
                </a:rPr>
                <a:t>Crosswalk report</a:t>
              </a:r>
              <a:endParaRPr sz="1800">
                <a:solidFill>
                  <a:srgbClr val="6F868D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628650" marR="0" lvl="1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9374F"/>
                </a:buClr>
                <a:buSzPts val="1800"/>
                <a:buChar char="•"/>
              </a:pPr>
              <a:r>
                <a:rPr lang="en-US" sz="1800">
                  <a:solidFill>
                    <a:srgbClr val="6F868D"/>
                  </a:solidFill>
                  <a:latin typeface="Calibri"/>
                  <a:ea typeface="Calibri"/>
                  <a:cs typeface="Calibri"/>
                  <a:sym typeface="Calibri"/>
                </a:rPr>
                <a:t>Test Environment</a:t>
              </a:r>
              <a:endParaRPr/>
            </a:p>
          </p:txBody>
        </p:sp>
        <p:sp>
          <p:nvSpPr>
            <p:cNvPr id="295" name="Google Shape;295;p31"/>
            <p:cNvSpPr/>
            <p:nvPr/>
          </p:nvSpPr>
          <p:spPr>
            <a:xfrm>
              <a:off x="429023" y="1716671"/>
              <a:ext cx="6006331" cy="7380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1"/>
            <p:cNvSpPr txBox="1"/>
            <p:nvPr/>
          </p:nvSpPr>
          <p:spPr>
            <a:xfrm>
              <a:off x="465049" y="1752697"/>
              <a:ext cx="5934279" cy="6659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7025" tIns="0" rIns="2270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2000"/>
                <a:buFont typeface="Gill Sans"/>
                <a:buNone/>
              </a:pPr>
              <a:r>
                <a:rPr lang="en-US" sz="2400" dirty="0">
                  <a:solidFill>
                    <a:srgbClr val="C9374F"/>
                  </a:solidFill>
                  <a:latin typeface="Verdana"/>
                  <a:ea typeface="Verdana"/>
                  <a:cs typeface="Verdana"/>
                  <a:sym typeface="Verdana"/>
                </a:rPr>
                <a:t>Budget &amp; Planning System</a:t>
              </a:r>
              <a:endParaRPr dirty="0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3891" y="1980206"/>
            <a:ext cx="9744075" cy="1103313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2"/>
          <p:cNvSpPr txBox="1">
            <a:spLocks noGrp="1"/>
          </p:cNvSpPr>
          <p:nvPr>
            <p:ph type="sldNum" idx="12"/>
          </p:nvPr>
        </p:nvSpPr>
        <p:spPr>
          <a:xfrm>
            <a:off x="4315389" y="4882202"/>
            <a:ext cx="505516" cy="261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304" name="Google Shape;304;p32"/>
          <p:cNvSpPr txBox="1">
            <a:spLocks noGrp="1"/>
          </p:cNvSpPr>
          <p:nvPr>
            <p:ph type="title"/>
          </p:nvPr>
        </p:nvSpPr>
        <p:spPr>
          <a:xfrm>
            <a:off x="-303891" y="1980205"/>
            <a:ext cx="9744075" cy="1103313"/>
          </a:xfrm>
          <a:prstGeom prst="rect">
            <a:avLst/>
          </a:prstGeom>
          <a:solidFill>
            <a:srgbClr val="C8D9D8">
              <a:alpha val="35686"/>
            </a:srgbClr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/>
              <a:t>COMMUNICATION</a:t>
            </a:r>
            <a:endParaRPr sz="4400" b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3"/>
          <p:cNvSpPr txBox="1">
            <a:spLocks noGrp="1"/>
          </p:cNvSpPr>
          <p:nvPr>
            <p:ph type="sldNum" idx="12"/>
          </p:nvPr>
        </p:nvSpPr>
        <p:spPr>
          <a:xfrm>
            <a:off x="4315389" y="4882202"/>
            <a:ext cx="505516" cy="261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33"/>
          <p:cNvSpPr txBox="1"/>
          <p:nvPr/>
        </p:nvSpPr>
        <p:spPr>
          <a:xfrm>
            <a:off x="314325" y="1198079"/>
            <a:ext cx="8421401" cy="38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rgbClr val="C9374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6F868D"/>
                </a:solidFill>
                <a:latin typeface="Calibri"/>
                <a:ea typeface="Calibri"/>
                <a:cs typeface="Calibri"/>
                <a:sym typeface="Calibri"/>
              </a:rPr>
              <a:t>Frequently updated website page including calendars and training resources</a:t>
            </a:r>
            <a:endParaRPr/>
          </a:p>
          <a:p>
            <a:pPr marL="628650" marR="0" lvl="1" indent="-171450" algn="l" rtl="0">
              <a:spcBef>
                <a:spcPts val="800"/>
              </a:spcBef>
              <a:spcAft>
                <a:spcPts val="0"/>
              </a:spcAft>
              <a:buClr>
                <a:srgbClr val="C9374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6F868D"/>
                </a:solidFill>
                <a:latin typeface="Calibri"/>
                <a:ea typeface="Calibri"/>
                <a:cs typeface="Calibri"/>
                <a:sym typeface="Calibri"/>
              </a:rPr>
              <a:t>Office of Budget and Planning newsletter</a:t>
            </a:r>
            <a:endParaRPr/>
          </a:p>
          <a:p>
            <a:pPr marL="628650" marR="0" lvl="1" indent="-171450" algn="l" rtl="0">
              <a:spcBef>
                <a:spcPts val="800"/>
              </a:spcBef>
              <a:spcAft>
                <a:spcPts val="0"/>
              </a:spcAft>
              <a:buClr>
                <a:srgbClr val="C9374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6F868D"/>
                </a:solidFill>
                <a:latin typeface="Calibri"/>
                <a:ea typeface="Calibri"/>
                <a:cs typeface="Calibri"/>
                <a:sym typeface="Calibri"/>
              </a:rPr>
              <a:t>Testing and training with Ambassadors</a:t>
            </a:r>
            <a:endParaRPr/>
          </a:p>
          <a:p>
            <a:pPr marL="628650" marR="0" lvl="1" indent="-171450" algn="l" rtl="0">
              <a:spcBef>
                <a:spcPts val="800"/>
              </a:spcBef>
              <a:spcAft>
                <a:spcPts val="0"/>
              </a:spcAft>
              <a:buClr>
                <a:srgbClr val="C9374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6F868D"/>
                </a:solidFill>
                <a:latin typeface="Calibri"/>
                <a:ea typeface="Calibri"/>
                <a:cs typeface="Calibri"/>
                <a:sym typeface="Calibri"/>
              </a:rPr>
              <a:t>Product demonstrations to RUBO, CABO, UFO, and Business Managers</a:t>
            </a:r>
            <a:endParaRPr/>
          </a:p>
          <a:p>
            <a:pPr marL="628650" marR="0" lvl="1" indent="-171450" algn="l" rtl="0">
              <a:spcBef>
                <a:spcPts val="800"/>
              </a:spcBef>
              <a:spcAft>
                <a:spcPts val="0"/>
              </a:spcAft>
              <a:buClr>
                <a:srgbClr val="C9374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6F868D"/>
                </a:solidFill>
                <a:latin typeface="Calibri"/>
                <a:ea typeface="Calibri"/>
                <a:cs typeface="Calibri"/>
                <a:sym typeface="Calibri"/>
              </a:rPr>
              <a:t>Feedback sessions with Ambassadors – Monthly meetings</a:t>
            </a:r>
            <a:endParaRPr/>
          </a:p>
          <a:p>
            <a:pPr marL="628650" marR="0" lvl="1" indent="-171450" algn="l" rtl="0">
              <a:spcBef>
                <a:spcPts val="800"/>
              </a:spcBef>
              <a:spcAft>
                <a:spcPts val="0"/>
              </a:spcAft>
              <a:buClr>
                <a:srgbClr val="C9374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6F868D"/>
                </a:solidFill>
                <a:latin typeface="Calibri"/>
                <a:ea typeface="Calibri"/>
                <a:cs typeface="Calibri"/>
                <a:sym typeface="Calibri"/>
              </a:rPr>
              <a:t>Collaboration Between Office of Budget &amp; Planning, CFO, Provost, and SVP Health Sciences</a:t>
            </a:r>
            <a:endParaRPr/>
          </a:p>
          <a:p>
            <a:pPr marL="457200" marR="0" lvl="1" indent="0" algn="l" rtl="0">
              <a:spcBef>
                <a:spcPts val="800"/>
              </a:spcBef>
              <a:spcAft>
                <a:spcPts val="0"/>
              </a:spcAft>
              <a:buClr>
                <a:srgbClr val="C9374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6F868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BE0B34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6F868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2" name="Google Shape;312;p33"/>
          <p:cNvSpPr txBox="1"/>
          <p:nvPr/>
        </p:nvSpPr>
        <p:spPr>
          <a:xfrm>
            <a:off x="0" y="0"/>
            <a:ext cx="9144000" cy="854016"/>
          </a:xfrm>
          <a:prstGeom prst="rect">
            <a:avLst/>
          </a:prstGeom>
          <a:solidFill>
            <a:schemeClr val="accent1">
              <a:alpha val="35686"/>
            </a:schemeClr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234B"/>
              </a:buClr>
              <a:buSzPts val="3200"/>
              <a:buFont typeface="Verdana"/>
              <a:buNone/>
            </a:pPr>
            <a:r>
              <a:rPr lang="en-US" sz="3200" b="0" i="0">
                <a:solidFill>
                  <a:srgbClr val="0C234B"/>
                </a:solidFill>
                <a:latin typeface="Verdana"/>
                <a:ea typeface="Verdana"/>
                <a:cs typeface="Verdana"/>
                <a:sym typeface="Verdana"/>
              </a:rPr>
              <a:t>COMMUNICATION PLAN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3891" y="1980206"/>
            <a:ext cx="9744075" cy="1103313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34"/>
          <p:cNvSpPr txBox="1">
            <a:spLocks noGrp="1"/>
          </p:cNvSpPr>
          <p:nvPr>
            <p:ph type="sldNum" idx="12"/>
          </p:nvPr>
        </p:nvSpPr>
        <p:spPr>
          <a:xfrm>
            <a:off x="4315389" y="4882202"/>
            <a:ext cx="505516" cy="261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320" name="Google Shape;320;p34"/>
          <p:cNvSpPr txBox="1">
            <a:spLocks noGrp="1"/>
          </p:cNvSpPr>
          <p:nvPr>
            <p:ph type="title"/>
          </p:nvPr>
        </p:nvSpPr>
        <p:spPr>
          <a:xfrm>
            <a:off x="-303891" y="1980205"/>
            <a:ext cx="9744075" cy="1103313"/>
          </a:xfrm>
          <a:prstGeom prst="rect">
            <a:avLst/>
          </a:prstGeom>
          <a:solidFill>
            <a:srgbClr val="C8D9D8">
              <a:alpha val="35686"/>
            </a:srgbClr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/>
              <a:t>TRAINING</a:t>
            </a:r>
            <a:endParaRPr sz="4400" b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5"/>
          <p:cNvSpPr txBox="1">
            <a:spLocks noGrp="1"/>
          </p:cNvSpPr>
          <p:nvPr>
            <p:ph type="sldNum" idx="12"/>
          </p:nvPr>
        </p:nvSpPr>
        <p:spPr>
          <a:xfrm>
            <a:off x="4315389" y="4882202"/>
            <a:ext cx="505516" cy="261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35"/>
          <p:cNvSpPr txBox="1"/>
          <p:nvPr/>
        </p:nvSpPr>
        <p:spPr>
          <a:xfrm>
            <a:off x="392907" y="1198079"/>
            <a:ext cx="8342820" cy="38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C9374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6F868D"/>
                </a:solidFill>
                <a:latin typeface="Calibri"/>
                <a:ea typeface="Calibri"/>
                <a:cs typeface="Calibri"/>
                <a:sym typeface="Calibri"/>
              </a:rPr>
              <a:t>Ambassador In-Person Training (“Train the trainer”)</a:t>
            </a:r>
            <a:endParaRPr/>
          </a:p>
          <a:p>
            <a:pPr marL="742950" marR="0" lvl="1" indent="-285750" algn="l" rtl="0">
              <a:spcBef>
                <a:spcPts val="700"/>
              </a:spcBef>
              <a:spcAft>
                <a:spcPts val="0"/>
              </a:spcAft>
              <a:buClr>
                <a:srgbClr val="C9374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6F868D"/>
                </a:solidFill>
                <a:latin typeface="Calibri"/>
                <a:ea typeface="Calibri"/>
                <a:cs typeface="Calibri"/>
                <a:sym typeface="Calibri"/>
              </a:rPr>
              <a:t>Support Ambassadors to train their departments</a:t>
            </a:r>
            <a:endParaRPr/>
          </a:p>
          <a:p>
            <a:pPr marL="742950" marR="0" lvl="1" indent="-285750" algn="l" rtl="0">
              <a:spcBef>
                <a:spcPts val="700"/>
              </a:spcBef>
              <a:spcAft>
                <a:spcPts val="0"/>
              </a:spcAft>
              <a:buClr>
                <a:srgbClr val="C9374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6F868D"/>
                </a:solidFill>
                <a:latin typeface="Calibri"/>
                <a:ea typeface="Calibri"/>
                <a:cs typeface="Calibri"/>
                <a:sym typeface="Calibri"/>
              </a:rPr>
              <a:t>Self-Paced Training Videos for campus community</a:t>
            </a:r>
            <a:endParaRPr/>
          </a:p>
          <a:p>
            <a:pPr marL="742950" marR="0" lvl="1" indent="-285750" algn="l" rtl="0">
              <a:spcBef>
                <a:spcPts val="700"/>
              </a:spcBef>
              <a:spcAft>
                <a:spcPts val="0"/>
              </a:spcAft>
              <a:buClr>
                <a:srgbClr val="C9374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6F868D"/>
                </a:solidFill>
                <a:latin typeface="Calibri"/>
                <a:ea typeface="Calibri"/>
                <a:cs typeface="Calibri"/>
                <a:sym typeface="Calibri"/>
              </a:rPr>
              <a:t>Office Hours for the Ambassadors &amp; campus community after go-live</a:t>
            </a:r>
            <a:endParaRPr/>
          </a:p>
          <a:p>
            <a:pPr marL="742950" marR="0" lvl="1" indent="-171450" algn="l" rtl="0">
              <a:spcBef>
                <a:spcPts val="700"/>
              </a:spcBef>
              <a:spcAft>
                <a:spcPts val="0"/>
              </a:spcAft>
              <a:buClr>
                <a:srgbClr val="C9374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6F868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22250" algn="l" rtl="0">
              <a:spcBef>
                <a:spcPts val="700"/>
              </a:spcBef>
              <a:spcAft>
                <a:spcPts val="0"/>
              </a:spcAft>
              <a:buClr>
                <a:srgbClr val="C9374F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6F868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BE0B34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6F868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8" name="Google Shape;328;p35"/>
          <p:cNvSpPr txBox="1"/>
          <p:nvPr/>
        </p:nvSpPr>
        <p:spPr>
          <a:xfrm>
            <a:off x="0" y="0"/>
            <a:ext cx="9144000" cy="854016"/>
          </a:xfrm>
          <a:prstGeom prst="rect">
            <a:avLst/>
          </a:prstGeom>
          <a:solidFill>
            <a:schemeClr val="accent1">
              <a:alpha val="35686"/>
            </a:schemeClr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>
                <a:solidFill>
                  <a:srgbClr val="0C234B"/>
                </a:solidFill>
                <a:latin typeface="Verdana"/>
                <a:ea typeface="Verdana"/>
                <a:cs typeface="Verdana"/>
                <a:sym typeface="Verdana"/>
              </a:rPr>
              <a:t>TRAINING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3891" y="1980206"/>
            <a:ext cx="9744075" cy="1103313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36"/>
          <p:cNvSpPr txBox="1">
            <a:spLocks noGrp="1"/>
          </p:cNvSpPr>
          <p:nvPr>
            <p:ph type="sldNum" idx="12"/>
          </p:nvPr>
        </p:nvSpPr>
        <p:spPr>
          <a:xfrm>
            <a:off x="4315389" y="4882202"/>
            <a:ext cx="505516" cy="261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336" name="Google Shape;336;p36"/>
          <p:cNvSpPr txBox="1">
            <a:spLocks noGrp="1"/>
          </p:cNvSpPr>
          <p:nvPr>
            <p:ph type="title"/>
          </p:nvPr>
        </p:nvSpPr>
        <p:spPr>
          <a:xfrm>
            <a:off x="-153579" y="2144101"/>
            <a:ext cx="9297579" cy="775521"/>
          </a:xfrm>
          <a:prstGeom prst="rect">
            <a:avLst/>
          </a:prstGeom>
          <a:solidFill>
            <a:srgbClr val="C8D9D8">
              <a:alpha val="35686"/>
            </a:srgbClr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/>
              <a:t>UPCOMING EVENTS/TIMELINE</a:t>
            </a:r>
            <a:endParaRPr sz="4400" b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7"/>
          <p:cNvSpPr txBox="1">
            <a:spLocks noGrp="1"/>
          </p:cNvSpPr>
          <p:nvPr>
            <p:ph type="sldNum" idx="12"/>
          </p:nvPr>
        </p:nvSpPr>
        <p:spPr>
          <a:xfrm>
            <a:off x="4315389" y="4882202"/>
            <a:ext cx="505516" cy="261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pic>
        <p:nvPicPr>
          <p:cNvPr id="342" name="Google Shape;342;p37" descr="A screenshot of a cell phone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4416" t="7039" r="4444" b="19255"/>
          <a:stretch/>
        </p:blipFill>
        <p:spPr>
          <a:xfrm>
            <a:off x="382276" y="58828"/>
            <a:ext cx="8379447" cy="5084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8"/>
          <p:cNvSpPr txBox="1">
            <a:spLocks noGrp="1"/>
          </p:cNvSpPr>
          <p:nvPr>
            <p:ph type="sldNum" idx="12"/>
          </p:nvPr>
        </p:nvSpPr>
        <p:spPr>
          <a:xfrm>
            <a:off x="4315389" y="4882202"/>
            <a:ext cx="505516" cy="261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sp>
        <p:nvSpPr>
          <p:cNvPr id="349" name="Google Shape;349;p38"/>
          <p:cNvSpPr txBox="1"/>
          <p:nvPr/>
        </p:nvSpPr>
        <p:spPr>
          <a:xfrm>
            <a:off x="0" y="0"/>
            <a:ext cx="9144000" cy="854016"/>
          </a:xfrm>
          <a:prstGeom prst="rect">
            <a:avLst/>
          </a:prstGeom>
          <a:solidFill>
            <a:schemeClr val="accent1">
              <a:alpha val="35686"/>
            </a:schemeClr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>
                <a:solidFill>
                  <a:srgbClr val="0C234B"/>
                </a:solidFill>
                <a:latin typeface="Verdana"/>
                <a:ea typeface="Verdana"/>
                <a:cs typeface="Verdana"/>
                <a:sym typeface="Verdana"/>
              </a:rPr>
              <a:t>CONTACT INFORMATION</a:t>
            </a:r>
            <a:endParaRPr/>
          </a:p>
        </p:txBody>
      </p:sp>
      <p:grpSp>
        <p:nvGrpSpPr>
          <p:cNvPr id="350" name="Google Shape;350;p38"/>
          <p:cNvGrpSpPr/>
          <p:nvPr/>
        </p:nvGrpSpPr>
        <p:grpSpPr>
          <a:xfrm>
            <a:off x="372140" y="1038601"/>
            <a:ext cx="8580474" cy="3536640"/>
            <a:chOff x="0" y="28507"/>
            <a:chExt cx="8580474" cy="3536640"/>
          </a:xfrm>
        </p:grpSpPr>
        <p:sp>
          <p:nvSpPr>
            <p:cNvPr id="351" name="Google Shape;351;p38"/>
            <p:cNvSpPr/>
            <p:nvPr/>
          </p:nvSpPr>
          <p:spPr>
            <a:xfrm>
              <a:off x="0" y="500827"/>
              <a:ext cx="8580474" cy="13608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8"/>
            <p:cNvSpPr txBox="1"/>
            <p:nvPr/>
          </p:nvSpPr>
          <p:spPr>
            <a:xfrm>
              <a:off x="0" y="500827"/>
              <a:ext cx="8580474" cy="136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5925" tIns="666475" rIns="665925" bIns="128000" anchor="t" anchorCtr="0">
              <a:noAutofit/>
            </a:bodyPr>
            <a:lstStyle/>
            <a:p>
              <a:pPr marL="742950" marR="0" lvl="1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9374F"/>
                </a:buClr>
                <a:buSzPts val="1800"/>
                <a:buChar char="•"/>
              </a:pPr>
              <a:r>
                <a:rPr lang="en-US" sz="1800">
                  <a:solidFill>
                    <a:srgbClr val="6F868D"/>
                  </a:solidFill>
                  <a:uFill>
                    <a:noFill/>
                  </a:uFill>
                  <a:latin typeface="Calibri"/>
                  <a:ea typeface="Calibri"/>
                  <a:cs typeface="Calibri"/>
                  <a:sym typeface="Calibri"/>
                  <a:hlinkClick r:id="rId3"/>
                </a:rPr>
                <a:t>Assigned by College/Division</a:t>
              </a:r>
              <a:endParaRPr sz="1800">
                <a:solidFill>
                  <a:srgbClr val="6F868D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742950" marR="0" lvl="1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9374F"/>
                </a:buClr>
                <a:buSzPts val="1800"/>
                <a:buChar char="•"/>
              </a:pPr>
              <a:r>
                <a:rPr lang="en-US" sz="1800">
                  <a:solidFill>
                    <a:srgbClr val="6F868D"/>
                  </a:solidFill>
                  <a:latin typeface="Calibri"/>
                  <a:ea typeface="Calibri"/>
                  <a:cs typeface="Calibri"/>
                  <a:sym typeface="Calibri"/>
                </a:rPr>
                <a:t>[Insert Ambassador Names per college presentation]</a:t>
              </a:r>
              <a:endParaRPr sz="1800">
                <a:solidFill>
                  <a:srgbClr val="6F868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38"/>
            <p:cNvSpPr/>
            <p:nvPr/>
          </p:nvSpPr>
          <p:spPr>
            <a:xfrm>
              <a:off x="429023" y="28507"/>
              <a:ext cx="6006331" cy="94464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8"/>
            <p:cNvSpPr txBox="1"/>
            <p:nvPr/>
          </p:nvSpPr>
          <p:spPr>
            <a:xfrm>
              <a:off x="475137" y="74621"/>
              <a:ext cx="5914103" cy="8524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7025" tIns="0" rIns="2270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2000"/>
                <a:buFont typeface="Gill Sans"/>
                <a:buNone/>
              </a:pPr>
              <a:r>
                <a:rPr lang="en-US" sz="2400">
                  <a:solidFill>
                    <a:srgbClr val="C9374F"/>
                  </a:solidFill>
                  <a:latin typeface="Verdana"/>
                  <a:ea typeface="Verdana"/>
                  <a:cs typeface="Verdana"/>
                  <a:sym typeface="Verdana"/>
                </a:rPr>
                <a:t>Ambassadors</a:t>
              </a:r>
              <a:endParaRPr/>
            </a:p>
          </p:txBody>
        </p:sp>
        <p:sp>
          <p:nvSpPr>
            <p:cNvPr id="355" name="Google Shape;355;p38"/>
            <p:cNvSpPr/>
            <p:nvPr/>
          </p:nvSpPr>
          <p:spPr>
            <a:xfrm>
              <a:off x="0" y="2506747"/>
              <a:ext cx="8580474" cy="10584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8"/>
            <p:cNvSpPr txBox="1"/>
            <p:nvPr/>
          </p:nvSpPr>
          <p:spPr>
            <a:xfrm>
              <a:off x="0" y="2506747"/>
              <a:ext cx="8580474" cy="105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5925" tIns="666475" rIns="665925" bIns="1280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6F868D"/>
                  </a:solidFill>
                  <a:latin typeface="Calibri"/>
                  <a:ea typeface="Calibri"/>
                  <a:cs typeface="Calibri"/>
                  <a:sym typeface="Calibri"/>
                </a:rPr>
                <a:t>Budget Analysts – [Insert Name] (Primary) and [Insert Name] (Back-up)</a:t>
              </a:r>
              <a:endParaRPr dirty="0"/>
            </a:p>
          </p:txBody>
        </p:sp>
        <p:sp>
          <p:nvSpPr>
            <p:cNvPr id="357" name="Google Shape;357;p38"/>
            <p:cNvSpPr/>
            <p:nvPr/>
          </p:nvSpPr>
          <p:spPr>
            <a:xfrm>
              <a:off x="429023" y="2034427"/>
              <a:ext cx="6006331" cy="94464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8"/>
            <p:cNvSpPr txBox="1"/>
            <p:nvPr/>
          </p:nvSpPr>
          <p:spPr>
            <a:xfrm>
              <a:off x="475137" y="2080541"/>
              <a:ext cx="5914103" cy="8524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7025" tIns="0" rIns="2270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2000"/>
                <a:buFont typeface="Gill Sans"/>
                <a:buNone/>
              </a:pPr>
              <a:r>
                <a:rPr lang="en-US" sz="2400">
                  <a:solidFill>
                    <a:srgbClr val="C9374F"/>
                  </a:solidFill>
                  <a:uFill>
                    <a:noFill/>
                  </a:uFill>
                  <a:latin typeface="Verdana"/>
                  <a:ea typeface="Verdana"/>
                  <a:cs typeface="Verdana"/>
                  <a:sym typeface="Verdana"/>
                  <a:hlinkClick r:id="rId4"/>
                </a:rPr>
                <a:t>Office of Budget &amp; Planning Team</a:t>
              </a:r>
              <a:endParaRPr sz="240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2" descr="See the source image"/>
          <p:cNvPicPr preferRelativeResize="0"/>
          <p:nvPr/>
        </p:nvPicPr>
        <p:blipFill rotWithShape="1">
          <a:blip r:embed="rId3">
            <a:alphaModFix amt="42000"/>
          </a:blip>
          <a:srcRect l="-2080" t="41999" r="-1188" b="34364"/>
          <a:stretch/>
        </p:blipFill>
        <p:spPr>
          <a:xfrm>
            <a:off x="-371475" y="2020093"/>
            <a:ext cx="9857448" cy="1103314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2"/>
          <p:cNvSpPr txBox="1">
            <a:spLocks noGrp="1"/>
          </p:cNvSpPr>
          <p:nvPr>
            <p:ph type="sldNum" idx="12"/>
          </p:nvPr>
        </p:nvSpPr>
        <p:spPr>
          <a:xfrm>
            <a:off x="4315389" y="4882202"/>
            <a:ext cx="505516" cy="261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>
            <a:off x="-435880" y="2020094"/>
            <a:ext cx="9744075" cy="1103313"/>
          </a:xfrm>
          <a:prstGeom prst="rect">
            <a:avLst/>
          </a:prstGeom>
          <a:solidFill>
            <a:srgbClr val="C8D9D8">
              <a:alpha val="35686"/>
            </a:srgbClr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/>
              <a:t>BACKGROUND/HISTORY</a:t>
            </a:r>
            <a:endParaRPr sz="4000" b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39" descr="https://i.pinimg.com/736x/57/87/77/5787776053f5005b16e50adbd510cb98.jpg"/>
          <p:cNvPicPr preferRelativeResize="0"/>
          <p:nvPr/>
        </p:nvPicPr>
        <p:blipFill rotWithShape="1">
          <a:blip r:embed="rId3">
            <a:alphaModFix amt="31000"/>
          </a:blip>
          <a:srcRect t="54218" b="20745"/>
          <a:stretch/>
        </p:blipFill>
        <p:spPr>
          <a:xfrm>
            <a:off x="0" y="0"/>
            <a:ext cx="9514611" cy="3123406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39"/>
          <p:cNvSpPr txBox="1">
            <a:spLocks noGrp="1"/>
          </p:cNvSpPr>
          <p:nvPr>
            <p:ph type="sldNum" idx="12"/>
          </p:nvPr>
        </p:nvSpPr>
        <p:spPr>
          <a:xfrm>
            <a:off x="4315389" y="4882202"/>
            <a:ext cx="505516" cy="261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sz="1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39"/>
          <p:cNvSpPr txBox="1">
            <a:spLocks noGrp="1"/>
          </p:cNvSpPr>
          <p:nvPr>
            <p:ph type="title"/>
          </p:nvPr>
        </p:nvSpPr>
        <p:spPr>
          <a:xfrm>
            <a:off x="-114732" y="0"/>
            <a:ext cx="9744075" cy="3123406"/>
          </a:xfrm>
          <a:prstGeom prst="rect">
            <a:avLst/>
          </a:prstGeom>
          <a:solidFill>
            <a:srgbClr val="C8D9D8">
              <a:alpha val="35686"/>
            </a:srgbClr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b="0"/>
              <a:t>QUESTIONS, COMMENTS, CONCERNS? </a:t>
            </a:r>
            <a:endParaRPr sz="3900" b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0"/>
          <p:cNvSpPr txBox="1">
            <a:spLocks noGrp="1"/>
          </p:cNvSpPr>
          <p:nvPr>
            <p:ph type="ctrTitle"/>
          </p:nvPr>
        </p:nvSpPr>
        <p:spPr>
          <a:xfrm>
            <a:off x="417909" y="1224952"/>
            <a:ext cx="8308181" cy="207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/>
              <a:t>THANK YOU</a:t>
            </a:r>
            <a:r>
              <a:rPr lang="en-US"/>
              <a:t/>
            </a:r>
            <a:br>
              <a:rPr lang="en-US"/>
            </a:br>
            <a:endParaRPr>
              <a:solidFill>
                <a:srgbClr val="0C234B"/>
              </a:solidFill>
            </a:endParaRPr>
          </a:p>
        </p:txBody>
      </p:sp>
      <p:sp>
        <p:nvSpPr>
          <p:cNvPr id="373" name="Google Shape;373;p40"/>
          <p:cNvSpPr txBox="1"/>
          <p:nvPr/>
        </p:nvSpPr>
        <p:spPr>
          <a:xfrm>
            <a:off x="1906437" y="3002896"/>
            <a:ext cx="5331124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F2E"/>
              </a:buClr>
              <a:buSzPts val="1400"/>
              <a:buFont typeface="Calibri"/>
              <a:buNone/>
            </a:pPr>
            <a:r>
              <a:rPr lang="en-US" sz="14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The Office of Budget &amp; Planning</a:t>
            </a:r>
            <a:endParaRPr sz="1400" b="0" i="0" u="none" strike="noStrike" cap="none">
              <a:solidFill>
                <a:srgbClr val="000F2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4315389" y="4882202"/>
            <a:ext cx="505516" cy="261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84" name="Google Shape;84;p13"/>
          <p:cNvSpPr txBox="1"/>
          <p:nvPr/>
        </p:nvSpPr>
        <p:spPr>
          <a:xfrm>
            <a:off x="0" y="0"/>
            <a:ext cx="9144000" cy="854016"/>
          </a:xfrm>
          <a:prstGeom prst="rect">
            <a:avLst/>
          </a:prstGeom>
          <a:solidFill>
            <a:schemeClr val="accent1">
              <a:alpha val="35686"/>
            </a:schemeClr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BACKGROUND/HISTORY</a:t>
            </a:r>
            <a:endParaRPr sz="2400" b="0" i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85" name="Google Shape;85;p13"/>
          <p:cNvGrpSpPr/>
          <p:nvPr/>
        </p:nvGrpSpPr>
        <p:grpSpPr>
          <a:xfrm>
            <a:off x="175722" y="1170953"/>
            <a:ext cx="8785617" cy="3454411"/>
            <a:chOff x="1551" y="223896"/>
            <a:chExt cx="8785617" cy="3454411"/>
          </a:xfrm>
        </p:grpSpPr>
        <p:sp>
          <p:nvSpPr>
            <p:cNvPr id="86" name="Google Shape;86;p13"/>
            <p:cNvSpPr/>
            <p:nvPr/>
          </p:nvSpPr>
          <p:spPr>
            <a:xfrm>
              <a:off x="1551" y="990601"/>
              <a:ext cx="1890252" cy="175084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3"/>
            <p:cNvSpPr txBox="1"/>
            <p:nvPr/>
          </p:nvSpPr>
          <p:spPr>
            <a:xfrm>
              <a:off x="45843" y="1078968"/>
              <a:ext cx="1809600" cy="129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3825" tIns="123825" rIns="123825" bIns="123825" anchor="t" anchorCtr="0">
              <a:noAutofit/>
            </a:bodyPr>
            <a:lstStyle/>
            <a:p>
              <a:pPr marL="45720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C9374F"/>
                  </a:solidFill>
                  <a:latin typeface="Verdana"/>
                  <a:ea typeface="Verdana"/>
                  <a:cs typeface="Verdana"/>
                  <a:sym typeface="Verdana"/>
                </a:rPr>
                <a:t>2008</a:t>
              </a:r>
              <a:endParaRPr/>
            </a:p>
            <a:p>
              <a:pPr marL="228600" marR="0" lvl="0" indent="-171450" algn="l" rtl="0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6F868D"/>
                </a:buClr>
                <a:buSzPts val="1100"/>
                <a:buChar char="•"/>
              </a:pPr>
              <a:r>
                <a:rPr lang="en-US" sz="1100">
                  <a:solidFill>
                    <a:srgbClr val="6F868D"/>
                  </a:solidFill>
                  <a:latin typeface="Calibri"/>
                  <a:ea typeface="Calibri"/>
                  <a:cs typeface="Calibri"/>
                  <a:sym typeface="Calibri"/>
                </a:rPr>
                <a:t>Replaced PSOS </a:t>
              </a:r>
              <a:endParaRPr sz="1100">
                <a:solidFill>
                  <a:srgbClr val="6F868D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0" indent="-171450" algn="l" rtl="0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6F868D"/>
                </a:buClr>
                <a:buSzPts val="1100"/>
                <a:buChar char="•"/>
              </a:pPr>
              <a:r>
                <a:rPr lang="en-US" sz="1100">
                  <a:solidFill>
                    <a:srgbClr val="6F868D"/>
                  </a:solidFill>
                  <a:latin typeface="Calibri"/>
                  <a:ea typeface="Calibri"/>
                  <a:cs typeface="Calibri"/>
                  <a:sym typeface="Calibri"/>
                </a:rPr>
                <a:t>Created a break in Position Management</a:t>
              </a:r>
              <a:endParaRPr sz="1100"/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879863" y="1342488"/>
              <a:ext cx="2114934" cy="211493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5355" y="96517"/>
                  </a:moveTo>
                  <a:lnTo>
                    <a:pt x="18051" y="94312"/>
                  </a:lnTo>
                  <a:lnTo>
                    <a:pt x="18051" y="94312"/>
                  </a:lnTo>
                  <a:cubicBezTo>
                    <a:pt x="29745" y="108608"/>
                    <a:pt x="47915" y="115965"/>
                    <a:pt x="66261" y="113831"/>
                  </a:cubicBezTo>
                  <a:cubicBezTo>
                    <a:pt x="84607" y="111697"/>
                    <a:pt x="100603" y="100367"/>
                    <a:pt x="108703" y="83768"/>
                  </a:cubicBezTo>
                  <a:lnTo>
                    <a:pt x="106529" y="82981"/>
                  </a:lnTo>
                  <a:lnTo>
                    <a:pt x="112595" y="79042"/>
                  </a:lnTo>
                  <a:lnTo>
                    <a:pt x="114172" y="85748"/>
                  </a:lnTo>
                  <a:lnTo>
                    <a:pt x="111997" y="84961"/>
                  </a:lnTo>
                  <a:cubicBezTo>
                    <a:pt x="103461" y="102741"/>
                    <a:pt x="86432" y="114928"/>
                    <a:pt x="66848" y="117269"/>
                  </a:cubicBezTo>
                  <a:cubicBezTo>
                    <a:pt x="47265" y="119611"/>
                    <a:pt x="27842" y="111784"/>
                    <a:pt x="15355" y="96517"/>
                  </a:cubicBezTo>
                  <a:close/>
                </a:path>
              </a:pathLst>
            </a:custGeom>
            <a:solidFill>
              <a:srgbClr val="D7E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515916" y="2506902"/>
              <a:ext cx="1308749" cy="520446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3"/>
            <p:cNvSpPr txBox="1"/>
            <p:nvPr/>
          </p:nvSpPr>
          <p:spPr>
            <a:xfrm>
              <a:off x="531159" y="2522145"/>
              <a:ext cx="1278263" cy="4899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20300" rIns="30475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600"/>
                <a:buFont typeface="Gill Sans"/>
                <a:buNone/>
              </a:pPr>
              <a:r>
                <a:rPr lang="en-US" sz="1200">
                  <a:solidFill>
                    <a:srgbClr val="C9374F"/>
                  </a:solidFill>
                  <a:latin typeface="Verdana"/>
                  <a:ea typeface="Verdana"/>
                  <a:cs typeface="Verdana"/>
                  <a:sym typeface="Verdana"/>
                </a:rPr>
                <a:t>UAccess Employee</a:t>
              </a:r>
              <a:endParaRPr sz="1200">
                <a:solidFill>
                  <a:srgbClr val="C9374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2184209" y="988853"/>
              <a:ext cx="2007775" cy="1754346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3"/>
            <p:cNvSpPr txBox="1"/>
            <p:nvPr/>
          </p:nvSpPr>
          <p:spPr>
            <a:xfrm>
              <a:off x="2224581" y="1272218"/>
              <a:ext cx="1926900" cy="12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3825" tIns="123825" rIns="123825" bIns="12382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C9374F"/>
                  </a:solidFill>
                  <a:latin typeface="Verdana"/>
                  <a:ea typeface="Verdana"/>
                  <a:cs typeface="Verdana"/>
                  <a:sym typeface="Verdana"/>
                </a:rPr>
                <a:t>2011</a:t>
              </a:r>
              <a:r>
                <a:rPr lang="en-US" sz="1400" b="0" i="0" u="none" strike="noStrike" cap="non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 </a:t>
              </a:r>
              <a:endParaRPr/>
            </a:p>
            <a:p>
              <a:pPr marL="228600" marR="0" lvl="0" indent="-171450" algn="l" rtl="0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6F868D"/>
                </a:buClr>
                <a:buSzPts val="1100"/>
                <a:buChar char="•"/>
              </a:pPr>
              <a:r>
                <a:rPr lang="en-US" sz="1100">
                  <a:solidFill>
                    <a:srgbClr val="6F868D"/>
                  </a:solidFill>
                  <a:latin typeface="Calibri"/>
                  <a:ea typeface="Calibri"/>
                  <a:cs typeface="Calibri"/>
                  <a:sym typeface="Calibri"/>
                </a:rPr>
                <a:t>Support Line Management Reporting</a:t>
              </a:r>
              <a:endParaRPr sz="1100">
                <a:solidFill>
                  <a:srgbClr val="6F868D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0" indent="-171450" algn="l" rtl="0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6F868D"/>
                </a:buClr>
                <a:buSzPts val="1100"/>
                <a:buChar char="•"/>
              </a:pPr>
              <a:r>
                <a:rPr lang="en-US" sz="1100">
                  <a:solidFill>
                    <a:srgbClr val="6F868D"/>
                  </a:solidFill>
                  <a:latin typeface="Calibri"/>
                  <a:ea typeface="Calibri"/>
                  <a:cs typeface="Calibri"/>
                  <a:sym typeface="Calibri"/>
                </a:rPr>
                <a:t>Local Fund Budget electronic submissions</a:t>
              </a:r>
              <a:endParaRPr sz="1100">
                <a:solidFill>
                  <a:srgbClr val="6F868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3185617" y="223896"/>
              <a:ext cx="2346274" cy="234627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4375" y="24341"/>
                  </a:moveTo>
                  <a:lnTo>
                    <a:pt x="14375" y="24341"/>
                  </a:lnTo>
                  <a:cubicBezTo>
                    <a:pt x="26633" y="8657"/>
                    <a:pt x="46088" y="369"/>
                    <a:pt x="65892" y="2394"/>
                  </a:cubicBezTo>
                  <a:cubicBezTo>
                    <a:pt x="85695" y="4419"/>
                    <a:pt x="103069" y="16474"/>
                    <a:pt x="111899" y="34316"/>
                  </a:cubicBezTo>
                  <a:lnTo>
                    <a:pt x="113845" y="33562"/>
                  </a:lnTo>
                  <a:lnTo>
                    <a:pt x="112533" y="39651"/>
                  </a:lnTo>
                  <a:lnTo>
                    <a:pt x="107012" y="36208"/>
                  </a:lnTo>
                  <a:lnTo>
                    <a:pt x="108958" y="35455"/>
                  </a:lnTo>
                  <a:lnTo>
                    <a:pt x="108958" y="35455"/>
                  </a:lnTo>
                  <a:cubicBezTo>
                    <a:pt x="100542" y="18670"/>
                    <a:pt x="84115" y="7366"/>
                    <a:pt x="65431" y="5504"/>
                  </a:cubicBezTo>
                  <a:cubicBezTo>
                    <a:pt x="46747" y="3642"/>
                    <a:pt x="28412" y="11481"/>
                    <a:pt x="16849" y="26275"/>
                  </a:cubicBezTo>
                  <a:close/>
                </a:path>
              </a:pathLst>
            </a:custGeom>
            <a:solidFill>
              <a:srgbClr val="D7E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2832470" y="715586"/>
              <a:ext cx="1308749" cy="520446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3"/>
            <p:cNvSpPr txBox="1"/>
            <p:nvPr/>
          </p:nvSpPr>
          <p:spPr>
            <a:xfrm>
              <a:off x="2847713" y="730829"/>
              <a:ext cx="1278263" cy="4899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20300" rIns="30475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600"/>
                <a:buFont typeface="Gill Sans"/>
                <a:buNone/>
              </a:pPr>
              <a:r>
                <a:rPr lang="en-US" sz="1200">
                  <a:solidFill>
                    <a:srgbClr val="C9374F"/>
                  </a:solidFill>
                  <a:latin typeface="Verdana"/>
                  <a:ea typeface="Verdana"/>
                  <a:cs typeface="Verdana"/>
                  <a:sym typeface="Verdana"/>
                </a:rPr>
                <a:t>Budget System</a:t>
              </a:r>
              <a:endParaRPr/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4484389" y="1078978"/>
              <a:ext cx="2123368" cy="1576683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3"/>
            <p:cNvSpPr txBox="1"/>
            <p:nvPr/>
          </p:nvSpPr>
          <p:spPr>
            <a:xfrm>
              <a:off x="4520679" y="986443"/>
              <a:ext cx="2050800" cy="129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3825" tIns="123825" rIns="123825" bIns="123825" anchor="t" anchorCtr="0">
              <a:noAutofit/>
            </a:bodyPr>
            <a:lstStyle/>
            <a:p>
              <a:pPr marL="45720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>
                  <a:solidFill>
                    <a:srgbClr val="C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   </a:t>
              </a:r>
              <a:r>
                <a:rPr lang="en-US" sz="1200">
                  <a:solidFill>
                    <a:srgbClr val="C9374F"/>
                  </a:solidFill>
                  <a:latin typeface="Verdana"/>
                  <a:ea typeface="Verdana"/>
                  <a:cs typeface="Verdana"/>
                  <a:sym typeface="Verdana"/>
                </a:rPr>
                <a:t>2013</a:t>
              </a:r>
              <a:endParaRPr/>
            </a:p>
            <a:p>
              <a:pPr marL="228600" marR="0" lvl="0" indent="-171450" algn="l" rtl="0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6F868D"/>
                </a:buClr>
                <a:buSzPts val="1100"/>
                <a:buChar char="•"/>
              </a:pPr>
              <a:r>
                <a:rPr lang="en-US" sz="1100">
                  <a:solidFill>
                    <a:srgbClr val="6F868D"/>
                  </a:solidFill>
                  <a:latin typeface="Calibri"/>
                  <a:ea typeface="Calibri"/>
                  <a:cs typeface="Calibri"/>
                  <a:sym typeface="Calibri"/>
                </a:rPr>
                <a:t>Departmental need for multi-year planning</a:t>
              </a:r>
              <a:endParaRPr sz="1100">
                <a:solidFill>
                  <a:srgbClr val="6F868D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0" indent="-171450" algn="l" rtl="0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6F868D"/>
                </a:buClr>
                <a:buSzPts val="1100"/>
                <a:buChar char="•"/>
              </a:pPr>
              <a:r>
                <a:rPr lang="en-US" sz="1100">
                  <a:solidFill>
                    <a:srgbClr val="6F868D"/>
                  </a:solidFill>
                  <a:latin typeface="Calibri"/>
                  <a:ea typeface="Calibri"/>
                  <a:cs typeface="Calibri"/>
                  <a:sym typeface="Calibri"/>
                </a:rPr>
                <a:t>UA All Funds Planning</a:t>
              </a:r>
              <a:endParaRPr sz="1100">
                <a:solidFill>
                  <a:srgbClr val="6F868D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0" indent="-171450" algn="l" rtl="0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6F868D"/>
                </a:buClr>
                <a:buSzPts val="1100"/>
                <a:buChar char="•"/>
              </a:pPr>
              <a:r>
                <a:rPr lang="en-US" sz="1100">
                  <a:solidFill>
                    <a:srgbClr val="6F868D"/>
                  </a:solidFill>
                  <a:latin typeface="Calibri"/>
                  <a:ea typeface="Calibri"/>
                  <a:cs typeface="Calibri"/>
                  <a:sym typeface="Calibri"/>
                </a:rPr>
                <a:t>UA Merit Program </a:t>
              </a:r>
              <a:endParaRPr sz="1100">
                <a:solidFill>
                  <a:srgbClr val="6F868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4565748" y="956046"/>
              <a:ext cx="2722261" cy="272226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6003" y="98092"/>
                  </a:moveTo>
                  <a:lnTo>
                    <a:pt x="18050" y="96320"/>
                  </a:lnTo>
                  <a:lnTo>
                    <a:pt x="18050" y="96320"/>
                  </a:lnTo>
                  <a:cubicBezTo>
                    <a:pt x="30594" y="110808"/>
                    <a:pt x="49725" y="117798"/>
                    <a:pt x="68655" y="114809"/>
                  </a:cubicBezTo>
                  <a:cubicBezTo>
                    <a:pt x="87584" y="111820"/>
                    <a:pt x="103631" y="99275"/>
                    <a:pt x="111100" y="81627"/>
                  </a:cubicBezTo>
                  <a:lnTo>
                    <a:pt x="109391" y="81061"/>
                  </a:lnTo>
                  <a:lnTo>
                    <a:pt x="113968" y="77846"/>
                  </a:lnTo>
                  <a:lnTo>
                    <a:pt x="115388" y="83045"/>
                  </a:lnTo>
                  <a:lnTo>
                    <a:pt x="113678" y="82479"/>
                  </a:lnTo>
                  <a:lnTo>
                    <a:pt x="113678" y="82479"/>
                  </a:lnTo>
                  <a:cubicBezTo>
                    <a:pt x="105900" y="101054"/>
                    <a:pt x="89071" y="114287"/>
                    <a:pt x="69185" y="117466"/>
                  </a:cubicBezTo>
                  <a:cubicBezTo>
                    <a:pt x="49300" y="120644"/>
                    <a:pt x="29185" y="113316"/>
                    <a:pt x="16003" y="98092"/>
                  </a:cubicBezTo>
                  <a:close/>
                </a:path>
              </a:pathLst>
            </a:custGeom>
            <a:solidFill>
              <a:srgbClr val="D7E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4646727" y="2418934"/>
              <a:ext cx="1308749" cy="520446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3"/>
            <p:cNvSpPr txBox="1"/>
            <p:nvPr/>
          </p:nvSpPr>
          <p:spPr>
            <a:xfrm>
              <a:off x="4661970" y="2434177"/>
              <a:ext cx="1278263" cy="4899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20300" rIns="30475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600"/>
                <a:buFont typeface="Gill Sans"/>
                <a:buNone/>
              </a:pPr>
              <a:r>
                <a:rPr lang="en-US" sz="1200">
                  <a:solidFill>
                    <a:srgbClr val="C9374F"/>
                  </a:solidFill>
                  <a:latin typeface="Verdana"/>
                  <a:ea typeface="Verdana"/>
                  <a:cs typeface="Verdana"/>
                  <a:sym typeface="Verdana"/>
                </a:rPr>
                <a:t>Adaptive Planning</a:t>
              </a:r>
              <a:endParaRPr sz="1200">
                <a:solidFill>
                  <a:srgbClr val="C9374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6875579" y="573668"/>
              <a:ext cx="1904700" cy="22044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3"/>
            <p:cNvSpPr txBox="1"/>
            <p:nvPr/>
          </p:nvSpPr>
          <p:spPr>
            <a:xfrm>
              <a:off x="6900154" y="956044"/>
              <a:ext cx="1808100" cy="167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3825" tIns="123825" rIns="123825" bIns="123825" anchor="t" anchorCtr="0">
              <a:noAutofit/>
            </a:bodyPr>
            <a:lstStyle/>
            <a:p>
              <a:pPr marL="45720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C9374F"/>
                  </a:solidFill>
                  <a:latin typeface="Verdana"/>
                  <a:ea typeface="Verdana"/>
                  <a:cs typeface="Verdana"/>
                  <a:sym typeface="Verdana"/>
                </a:rPr>
                <a:t>2020</a:t>
              </a:r>
              <a:endParaRPr/>
            </a:p>
            <a:p>
              <a:pPr marL="228600" marR="0" lvl="0" indent="-171450" algn="l" rtl="0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6F868D"/>
                </a:buClr>
                <a:buSzPts val="1100"/>
                <a:buChar char="•"/>
              </a:pPr>
              <a:r>
                <a:rPr lang="en-US" sz="1100">
                  <a:solidFill>
                    <a:srgbClr val="6F868D"/>
                  </a:solidFill>
                  <a:latin typeface="Calibri"/>
                  <a:ea typeface="Calibri"/>
                  <a:cs typeface="Calibri"/>
                  <a:sym typeface="Calibri"/>
                </a:rPr>
                <a:t>All Funds Planning</a:t>
              </a:r>
              <a:endParaRPr sz="1100">
                <a:solidFill>
                  <a:srgbClr val="6F868D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0" indent="-171450" algn="l" rtl="0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6F868D"/>
                </a:buClr>
                <a:buSzPts val="1100"/>
                <a:buChar char="•"/>
              </a:pPr>
              <a:r>
                <a:rPr lang="en-US" sz="1100">
                  <a:solidFill>
                    <a:srgbClr val="6F868D"/>
                  </a:solidFill>
                  <a:latin typeface="Calibri"/>
                  <a:ea typeface="Calibri"/>
                  <a:cs typeface="Calibri"/>
                  <a:sym typeface="Calibri"/>
                </a:rPr>
                <a:t>Labor Planning</a:t>
              </a:r>
              <a:endParaRPr sz="1100">
                <a:solidFill>
                  <a:srgbClr val="6F868D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0" indent="-171450" algn="l" rtl="0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6F868D"/>
                </a:buClr>
                <a:buSzPts val="1100"/>
                <a:buChar char="•"/>
              </a:pPr>
              <a:r>
                <a:rPr lang="en-US" sz="1100">
                  <a:solidFill>
                    <a:srgbClr val="6F868D"/>
                  </a:solidFill>
                  <a:latin typeface="Calibri"/>
                  <a:ea typeface="Calibri"/>
                  <a:cs typeface="Calibri"/>
                  <a:sym typeface="Calibri"/>
                </a:rPr>
                <a:t>Operational Budgets</a:t>
              </a:r>
              <a:endParaRPr sz="1100">
                <a:solidFill>
                  <a:srgbClr val="6F868D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0" indent="-171450" algn="l" rtl="0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6F868D"/>
                </a:buClr>
                <a:buSzPts val="1100"/>
                <a:buChar char="•"/>
              </a:pPr>
              <a:r>
                <a:rPr lang="en-US" sz="1100">
                  <a:solidFill>
                    <a:srgbClr val="6F868D"/>
                  </a:solidFill>
                  <a:latin typeface="Calibri"/>
                  <a:ea typeface="Calibri"/>
                  <a:cs typeface="Calibri"/>
                  <a:sym typeface="Calibri"/>
                </a:rPr>
                <a:t>Multi-Year Planning</a:t>
              </a:r>
              <a:endParaRPr sz="1100">
                <a:solidFill>
                  <a:srgbClr val="6F868D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0" indent="-171450" algn="l" rtl="0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6F868D"/>
                </a:buClr>
                <a:buSzPts val="1100"/>
                <a:buChar char="•"/>
              </a:pPr>
              <a:r>
                <a:rPr lang="en-US" sz="1100">
                  <a:solidFill>
                    <a:srgbClr val="6F868D"/>
                  </a:solidFill>
                  <a:latin typeface="Calibri"/>
                  <a:ea typeface="Calibri"/>
                  <a:cs typeface="Calibri"/>
                  <a:sym typeface="Calibri"/>
                </a:rPr>
                <a:t>Strategic Narratives</a:t>
              </a:r>
              <a:endParaRPr/>
            </a:p>
            <a:p>
              <a:pPr marL="57150" marR="0" lvl="1" indent="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Gill Sans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7478419" y="362890"/>
              <a:ext cx="1308749" cy="520446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3"/>
            <p:cNvSpPr txBox="1"/>
            <p:nvPr/>
          </p:nvSpPr>
          <p:spPr>
            <a:xfrm>
              <a:off x="7493662" y="378133"/>
              <a:ext cx="1278263" cy="4899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20300" rIns="30475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600"/>
                <a:buFont typeface="Gill Sans"/>
                <a:buNone/>
              </a:pPr>
              <a:r>
                <a:rPr lang="en-US" sz="1200">
                  <a:solidFill>
                    <a:srgbClr val="C9374F"/>
                  </a:solidFill>
                  <a:latin typeface="Verdana"/>
                  <a:ea typeface="Verdana"/>
                  <a:cs typeface="Verdana"/>
                  <a:sym typeface="Verdana"/>
                </a:rPr>
                <a:t>Budget and Planning</a:t>
              </a:r>
              <a:endParaRPr sz="1200">
                <a:solidFill>
                  <a:srgbClr val="C9374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4" descr="See the source image"/>
          <p:cNvPicPr preferRelativeResize="0"/>
          <p:nvPr/>
        </p:nvPicPr>
        <p:blipFill rotWithShape="1">
          <a:blip r:embed="rId3">
            <a:alphaModFix amt="42000"/>
          </a:blip>
          <a:srcRect l="-2080" t="41999" r="-1188" b="34364"/>
          <a:stretch/>
        </p:blipFill>
        <p:spPr>
          <a:xfrm>
            <a:off x="-371475" y="2020093"/>
            <a:ext cx="9857448" cy="1103314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4"/>
          <p:cNvSpPr txBox="1">
            <a:spLocks noGrp="1"/>
          </p:cNvSpPr>
          <p:nvPr>
            <p:ph type="sldNum" idx="12"/>
          </p:nvPr>
        </p:nvSpPr>
        <p:spPr>
          <a:xfrm>
            <a:off x="4315389" y="4882202"/>
            <a:ext cx="505516" cy="261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title"/>
          </p:nvPr>
        </p:nvSpPr>
        <p:spPr>
          <a:xfrm>
            <a:off x="-435880" y="2020094"/>
            <a:ext cx="9744075" cy="1103313"/>
          </a:xfrm>
          <a:prstGeom prst="rect">
            <a:avLst/>
          </a:prstGeom>
          <a:solidFill>
            <a:srgbClr val="C8D9D8">
              <a:alpha val="35686"/>
            </a:srgbClr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/>
              <a:t>THE WHY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>
            <a:spLocks noGrp="1"/>
          </p:cNvSpPr>
          <p:nvPr>
            <p:ph type="sldNum" idx="12"/>
          </p:nvPr>
        </p:nvSpPr>
        <p:spPr>
          <a:xfrm>
            <a:off x="4315389" y="4882202"/>
            <a:ext cx="505516" cy="261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19" name="Google Shape;119;p15"/>
          <p:cNvSpPr txBox="1"/>
          <p:nvPr/>
        </p:nvSpPr>
        <p:spPr>
          <a:xfrm>
            <a:off x="1077580" y="1207829"/>
            <a:ext cx="7486650" cy="332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374F"/>
              </a:buClr>
              <a:buSzPts val="2400"/>
              <a:buFont typeface="Verdana"/>
              <a:buNone/>
            </a:pPr>
            <a:r>
              <a:rPr lang="en-US" sz="2400" b="0" i="0" dirty="0">
                <a:solidFill>
                  <a:srgbClr val="C9374F"/>
                </a:solidFill>
                <a:latin typeface="Verdana"/>
                <a:ea typeface="Verdana"/>
                <a:cs typeface="Verdana"/>
                <a:sym typeface="Verdana"/>
              </a:rPr>
              <a:t>Higher Education Climate</a:t>
            </a:r>
            <a:br>
              <a:rPr lang="en-US" sz="2400" b="0" i="0" dirty="0">
                <a:solidFill>
                  <a:srgbClr val="C9374F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2400" b="0" i="0" dirty="0">
              <a:solidFill>
                <a:srgbClr val="C9374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F868D"/>
              </a:buClr>
              <a:buSzPts val="2000"/>
              <a:buFont typeface="Arial"/>
              <a:buChar char="•"/>
            </a:pPr>
            <a:r>
              <a:rPr lang="en-US" sz="2000" b="0" i="0" dirty="0">
                <a:solidFill>
                  <a:srgbClr val="6F868D"/>
                </a:solidFill>
                <a:latin typeface="Calibri"/>
                <a:ea typeface="Calibri"/>
                <a:cs typeface="Calibri"/>
                <a:sym typeface="Calibri"/>
              </a:rPr>
              <a:t>Flat Enrollments; “The Cliff” beginning in 2026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F868D"/>
              </a:buClr>
              <a:buSzPts val="2000"/>
              <a:buFont typeface="Arial"/>
              <a:buChar char="•"/>
            </a:pPr>
            <a:r>
              <a:rPr lang="en-US" sz="2000" b="0" i="0" dirty="0">
                <a:solidFill>
                  <a:srgbClr val="6F868D"/>
                </a:solidFill>
                <a:latin typeface="Calibri"/>
                <a:ea typeface="Calibri"/>
                <a:cs typeface="Calibri"/>
                <a:sym typeface="Calibri"/>
              </a:rPr>
              <a:t>Increased Price Elasticity &amp; Increased Competition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F868D"/>
              </a:buClr>
              <a:buSzPts val="2000"/>
              <a:buFont typeface="Arial"/>
              <a:buChar char="•"/>
            </a:pPr>
            <a:r>
              <a:rPr lang="en-US" sz="2000" b="0" i="0" dirty="0">
                <a:solidFill>
                  <a:srgbClr val="6F868D"/>
                </a:solidFill>
                <a:latin typeface="Calibri"/>
                <a:ea typeface="Calibri"/>
                <a:cs typeface="Calibri"/>
                <a:sym typeface="Calibri"/>
              </a:rPr>
              <a:t>Declines in Public Support &amp; Confidence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F868D"/>
              </a:buClr>
              <a:buSzPts val="2000"/>
              <a:buFont typeface="Arial"/>
              <a:buChar char="•"/>
            </a:pPr>
            <a:r>
              <a:rPr lang="en-US" sz="2000" b="0" i="0" dirty="0">
                <a:solidFill>
                  <a:srgbClr val="6F868D"/>
                </a:solidFill>
                <a:latin typeface="Calibri"/>
                <a:ea typeface="Calibri"/>
                <a:cs typeface="Calibri"/>
                <a:sym typeface="Calibri"/>
              </a:rPr>
              <a:t>Moody’s Downgrade of Industry Stable </a:t>
            </a:r>
            <a:r>
              <a:rPr lang="en-US" sz="2000" b="0" i="0" dirty="0">
                <a:solidFill>
                  <a:srgbClr val="6F868D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 </a:t>
            </a:r>
            <a:r>
              <a:rPr lang="en-US" sz="2000" b="0" i="0" dirty="0">
                <a:solidFill>
                  <a:srgbClr val="6F868D"/>
                </a:solidFill>
                <a:latin typeface="Calibri"/>
                <a:ea typeface="Calibri"/>
                <a:cs typeface="Calibri"/>
                <a:sym typeface="Calibri"/>
              </a:rPr>
              <a:t>Negative</a:t>
            </a:r>
            <a:endParaRPr sz="2000" b="0" i="0" dirty="0">
              <a:solidFill>
                <a:srgbClr val="6F868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5"/>
          <p:cNvSpPr txBox="1"/>
          <p:nvPr/>
        </p:nvSpPr>
        <p:spPr>
          <a:xfrm>
            <a:off x="0" y="0"/>
            <a:ext cx="9144000" cy="854016"/>
          </a:xfrm>
          <a:prstGeom prst="rect">
            <a:avLst/>
          </a:prstGeom>
          <a:solidFill>
            <a:schemeClr val="accent1">
              <a:alpha val="35686"/>
            </a:schemeClr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>
                <a:solidFill>
                  <a:srgbClr val="0C234B"/>
                </a:solidFill>
                <a:latin typeface="Verdana"/>
                <a:ea typeface="Verdana"/>
                <a:cs typeface="Verdana"/>
                <a:sym typeface="Verdana"/>
              </a:rPr>
              <a:t>THE WHY</a:t>
            </a:r>
            <a:endParaRPr sz="3200" b="0" i="0">
              <a:solidFill>
                <a:srgbClr val="0C234B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>
            <a:spLocks noGrp="1"/>
          </p:cNvSpPr>
          <p:nvPr>
            <p:ph type="sldNum" idx="12"/>
          </p:nvPr>
        </p:nvSpPr>
        <p:spPr>
          <a:xfrm>
            <a:off x="4315389" y="4882202"/>
            <a:ext cx="505516" cy="261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27" name="Google Shape;127;p16"/>
          <p:cNvSpPr txBox="1"/>
          <p:nvPr/>
        </p:nvSpPr>
        <p:spPr>
          <a:xfrm>
            <a:off x="999759" y="1295378"/>
            <a:ext cx="7486650" cy="332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374F"/>
              </a:buClr>
              <a:buSzPts val="2400"/>
              <a:buFont typeface="Verdana"/>
              <a:buNone/>
            </a:pPr>
            <a:r>
              <a:rPr lang="en-US" sz="2400" b="0" i="0">
                <a:solidFill>
                  <a:srgbClr val="C9374F"/>
                </a:solidFill>
                <a:latin typeface="Verdana"/>
                <a:ea typeface="Verdana"/>
                <a:cs typeface="Verdana"/>
                <a:sym typeface="Verdana"/>
              </a:rPr>
              <a:t>Our Role as Finance Professionals</a:t>
            </a:r>
            <a:br>
              <a:rPr lang="en-US" sz="2400" b="0" i="0">
                <a:solidFill>
                  <a:srgbClr val="C9374F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2400" b="0" i="0">
              <a:solidFill>
                <a:srgbClr val="C9374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F868D"/>
              </a:buClr>
              <a:buSzPts val="2000"/>
              <a:buFont typeface="Arial"/>
              <a:buChar char="•"/>
            </a:pPr>
            <a:r>
              <a:rPr lang="en-US" sz="2000" b="0" i="0">
                <a:solidFill>
                  <a:srgbClr val="6F868D"/>
                </a:solidFill>
                <a:latin typeface="Calibri"/>
                <a:ea typeface="Calibri"/>
                <a:cs typeface="Calibri"/>
                <a:sym typeface="Calibri"/>
              </a:rPr>
              <a:t>Institutional Excellence – </a:t>
            </a:r>
            <a:r>
              <a:rPr lang="en-US" sz="2000" b="0" i="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Pillar 5:  Initiative 5.5A </a:t>
            </a:r>
            <a:endParaRPr sz="2000" b="0" i="0">
              <a:solidFill>
                <a:srgbClr val="6F868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F868D"/>
              </a:buClr>
              <a:buSzPts val="2000"/>
              <a:buFont typeface="Arial"/>
              <a:buChar char="•"/>
            </a:pPr>
            <a:r>
              <a:rPr lang="en-US" sz="2000" b="0" i="0">
                <a:solidFill>
                  <a:srgbClr val="6F868D"/>
                </a:solidFill>
                <a:latin typeface="Calibri"/>
                <a:ea typeface="Calibri"/>
                <a:cs typeface="Calibri"/>
                <a:sym typeface="Calibri"/>
              </a:rPr>
              <a:t>Fiduciaries/protectors of scarce resources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F868D"/>
              </a:buClr>
              <a:buSzPts val="2000"/>
              <a:buFont typeface="Arial"/>
              <a:buChar char="•"/>
            </a:pPr>
            <a:r>
              <a:rPr lang="en-US" sz="2000" b="0" i="0">
                <a:solidFill>
                  <a:srgbClr val="6F868D"/>
                </a:solidFill>
                <a:latin typeface="Calibri"/>
                <a:ea typeface="Calibri"/>
                <a:cs typeface="Calibri"/>
                <a:sym typeface="Calibri"/>
              </a:rPr>
              <a:t>Remain competitive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F868D"/>
              </a:buClr>
              <a:buSzPts val="2000"/>
              <a:buFont typeface="Arial"/>
              <a:buChar char="•"/>
            </a:pPr>
            <a:r>
              <a:rPr lang="en-US" sz="2000" b="0" i="0">
                <a:solidFill>
                  <a:srgbClr val="6F868D"/>
                </a:solidFill>
                <a:latin typeface="Calibri"/>
                <a:ea typeface="Calibri"/>
                <a:cs typeface="Calibri"/>
                <a:sym typeface="Calibri"/>
              </a:rPr>
              <a:t>Provide data, guidance, advice to unit leadership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F868D"/>
              </a:buClr>
              <a:buSzPts val="2000"/>
              <a:buFont typeface="Arial"/>
              <a:buChar char="•"/>
            </a:pPr>
            <a:r>
              <a:rPr lang="en-US" sz="2000" b="0" i="0">
                <a:solidFill>
                  <a:srgbClr val="6F868D"/>
                </a:solidFill>
                <a:latin typeface="Calibri"/>
                <a:ea typeface="Calibri"/>
                <a:cs typeface="Calibri"/>
                <a:sym typeface="Calibri"/>
              </a:rPr>
              <a:t>Communicate accomplishments, cost savings, strategy, and budget needs to senior leadership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F868D"/>
              </a:buClr>
              <a:buSzPts val="2000"/>
              <a:buFont typeface="Verdana"/>
              <a:buNone/>
            </a:pPr>
            <a:endParaRPr sz="2000" b="0" i="0">
              <a:solidFill>
                <a:srgbClr val="6F868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F868D"/>
              </a:buClr>
              <a:buSzPts val="2000"/>
              <a:buFont typeface="Verdana"/>
              <a:buNone/>
            </a:pPr>
            <a:endParaRPr sz="2000" b="0" i="0">
              <a:solidFill>
                <a:srgbClr val="6F868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01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F868D"/>
              </a:buClr>
              <a:buSzPts val="2000"/>
              <a:buFont typeface="Arial"/>
              <a:buNone/>
            </a:pPr>
            <a:endParaRPr sz="2000" b="0" i="0">
              <a:solidFill>
                <a:srgbClr val="6F868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6"/>
          <p:cNvSpPr txBox="1"/>
          <p:nvPr/>
        </p:nvSpPr>
        <p:spPr>
          <a:xfrm>
            <a:off x="0" y="0"/>
            <a:ext cx="9144000" cy="854016"/>
          </a:xfrm>
          <a:prstGeom prst="rect">
            <a:avLst/>
          </a:prstGeom>
          <a:solidFill>
            <a:schemeClr val="accent1">
              <a:alpha val="35686"/>
            </a:schemeClr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>
                <a:solidFill>
                  <a:srgbClr val="0C234B"/>
                </a:solidFill>
                <a:latin typeface="Verdana"/>
                <a:ea typeface="Verdana"/>
                <a:cs typeface="Verdana"/>
                <a:sym typeface="Verdana"/>
              </a:rPr>
              <a:t>THE WHY</a:t>
            </a:r>
            <a:endParaRPr sz="3200" b="0" i="0">
              <a:solidFill>
                <a:srgbClr val="0C234B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sldNum" idx="12"/>
          </p:nvPr>
        </p:nvSpPr>
        <p:spPr>
          <a:xfrm>
            <a:off x="4315389" y="4882202"/>
            <a:ext cx="505516" cy="261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35" name="Google Shape;135;p17"/>
          <p:cNvSpPr txBox="1"/>
          <p:nvPr/>
        </p:nvSpPr>
        <p:spPr>
          <a:xfrm>
            <a:off x="911935" y="1338851"/>
            <a:ext cx="7486650" cy="3745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374F"/>
              </a:buClr>
              <a:buSzPts val="2400"/>
              <a:buFont typeface="Verdana"/>
              <a:buNone/>
            </a:pPr>
            <a:r>
              <a:rPr lang="en-US" sz="2400" b="0" i="0">
                <a:solidFill>
                  <a:srgbClr val="C9374F"/>
                </a:solidFill>
                <a:latin typeface="Verdana"/>
                <a:ea typeface="Verdana"/>
                <a:cs typeface="Verdana"/>
                <a:sym typeface="Verdana"/>
              </a:rPr>
              <a:t>Benefits of a new planning tool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6F868D"/>
              </a:buClr>
              <a:buSzPts val="2600"/>
              <a:buFont typeface="Verdana"/>
              <a:buNone/>
            </a:pPr>
            <a:endParaRPr sz="2600" b="0" i="0">
              <a:solidFill>
                <a:srgbClr val="C9374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F868D"/>
              </a:buClr>
              <a:buSzPts val="2000"/>
              <a:buFont typeface="Arial"/>
              <a:buChar char="•"/>
            </a:pPr>
            <a:r>
              <a:rPr lang="en-US" sz="2000" b="0" i="0">
                <a:solidFill>
                  <a:srgbClr val="6F868D"/>
                </a:solidFill>
                <a:latin typeface="Calibri"/>
                <a:ea typeface="Calibri"/>
                <a:cs typeface="Calibri"/>
                <a:sym typeface="Calibri"/>
              </a:rPr>
              <a:t>Shift away from report compilation and towards analysis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F868D"/>
              </a:buClr>
              <a:buSzPts val="2000"/>
              <a:buFont typeface="Arial"/>
              <a:buChar char="•"/>
            </a:pPr>
            <a:r>
              <a:rPr lang="en-US" sz="2000" b="0" i="0">
                <a:solidFill>
                  <a:srgbClr val="6F868D"/>
                </a:solidFill>
                <a:latin typeface="Calibri"/>
                <a:ea typeface="Calibri"/>
                <a:cs typeface="Calibri"/>
                <a:sym typeface="Calibri"/>
              </a:rPr>
              <a:t>Detailed position planning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F868D"/>
              </a:buClr>
              <a:buSzPts val="2000"/>
              <a:buFont typeface="Arial"/>
              <a:buChar char="•"/>
            </a:pPr>
            <a:r>
              <a:rPr lang="en-US" sz="2000" b="0" i="0">
                <a:solidFill>
                  <a:srgbClr val="6F868D"/>
                </a:solidFill>
                <a:latin typeface="Calibri"/>
                <a:ea typeface="Calibri"/>
                <a:cs typeface="Calibri"/>
                <a:sym typeface="Calibri"/>
              </a:rPr>
              <a:t>More holistic view of department/college financial position 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F868D"/>
              </a:buClr>
              <a:buSzPts val="2000"/>
              <a:buFont typeface="Arial"/>
              <a:buChar char="•"/>
            </a:pPr>
            <a:r>
              <a:rPr lang="en-US" sz="2000" b="0" i="0">
                <a:solidFill>
                  <a:srgbClr val="6F868D"/>
                </a:solidFill>
                <a:latin typeface="Calibri"/>
                <a:ea typeface="Calibri"/>
                <a:cs typeface="Calibri"/>
                <a:sym typeface="Calibri"/>
              </a:rPr>
              <a:t>Align college strategy with University’s Strategic Plan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F868D"/>
              </a:buClr>
              <a:buSzPts val="2000"/>
              <a:buFont typeface="Verdana"/>
              <a:buNone/>
            </a:pPr>
            <a:endParaRPr sz="2000" b="1" i="1">
              <a:solidFill>
                <a:srgbClr val="6F868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7"/>
          <p:cNvSpPr txBox="1"/>
          <p:nvPr/>
        </p:nvSpPr>
        <p:spPr>
          <a:xfrm>
            <a:off x="0" y="0"/>
            <a:ext cx="9144000" cy="854016"/>
          </a:xfrm>
          <a:prstGeom prst="rect">
            <a:avLst/>
          </a:prstGeom>
          <a:solidFill>
            <a:schemeClr val="accent1">
              <a:alpha val="35686"/>
            </a:schemeClr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>
                <a:solidFill>
                  <a:srgbClr val="0C234B"/>
                </a:solidFill>
                <a:latin typeface="Verdana"/>
                <a:ea typeface="Verdana"/>
                <a:cs typeface="Verdana"/>
                <a:sym typeface="Verdana"/>
              </a:rPr>
              <a:t>THE WHY</a:t>
            </a:r>
            <a:endParaRPr sz="3200" b="0" i="0">
              <a:solidFill>
                <a:srgbClr val="0C234B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8" descr="See the source image"/>
          <p:cNvPicPr preferRelativeResize="0"/>
          <p:nvPr/>
        </p:nvPicPr>
        <p:blipFill rotWithShape="1">
          <a:blip r:embed="rId3">
            <a:alphaModFix amt="42000"/>
          </a:blip>
          <a:srcRect l="-2080" t="41999" r="-1188" b="34364"/>
          <a:stretch/>
        </p:blipFill>
        <p:spPr>
          <a:xfrm>
            <a:off x="-371475" y="2020093"/>
            <a:ext cx="9857448" cy="1103314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8"/>
          <p:cNvSpPr txBox="1">
            <a:spLocks noGrp="1"/>
          </p:cNvSpPr>
          <p:nvPr>
            <p:ph type="sldNum" idx="12"/>
          </p:nvPr>
        </p:nvSpPr>
        <p:spPr>
          <a:xfrm>
            <a:off x="4315389" y="4882202"/>
            <a:ext cx="505516" cy="261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title"/>
          </p:nvPr>
        </p:nvSpPr>
        <p:spPr>
          <a:xfrm>
            <a:off x="-435880" y="2020094"/>
            <a:ext cx="9744075" cy="1103313"/>
          </a:xfrm>
          <a:prstGeom prst="rect">
            <a:avLst/>
          </a:prstGeom>
          <a:solidFill>
            <a:srgbClr val="C8D9D8">
              <a:alpha val="35686"/>
            </a:srgbClr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/>
              <a:t>PRIOR YEAR PROCESSES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- Title Slide">
  <a:themeElements>
    <a:clrScheme name="Default - 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1247</Words>
  <Application>Microsoft Office PowerPoint</Application>
  <PresentationFormat>On-screen Show (16:9)</PresentationFormat>
  <Paragraphs>331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Calibri</vt:lpstr>
      <vt:lpstr>Wingdings</vt:lpstr>
      <vt:lpstr>Verdana</vt:lpstr>
      <vt:lpstr>Gill Sans</vt:lpstr>
      <vt:lpstr>Arial</vt:lpstr>
      <vt:lpstr>Default - Title Slide</vt:lpstr>
      <vt:lpstr>ALL FUNDS PLANNING FY20-23  </vt:lpstr>
      <vt:lpstr>AGENDA All Funds Planning  FY20</vt:lpstr>
      <vt:lpstr>BACKGROUND/HISTORY</vt:lpstr>
      <vt:lpstr>PowerPoint Presentation</vt:lpstr>
      <vt:lpstr>THE WHY</vt:lpstr>
      <vt:lpstr>PowerPoint Presentation</vt:lpstr>
      <vt:lpstr>PowerPoint Presentation</vt:lpstr>
      <vt:lpstr>PowerPoint Presentation</vt:lpstr>
      <vt:lpstr>PRIOR YEAR PROCESSES</vt:lpstr>
      <vt:lpstr>PowerPoint Presentation</vt:lpstr>
      <vt:lpstr>WHAT’S NOT CHANGING?</vt:lpstr>
      <vt:lpstr>PowerPoint Presentation</vt:lpstr>
      <vt:lpstr>WHAT IS CHANGING?</vt:lpstr>
      <vt:lpstr>PowerPoint Presentation</vt:lpstr>
      <vt:lpstr>PowerPoint Presentation</vt:lpstr>
      <vt:lpstr>Who will be impacted</vt:lpstr>
      <vt:lpstr>PLANNING DIMENSIONS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COMMUNICATION</vt:lpstr>
      <vt:lpstr>PowerPoint Presentation</vt:lpstr>
      <vt:lpstr>TRAINING</vt:lpstr>
      <vt:lpstr>PowerPoint Presentation</vt:lpstr>
      <vt:lpstr>UPCOMING EVENTS/TIMELINE</vt:lpstr>
      <vt:lpstr>PowerPoint Presentation</vt:lpstr>
      <vt:lpstr>PowerPoint Presentation</vt:lpstr>
      <vt:lpstr>QUESTIONS, COMMENTS, CONCERNS? 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FUNDS PLANNING FY20-23</dc:title>
  <dc:creator>Corry, Carol</dc:creator>
  <cp:lastModifiedBy>Hamm, Casey - (chamm)</cp:lastModifiedBy>
  <cp:revision>2</cp:revision>
  <dcterms:modified xsi:type="dcterms:W3CDTF">2020-01-28T15:45:10Z</dcterms:modified>
</cp:coreProperties>
</file>